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sldIdLst>
    <p:sldId id="576" r:id="rId2"/>
    <p:sldId id="704" r:id="rId3"/>
    <p:sldId id="703" r:id="rId4"/>
    <p:sldId id="762" r:id="rId5"/>
    <p:sldId id="705" r:id="rId6"/>
    <p:sldId id="763" r:id="rId7"/>
    <p:sldId id="764" r:id="rId8"/>
    <p:sldId id="772" r:id="rId9"/>
    <p:sldId id="773" r:id="rId10"/>
    <p:sldId id="775" r:id="rId11"/>
    <p:sldId id="776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lr>
        <a:srgbClr val="CC0066"/>
      </a:buClr>
      <a:buSzPct val="60000"/>
      <a:buFont typeface="Wingdings" pitchFamily="2" charset="2"/>
      <a:defRPr sz="3200" i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rgbClr val="CC0066"/>
      </a:buClr>
      <a:buSzPct val="60000"/>
      <a:buFont typeface="Wingdings" pitchFamily="2" charset="2"/>
      <a:defRPr sz="3200" i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rgbClr val="CC0066"/>
      </a:buClr>
      <a:buSzPct val="60000"/>
      <a:buFont typeface="Wingdings" pitchFamily="2" charset="2"/>
      <a:defRPr sz="3200" i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rgbClr val="CC0066"/>
      </a:buClr>
      <a:buSzPct val="60000"/>
      <a:buFont typeface="Wingdings" pitchFamily="2" charset="2"/>
      <a:defRPr sz="3200" i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rgbClr val="CC0066"/>
      </a:buClr>
      <a:buSzPct val="60000"/>
      <a:buFont typeface="Wingdings" pitchFamily="2" charset="2"/>
      <a:defRPr sz="3200" i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200" i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200" i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200" i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200" i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80"/>
    <a:srgbClr val="CCECFF"/>
    <a:srgbClr val="CCCCFF"/>
    <a:srgbClr val="9933FF"/>
    <a:srgbClr val="CC0066"/>
    <a:srgbClr val="FF9900"/>
    <a:srgbClr val="333399"/>
    <a:srgbClr val="99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672"/>
        <p:guide pos="52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4" Type="http://schemas.openxmlformats.org/officeDocument/2006/relationships/image" Target="../media/image18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7170" name="Rectangle 2"/>
          <p:cNvSpPr>
            <a:spLocks noChangeArrowheads="1"/>
          </p:cNvSpPr>
          <p:nvPr/>
        </p:nvSpPr>
        <p:spPr bwMode="gray">
          <a:xfrm rot="-5400000">
            <a:off x="4343400" y="2057400"/>
            <a:ext cx="457200" cy="9144000"/>
          </a:xfrm>
          <a:prstGeom prst="rect">
            <a:avLst/>
          </a:prstGeom>
          <a:gradFill rotWithShape="0">
            <a:gsLst>
              <a:gs pos="0">
                <a:srgbClr val="008080"/>
              </a:gs>
              <a:gs pos="100000">
                <a:srgbClr val="FFFF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1" lang="en-US" i="0">
              <a:latin typeface="Tahoma" pitchFamily="34" charset="0"/>
            </a:endParaRPr>
          </a:p>
        </p:txBody>
      </p:sp>
      <p:sp>
        <p:nvSpPr>
          <p:cNvPr id="647171" name="Rectangle 3"/>
          <p:cNvSpPr>
            <a:spLocks noChangeArrowheads="1"/>
          </p:cNvSpPr>
          <p:nvPr/>
        </p:nvSpPr>
        <p:spPr bwMode="auto">
          <a:xfrm>
            <a:off x="1447800" y="304800"/>
            <a:ext cx="7239000" cy="1160463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7172" name="Rectangle 4"/>
          <p:cNvSpPr>
            <a:spLocks noGrp="1" noChangeArrowheads="1"/>
          </p:cNvSpPr>
          <p:nvPr>
            <p:ph type="ftr" sz="quarter" idx="3"/>
          </p:nvPr>
        </p:nvSpPr>
        <p:spPr>
          <a:xfrm>
            <a:off x="957263" y="6354763"/>
            <a:ext cx="44958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Copyright © 2010 Pearson Education, Inc.  Publishing as Pearson Addison-Wesley</a:t>
            </a:r>
          </a:p>
        </p:txBody>
      </p:sp>
      <p:sp>
        <p:nvSpPr>
          <p:cNvPr id="647173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2895600" y="304800"/>
            <a:ext cx="57912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647174" name="Picture 6" descr="awtri_4c UPDATE_colo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350" y="5921375"/>
            <a:ext cx="684213" cy="831850"/>
          </a:xfrm>
          <a:prstGeom prst="rect">
            <a:avLst/>
          </a:prstGeom>
          <a:noFill/>
        </p:spPr>
      </p:pic>
      <p:sp>
        <p:nvSpPr>
          <p:cNvPr id="647175" name="Rectangle 7" descr="Pink tissue paper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1752600"/>
            <a:ext cx="7315200" cy="419735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latin typeface="Times New Roman" pitchFamily="18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© 2010 Pearson Education, Inc.  Publishing as Pearson Addison-Wesley</a:t>
            </a:r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34175" y="227013"/>
            <a:ext cx="2000250" cy="59451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8663" y="227013"/>
            <a:ext cx="5853112" cy="59451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© 2010 Pearson Education, Inc.  Publishing as Pearson Addison-Wesley</a:t>
            </a:r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© 2010 Pearson Education, Inc.  Publishing as Pearson Addison-Wesley</a:t>
            </a:r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© 2010 Pearson Education, Inc.  Publishing as Pearson Addison-Wesley</a:t>
            </a:r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600200"/>
            <a:ext cx="3910013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24413" y="1600200"/>
            <a:ext cx="3910012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© 2010 Pearson Education, Inc.  Publishing as Pearson Addison-Wesley</a:t>
            </a:r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© 2010 Pearson Education, Inc.  Publishing as Pearson Addison-Wesley</a:t>
            </a:r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© 2010 Pearson Education, Inc.  Publishing as Pearson Addison-Wesley</a:t>
            </a:r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© 2010 Pearson Education, Inc.  Publishing as Pearson Addison-Wesley</a:t>
            </a:r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© 2010 Pearson Education, Inc.  Publishing as Pearson Addison-Wesley</a:t>
            </a:r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© 2010 Pearson Education, Inc.  Publishing as Pearson Addison-Wesley</a:t>
            </a: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28663" y="227013"/>
            <a:ext cx="7974012" cy="992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4614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600200"/>
            <a:ext cx="7972425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4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981200" y="6397625"/>
            <a:ext cx="480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SzTx/>
              <a:buFontTx/>
              <a:buNone/>
              <a:defRPr sz="900" i="0"/>
            </a:lvl1pPr>
          </a:lstStyle>
          <a:p>
            <a:r>
              <a:rPr lang="en-US"/>
              <a:t>Copyright © 2010 Pearson Education, Inc.  Publishing as Pearson Addison-Wesley</a:t>
            </a:r>
          </a:p>
        </p:txBody>
      </p:sp>
      <p:sp>
        <p:nvSpPr>
          <p:cNvPr id="646150" name="Rectangle 6"/>
          <p:cNvSpPr>
            <a:spLocks noChangeArrowheads="1"/>
          </p:cNvSpPr>
          <p:nvPr/>
        </p:nvSpPr>
        <p:spPr bwMode="gray">
          <a:xfrm>
            <a:off x="0" y="0"/>
            <a:ext cx="457200" cy="6858000"/>
          </a:xfrm>
          <a:prstGeom prst="rect">
            <a:avLst/>
          </a:prstGeom>
          <a:gradFill rotWithShape="0">
            <a:gsLst>
              <a:gs pos="0">
                <a:srgbClr val="008080"/>
              </a:gs>
              <a:gs pos="100000">
                <a:srgbClr val="FFFF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1" lang="en-US" i="0">
              <a:latin typeface="Tahoma" pitchFamily="34" charset="0"/>
            </a:endParaRPr>
          </a:p>
        </p:txBody>
      </p:sp>
      <p:sp>
        <p:nvSpPr>
          <p:cNvPr id="646151" name="Rectangle 7"/>
          <p:cNvSpPr>
            <a:spLocks noChangeArrowheads="1"/>
          </p:cNvSpPr>
          <p:nvPr/>
        </p:nvSpPr>
        <p:spPr bwMode="auto">
          <a:xfrm>
            <a:off x="7050088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1200" b="1" i="0">
                <a:solidFill>
                  <a:srgbClr val="981A50"/>
                </a:solidFill>
              </a:rPr>
              <a:t>Slide 7- </a:t>
            </a:r>
            <a:fld id="{6D93ABD3-2E1A-4517-A202-987820CC44FE}" type="slidenum">
              <a:rPr lang="en-US" sz="1200" b="1" i="0">
                <a:solidFill>
                  <a:srgbClr val="981A50"/>
                </a:solidFill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‹#›</a:t>
            </a:fld>
            <a:endParaRPr lang="en-CA" sz="1200" b="1" i="0">
              <a:solidFill>
                <a:srgbClr val="981A5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ransition spd="med"/>
  <p:timing>
    <p:tnLst>
      <p:par>
        <p:cTn id="1" dur="indefinite" restart="never" nodeType="tmRoot"/>
      </p:par>
    </p:tnLst>
  </p:timing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rgbClr val="981A5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rgbClr val="981A50"/>
          </a:solidFill>
          <a:latin typeface="Times New Roman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rgbClr val="981A50"/>
          </a:solidFill>
          <a:latin typeface="Times New Roman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rgbClr val="981A50"/>
          </a:solidFill>
          <a:latin typeface="Times New Roman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rgbClr val="981A50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981A50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981A50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981A50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981A50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981A50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A4CA02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981A50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A4CA0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981A50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981A50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981A50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981A50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981A50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9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7.bin"/><Relationship Id="rId5" Type="http://schemas.openxmlformats.org/officeDocument/2006/relationships/oleObject" Target="../embeddings/oleObject16.bin"/><Relationship Id="rId4" Type="http://schemas.openxmlformats.org/officeDocument/2006/relationships/oleObject" Target="../embeddings/oleObject1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14600" y="2362200"/>
            <a:ext cx="5791200" cy="1143000"/>
          </a:xfrm>
        </p:spPr>
        <p:txBody>
          <a:bodyPr/>
          <a:lstStyle/>
          <a:p>
            <a:r>
              <a:rPr lang="en-US" sz="3200" dirty="0">
                <a:solidFill>
                  <a:srgbClr val="CC0066"/>
                </a:solidFill>
              </a:rPr>
              <a:t>The Distance and Midpoint Formulas and Other Applications</a:t>
            </a:r>
          </a:p>
        </p:txBody>
      </p:sp>
      <p:sp>
        <p:nvSpPr>
          <p:cNvPr id="386056" name="Text Box 7"/>
          <p:cNvSpPr txBox="1">
            <a:spLocks noChangeArrowheads="1"/>
          </p:cNvSpPr>
          <p:nvPr/>
        </p:nvSpPr>
        <p:spPr bwMode="auto">
          <a:xfrm>
            <a:off x="1066800" y="2362200"/>
            <a:ext cx="1447800" cy="1096963"/>
          </a:xfrm>
          <a:prstGeom prst="rect">
            <a:avLst/>
          </a:prstGeom>
          <a:solidFill>
            <a:srgbClr val="008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sz="4400" i="0">
                <a:solidFill>
                  <a:srgbClr val="FFFF99"/>
                </a:solidFill>
              </a:rPr>
              <a:t>10.7</a:t>
            </a:r>
            <a:r>
              <a:rPr lang="en-US" sz="6000" i="0">
                <a:solidFill>
                  <a:schemeClr val="bg1"/>
                </a:solidFill>
                <a:latin typeface="Times New Roman" pitchFamily="18" charset="0"/>
              </a:rPr>
              <a:t>  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6386" name="Text Box 2"/>
          <p:cNvSpPr txBox="1">
            <a:spLocks noChangeArrowheads="1"/>
          </p:cNvSpPr>
          <p:nvPr/>
        </p:nvSpPr>
        <p:spPr bwMode="auto">
          <a:xfrm>
            <a:off x="1143000" y="533400"/>
            <a:ext cx="7239000" cy="558641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4400" b="1" i="0" dirty="0">
                <a:solidFill>
                  <a:srgbClr val="333399"/>
                </a:solidFill>
                <a:latin typeface="Times New Roman" pitchFamily="18" charset="0"/>
              </a:rPr>
              <a:t>The Midpoint Formula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i="0" dirty="0">
                <a:latin typeface="Times New Roman" pitchFamily="18" charset="0"/>
              </a:rPr>
              <a:t>If the endpoints of a segment are (</a:t>
            </a:r>
            <a:r>
              <a:rPr lang="en-US" dirty="0">
                <a:latin typeface="Times New Roman" pitchFamily="18" charset="0"/>
              </a:rPr>
              <a:t>x</a:t>
            </a:r>
            <a:r>
              <a:rPr lang="en-US" i="0" baseline="-25000" dirty="0">
                <a:latin typeface="Times New Roman" pitchFamily="18" charset="0"/>
              </a:rPr>
              <a:t>1</a:t>
            </a:r>
            <a:r>
              <a:rPr lang="en-US" i="0" dirty="0">
                <a:latin typeface="Times New Roman" pitchFamily="18" charset="0"/>
              </a:rPr>
              <a:t>, </a:t>
            </a:r>
            <a:r>
              <a:rPr lang="en-US" dirty="0">
                <a:latin typeface="Times New Roman" pitchFamily="18" charset="0"/>
              </a:rPr>
              <a:t>y</a:t>
            </a:r>
            <a:r>
              <a:rPr lang="en-US" i="0" baseline="-25000" dirty="0">
                <a:latin typeface="Times New Roman" pitchFamily="18" charset="0"/>
              </a:rPr>
              <a:t>1</a:t>
            </a:r>
            <a:r>
              <a:rPr lang="en-US" i="0" dirty="0">
                <a:latin typeface="Times New Roman" pitchFamily="18" charset="0"/>
              </a:rPr>
              <a:t>) and (</a:t>
            </a:r>
            <a:r>
              <a:rPr lang="en-US" dirty="0">
                <a:latin typeface="Times New Roman" pitchFamily="18" charset="0"/>
              </a:rPr>
              <a:t>x</a:t>
            </a:r>
            <a:r>
              <a:rPr lang="en-US" i="0" baseline="-25000" dirty="0">
                <a:latin typeface="Times New Roman" pitchFamily="18" charset="0"/>
              </a:rPr>
              <a:t>2</a:t>
            </a:r>
            <a:r>
              <a:rPr lang="en-US" dirty="0">
                <a:latin typeface="Times New Roman" pitchFamily="18" charset="0"/>
              </a:rPr>
              <a:t>, y</a:t>
            </a:r>
            <a:r>
              <a:rPr lang="en-US" i="0" baseline="-25000" dirty="0">
                <a:latin typeface="Times New Roman" pitchFamily="18" charset="0"/>
              </a:rPr>
              <a:t>2</a:t>
            </a:r>
            <a:r>
              <a:rPr lang="en-US" i="0" dirty="0">
                <a:latin typeface="Times New Roman" pitchFamily="18" charset="0"/>
              </a:rPr>
              <a:t>), then the coordinates of the midpoint are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endParaRPr lang="en-US" i="0" dirty="0">
              <a:latin typeface="Times New Roman" pitchFamily="18" charset="0"/>
            </a:endParaRP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endParaRPr lang="en-US" i="0" dirty="0">
              <a:latin typeface="Times New Roman" pitchFamily="18" charset="0"/>
            </a:endParaRP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endParaRPr lang="en-US" i="0" dirty="0">
              <a:latin typeface="Times New Roman" pitchFamily="18" charset="0"/>
            </a:endParaRP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2400" i="0" dirty="0">
                <a:latin typeface="Times New Roman" pitchFamily="18" charset="0"/>
              </a:rPr>
              <a:t>(To locate the midpoint, average the </a:t>
            </a:r>
            <a:r>
              <a:rPr lang="en-US" sz="2400" dirty="0">
                <a:latin typeface="Times New Roman" pitchFamily="18" charset="0"/>
              </a:rPr>
              <a:t>x</a:t>
            </a:r>
            <a:r>
              <a:rPr lang="en-US" sz="2400" i="0" dirty="0">
                <a:latin typeface="Times New Roman" pitchFamily="18" charset="0"/>
              </a:rPr>
              <a:t>-coordinates and average the </a:t>
            </a:r>
            <a:r>
              <a:rPr lang="en-US" sz="2400" dirty="0">
                <a:latin typeface="Times New Roman" pitchFamily="18" charset="0"/>
              </a:rPr>
              <a:t>y</a:t>
            </a:r>
            <a:r>
              <a:rPr lang="en-US" sz="2400" i="0" dirty="0">
                <a:latin typeface="Times New Roman" pitchFamily="18" charset="0"/>
              </a:rPr>
              <a:t>-coordinates.)	</a:t>
            </a:r>
            <a:endParaRPr lang="en-US" i="0" dirty="0">
              <a:latin typeface="Times New Roman" pitchFamily="18" charset="0"/>
            </a:endParaRPr>
          </a:p>
        </p:txBody>
      </p:sp>
      <p:graphicFrame>
        <p:nvGraphicFramePr>
          <p:cNvPr id="656387" name="Object 3"/>
          <p:cNvGraphicFramePr>
            <a:graphicFrameLocks noChangeAspect="1"/>
          </p:cNvGraphicFramePr>
          <p:nvPr/>
        </p:nvGraphicFramePr>
        <p:xfrm>
          <a:off x="1447800" y="3276600"/>
          <a:ext cx="2925763" cy="1035050"/>
        </p:xfrm>
        <a:graphic>
          <a:graphicData uri="http://schemas.openxmlformats.org/presentationml/2006/ole">
            <p:oleObj spid="_x0000_s656387" name="Equation" r:id="rId3" imgW="1396800" imgH="495000" progId="Equation.DSMT4">
              <p:embed/>
            </p:oleObj>
          </a:graphicData>
        </a:graphic>
      </p:graphicFrame>
      <p:sp>
        <p:nvSpPr>
          <p:cNvPr id="656388" name="Rectangle 4"/>
          <p:cNvSpPr>
            <a:spLocks noChangeArrowheads="1"/>
          </p:cNvSpPr>
          <p:nvPr/>
        </p:nvSpPr>
        <p:spPr bwMode="auto">
          <a:xfrm>
            <a:off x="5486400" y="3962400"/>
            <a:ext cx="1012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400" i="0">
                <a:latin typeface="Times New Roman" pitchFamily="18" charset="0"/>
              </a:rPr>
              <a:t>(</a:t>
            </a:r>
            <a:r>
              <a:rPr lang="en-US" sz="2400">
                <a:latin typeface="Times New Roman" pitchFamily="18" charset="0"/>
              </a:rPr>
              <a:t>x</a:t>
            </a:r>
            <a:r>
              <a:rPr lang="en-US" sz="2400" i="0" baseline="-25000">
                <a:latin typeface="Times New Roman" pitchFamily="18" charset="0"/>
              </a:rPr>
              <a:t>1</a:t>
            </a:r>
            <a:r>
              <a:rPr lang="en-US" sz="2400">
                <a:latin typeface="Times New Roman" pitchFamily="18" charset="0"/>
              </a:rPr>
              <a:t>, y</a:t>
            </a:r>
            <a:r>
              <a:rPr lang="en-US" sz="2400" i="0" baseline="-25000">
                <a:latin typeface="Times New Roman" pitchFamily="18" charset="0"/>
              </a:rPr>
              <a:t>1</a:t>
            </a:r>
            <a:r>
              <a:rPr lang="en-US" sz="2400" i="0">
                <a:latin typeface="Times New Roman" pitchFamily="18" charset="0"/>
              </a:rPr>
              <a:t>)</a:t>
            </a:r>
          </a:p>
        </p:txBody>
      </p:sp>
      <p:sp>
        <p:nvSpPr>
          <p:cNvPr id="656389" name="Rectangle 5"/>
          <p:cNvSpPr>
            <a:spLocks noChangeArrowheads="1"/>
          </p:cNvSpPr>
          <p:nvPr/>
        </p:nvSpPr>
        <p:spPr bwMode="auto">
          <a:xfrm>
            <a:off x="6553200" y="2895600"/>
            <a:ext cx="1012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400" i="0">
                <a:latin typeface="Times New Roman" pitchFamily="18" charset="0"/>
              </a:rPr>
              <a:t>(</a:t>
            </a:r>
            <a:r>
              <a:rPr lang="en-US" sz="2400">
                <a:latin typeface="Times New Roman" pitchFamily="18" charset="0"/>
              </a:rPr>
              <a:t>x</a:t>
            </a:r>
            <a:r>
              <a:rPr lang="en-US" sz="2400" i="0" baseline="-25000">
                <a:latin typeface="Times New Roman" pitchFamily="18" charset="0"/>
              </a:rPr>
              <a:t>2</a:t>
            </a:r>
            <a:r>
              <a:rPr lang="en-US" sz="2400">
                <a:latin typeface="Times New Roman" pitchFamily="18" charset="0"/>
              </a:rPr>
              <a:t>, y</a:t>
            </a:r>
            <a:r>
              <a:rPr lang="en-US" sz="2400" i="0" baseline="-25000">
                <a:latin typeface="Times New Roman" pitchFamily="18" charset="0"/>
              </a:rPr>
              <a:t>2</a:t>
            </a:r>
            <a:r>
              <a:rPr lang="en-US" sz="2400" i="0">
                <a:latin typeface="Times New Roman" pitchFamily="18" charset="0"/>
              </a:rPr>
              <a:t>)</a:t>
            </a:r>
          </a:p>
        </p:txBody>
      </p:sp>
      <p:sp>
        <p:nvSpPr>
          <p:cNvPr id="656390" name="Oval 6"/>
          <p:cNvSpPr>
            <a:spLocks noChangeArrowheads="1"/>
          </p:cNvSpPr>
          <p:nvPr/>
        </p:nvSpPr>
        <p:spPr bwMode="auto">
          <a:xfrm>
            <a:off x="6172200" y="3581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6391" name="Line 7"/>
          <p:cNvSpPr>
            <a:spLocks noChangeShapeType="1"/>
          </p:cNvSpPr>
          <p:nvPr/>
        </p:nvSpPr>
        <p:spPr bwMode="auto">
          <a:xfrm flipV="1">
            <a:off x="5867400" y="3276600"/>
            <a:ext cx="685800" cy="68580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56393" name="Line 9"/>
          <p:cNvSpPr>
            <a:spLocks noChangeShapeType="1"/>
          </p:cNvSpPr>
          <p:nvPr/>
        </p:nvSpPr>
        <p:spPr bwMode="auto">
          <a:xfrm flipV="1">
            <a:off x="5257800" y="2819400"/>
            <a:ext cx="0" cy="1905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56394" name="Line 10"/>
          <p:cNvSpPr>
            <a:spLocks noChangeShapeType="1"/>
          </p:cNvSpPr>
          <p:nvPr/>
        </p:nvSpPr>
        <p:spPr bwMode="auto">
          <a:xfrm>
            <a:off x="4953000" y="4495800"/>
            <a:ext cx="2286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56395" name="Rectangle 11"/>
          <p:cNvSpPr>
            <a:spLocks noChangeArrowheads="1"/>
          </p:cNvSpPr>
          <p:nvPr/>
        </p:nvSpPr>
        <p:spPr bwMode="auto">
          <a:xfrm>
            <a:off x="7162800" y="4343400"/>
            <a:ext cx="3413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800">
                <a:latin typeface="Times New Roman" pitchFamily="18" charset="0"/>
              </a:rPr>
              <a:t>x</a:t>
            </a:r>
          </a:p>
        </p:txBody>
      </p:sp>
      <p:sp>
        <p:nvSpPr>
          <p:cNvPr id="656396" name="Rectangle 12"/>
          <p:cNvSpPr>
            <a:spLocks noChangeArrowheads="1"/>
          </p:cNvSpPr>
          <p:nvPr/>
        </p:nvSpPr>
        <p:spPr bwMode="auto">
          <a:xfrm>
            <a:off x="4876800" y="2667000"/>
            <a:ext cx="3413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800">
                <a:latin typeface="Times New Roman" pitchFamily="18" charset="0"/>
              </a:rPr>
              <a:t>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7411" name="Text Box 3"/>
          <p:cNvSpPr txBox="1">
            <a:spLocks noChangeArrowheads="1"/>
          </p:cNvSpPr>
          <p:nvPr/>
        </p:nvSpPr>
        <p:spPr bwMode="auto">
          <a:xfrm>
            <a:off x="914400" y="2492375"/>
            <a:ext cx="1752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b="1" i="0">
                <a:solidFill>
                  <a:schemeClr val="tx2"/>
                </a:solidFill>
                <a:latin typeface="Times New Roman" pitchFamily="18" charset="0"/>
              </a:rPr>
              <a:t>Solution</a:t>
            </a:r>
          </a:p>
        </p:txBody>
      </p:sp>
      <p:sp>
        <p:nvSpPr>
          <p:cNvPr id="657412" name="Text Box 4"/>
          <p:cNvSpPr txBox="1">
            <a:spLocks noChangeArrowheads="1"/>
          </p:cNvSpPr>
          <p:nvPr/>
        </p:nvSpPr>
        <p:spPr bwMode="auto">
          <a:xfrm>
            <a:off x="914400" y="1349375"/>
            <a:ext cx="7543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i="0">
                <a:latin typeface="Times New Roman" pitchFamily="18" charset="0"/>
              </a:rPr>
              <a:t>Find the midpoint of the segment with endpoints (3, 1) and (5, –6).   </a:t>
            </a:r>
          </a:p>
        </p:txBody>
      </p:sp>
      <p:graphicFrame>
        <p:nvGraphicFramePr>
          <p:cNvPr id="657413" name="Object 5"/>
          <p:cNvGraphicFramePr>
            <a:graphicFrameLocks noChangeAspect="1"/>
          </p:cNvGraphicFramePr>
          <p:nvPr/>
        </p:nvGraphicFramePr>
        <p:xfrm>
          <a:off x="1828800" y="3962400"/>
          <a:ext cx="4410075" cy="1012825"/>
        </p:xfrm>
        <a:graphic>
          <a:graphicData uri="http://schemas.openxmlformats.org/presentationml/2006/ole">
            <p:oleObj spid="_x0000_s657413" name="Equation" r:id="rId3" imgW="2158920" imgH="495000" progId="Equation.DSMT4">
              <p:embed/>
            </p:oleObj>
          </a:graphicData>
        </a:graphic>
      </p:graphicFrame>
      <p:sp>
        <p:nvSpPr>
          <p:cNvPr id="657414" name="Text Box 6"/>
          <p:cNvSpPr txBox="1">
            <a:spLocks noChangeArrowheads="1"/>
          </p:cNvSpPr>
          <p:nvPr/>
        </p:nvSpPr>
        <p:spPr bwMode="auto">
          <a:xfrm>
            <a:off x="914400" y="3101975"/>
            <a:ext cx="7315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i="0">
                <a:latin typeface="Times New Roman" pitchFamily="18" charset="0"/>
              </a:rPr>
              <a:t>Using the midpoint formula, we obtain</a:t>
            </a:r>
          </a:p>
        </p:txBody>
      </p:sp>
      <p:sp>
        <p:nvSpPr>
          <p:cNvPr id="657415" name="Text Box 4"/>
          <p:cNvSpPr txBox="1">
            <a:spLocks noChangeArrowheads="1"/>
          </p:cNvSpPr>
          <p:nvPr/>
        </p:nvSpPr>
        <p:spPr bwMode="auto">
          <a:xfrm>
            <a:off x="838200" y="381000"/>
            <a:ext cx="1905000" cy="641350"/>
          </a:xfrm>
          <a:prstGeom prst="rect">
            <a:avLst/>
          </a:prstGeom>
          <a:solidFill>
            <a:srgbClr val="00808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3600" i="0">
                <a:solidFill>
                  <a:srgbClr val="FFFFCC"/>
                </a:solidFill>
                <a:latin typeface="Times New Roman" pitchFamily="18" charset="0"/>
              </a:rPr>
              <a:t>Example</a:t>
            </a:r>
            <a:r>
              <a:rPr lang="en-US" sz="3600" i="0">
                <a:solidFill>
                  <a:schemeClr val="folHlink"/>
                </a:solidFill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7411" grpId="0"/>
      <p:bldP spid="6574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8562" name="Text Box 2"/>
          <p:cNvSpPr txBox="1">
            <a:spLocks noChangeArrowheads="1"/>
          </p:cNvSpPr>
          <p:nvPr/>
        </p:nvSpPr>
        <p:spPr bwMode="auto">
          <a:xfrm>
            <a:off x="739775" y="762000"/>
            <a:ext cx="8001000" cy="522128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4400" b="1" i="0">
                <a:solidFill>
                  <a:srgbClr val="333399"/>
                </a:solidFill>
                <a:latin typeface="Times New Roman" pitchFamily="18" charset="0"/>
              </a:rPr>
              <a:t>The Pythagorean Theorem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i="0">
                <a:latin typeface="Times New Roman" pitchFamily="18" charset="0"/>
              </a:rPr>
              <a:t>In any right triangle, if </a:t>
            </a:r>
            <a:r>
              <a:rPr lang="en-US">
                <a:latin typeface="Times New Roman" pitchFamily="18" charset="0"/>
              </a:rPr>
              <a:t>a</a:t>
            </a:r>
            <a:r>
              <a:rPr lang="en-US" i="0">
                <a:latin typeface="Times New Roman" pitchFamily="18" charset="0"/>
              </a:rPr>
              <a:t> and </a:t>
            </a:r>
            <a:r>
              <a:rPr lang="en-US">
                <a:latin typeface="Times New Roman" pitchFamily="18" charset="0"/>
              </a:rPr>
              <a:t>b</a:t>
            </a:r>
            <a:r>
              <a:rPr lang="en-US" i="0">
                <a:latin typeface="Times New Roman" pitchFamily="18" charset="0"/>
              </a:rPr>
              <a:t> are the lengths of the legs and </a:t>
            </a:r>
            <a:r>
              <a:rPr lang="en-US">
                <a:latin typeface="Times New Roman" pitchFamily="18" charset="0"/>
              </a:rPr>
              <a:t>c</a:t>
            </a:r>
            <a:r>
              <a:rPr lang="en-US" i="0">
                <a:latin typeface="Times New Roman" pitchFamily="18" charset="0"/>
              </a:rPr>
              <a:t> is the length of the hypotenuse, then 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2400" i="0">
                <a:latin typeface="Times New Roman" pitchFamily="18" charset="0"/>
              </a:rPr>
              <a:t> 	</a:t>
            </a:r>
            <a:r>
              <a:rPr lang="en-US">
                <a:latin typeface="Times New Roman" pitchFamily="18" charset="0"/>
              </a:rPr>
              <a:t>a</a:t>
            </a:r>
            <a:r>
              <a:rPr lang="en-US" i="0" baseline="30000">
                <a:latin typeface="Times New Roman" pitchFamily="18" charset="0"/>
              </a:rPr>
              <a:t>2</a:t>
            </a:r>
            <a:r>
              <a:rPr lang="en-US" i="0">
                <a:latin typeface="Times New Roman" pitchFamily="18" charset="0"/>
              </a:rPr>
              <a:t> + </a:t>
            </a:r>
            <a:r>
              <a:rPr lang="en-US">
                <a:latin typeface="Times New Roman" pitchFamily="18" charset="0"/>
              </a:rPr>
              <a:t>b</a:t>
            </a:r>
            <a:r>
              <a:rPr lang="en-US" i="0" baseline="30000">
                <a:latin typeface="Times New Roman" pitchFamily="18" charset="0"/>
              </a:rPr>
              <a:t>2</a:t>
            </a:r>
            <a:r>
              <a:rPr lang="en-US" i="0">
                <a:latin typeface="Times New Roman" pitchFamily="18" charset="0"/>
              </a:rPr>
              <a:t> = </a:t>
            </a:r>
            <a:r>
              <a:rPr lang="en-US">
                <a:latin typeface="Times New Roman" pitchFamily="18" charset="0"/>
              </a:rPr>
              <a:t>c</a:t>
            </a:r>
            <a:r>
              <a:rPr lang="en-US" i="0" baseline="30000">
                <a:latin typeface="Times New Roman" pitchFamily="18" charset="0"/>
              </a:rPr>
              <a:t>2</a:t>
            </a:r>
            <a:r>
              <a:rPr lang="en-US" i="0">
                <a:latin typeface="Times New Roman" pitchFamily="18" charset="0"/>
              </a:rPr>
              <a:t>. 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endParaRPr lang="en-US" i="0">
              <a:latin typeface="Times New Roman" pitchFamily="18" charset="0"/>
            </a:endParaRP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endParaRPr lang="en-US" i="0">
              <a:latin typeface="Times New Roman" pitchFamily="18" charset="0"/>
            </a:endParaRP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endParaRPr lang="en-US" sz="2400" i="0">
              <a:latin typeface="Times New Roman" pitchFamily="18" charset="0"/>
            </a:endParaRPr>
          </a:p>
        </p:txBody>
      </p:sp>
      <p:graphicFrame>
        <p:nvGraphicFramePr>
          <p:cNvPr id="578563" name="Object 3"/>
          <p:cNvGraphicFramePr>
            <a:graphicFrameLocks noChangeAspect="1"/>
          </p:cNvGraphicFramePr>
          <p:nvPr/>
        </p:nvGraphicFramePr>
        <p:xfrm>
          <a:off x="0" y="0"/>
          <a:ext cx="914400" cy="215900"/>
        </p:xfrm>
        <a:graphic>
          <a:graphicData uri="http://schemas.openxmlformats.org/presentationml/2006/ole">
            <p:oleObj spid="_x0000_s578563" name="Equation" r:id="rId3" imgW="914400" imgH="216000" progId="Equation.DSMT4">
              <p:embed/>
            </p:oleObj>
          </a:graphicData>
        </a:graphic>
      </p:graphicFrame>
      <p:grpSp>
        <p:nvGrpSpPr>
          <p:cNvPr id="578577" name="Group 17"/>
          <p:cNvGrpSpPr>
            <a:grpSpLocks/>
          </p:cNvGrpSpPr>
          <p:nvPr/>
        </p:nvGrpSpPr>
        <p:grpSpPr bwMode="auto">
          <a:xfrm>
            <a:off x="4927600" y="3124200"/>
            <a:ext cx="3429000" cy="2438400"/>
            <a:chOff x="3024" y="1968"/>
            <a:chExt cx="2160" cy="1536"/>
          </a:xfrm>
        </p:grpSpPr>
        <p:sp>
          <p:nvSpPr>
            <p:cNvPr id="578571" name="Text Box 11" descr="Pink tissue paper"/>
            <p:cNvSpPr txBox="1">
              <a:spLocks noChangeArrowheads="1"/>
            </p:cNvSpPr>
            <p:nvPr/>
          </p:nvSpPr>
          <p:spPr bwMode="auto">
            <a:xfrm>
              <a:off x="3936" y="2953"/>
              <a:ext cx="432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rIns="0">
              <a:spAutoFit/>
            </a:bodyPr>
            <a:lstStyle/>
            <a:p>
              <a:pPr marL="533400" indent="-533400"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</a:rPr>
                <a:t>a</a:t>
              </a:r>
            </a:p>
          </p:txBody>
        </p:sp>
        <p:grpSp>
          <p:nvGrpSpPr>
            <p:cNvPr id="578573" name="Group 13"/>
            <p:cNvGrpSpPr>
              <a:grpSpLocks/>
            </p:cNvGrpSpPr>
            <p:nvPr/>
          </p:nvGrpSpPr>
          <p:grpSpPr bwMode="auto">
            <a:xfrm>
              <a:off x="3024" y="1968"/>
              <a:ext cx="2160" cy="1536"/>
              <a:chOff x="3120" y="2016"/>
              <a:chExt cx="2160" cy="1536"/>
            </a:xfrm>
          </p:grpSpPr>
          <p:sp>
            <p:nvSpPr>
              <p:cNvPr id="578565" name="AutoShape 5"/>
              <p:cNvSpPr>
                <a:spLocks noChangeArrowheads="1"/>
              </p:cNvSpPr>
              <p:nvPr/>
            </p:nvSpPr>
            <p:spPr bwMode="auto">
              <a:xfrm flipH="1">
                <a:off x="3408" y="2016"/>
                <a:ext cx="1344" cy="1248"/>
              </a:xfrm>
              <a:prstGeom prst="rtTriangle">
                <a:avLst/>
              </a:prstGeom>
              <a:noFill/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rIns="0" anchor="ctr"/>
              <a:lstStyle/>
              <a:p>
                <a:endParaRPr lang="en-US"/>
              </a:p>
            </p:txBody>
          </p:sp>
          <p:sp>
            <p:nvSpPr>
              <p:cNvPr id="578567" name="Text Box 7" descr="Pink tissue paper"/>
              <p:cNvSpPr txBox="1">
                <a:spLocks noChangeArrowheads="1"/>
              </p:cNvSpPr>
              <p:nvPr/>
            </p:nvSpPr>
            <p:spPr bwMode="auto">
              <a:xfrm>
                <a:off x="3888" y="3264"/>
                <a:ext cx="432" cy="288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rIns="0">
                <a:spAutoFit/>
              </a:bodyPr>
              <a:lstStyle/>
              <a:p>
                <a:pPr marL="533400" indent="-533400">
                  <a:spcBef>
                    <a:spcPct val="50000"/>
                  </a:spcBef>
                </a:pPr>
                <a:r>
                  <a:rPr lang="en-US" sz="2400" i="0">
                    <a:latin typeface="Times New Roman" pitchFamily="18" charset="0"/>
                  </a:rPr>
                  <a:t>Leg</a:t>
                </a:r>
              </a:p>
            </p:txBody>
          </p:sp>
          <p:sp>
            <p:nvSpPr>
              <p:cNvPr id="578568" name="Text Box 8" descr="Pink tissue paper"/>
              <p:cNvSpPr txBox="1">
                <a:spLocks noChangeArrowheads="1"/>
              </p:cNvSpPr>
              <p:nvPr/>
            </p:nvSpPr>
            <p:spPr bwMode="auto">
              <a:xfrm>
                <a:off x="4848" y="2496"/>
                <a:ext cx="432" cy="288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rIns="0">
                <a:spAutoFit/>
              </a:bodyPr>
              <a:lstStyle/>
              <a:p>
                <a:pPr marL="533400" indent="-533400">
                  <a:spcBef>
                    <a:spcPct val="50000"/>
                  </a:spcBef>
                </a:pPr>
                <a:r>
                  <a:rPr lang="en-US" sz="2400" i="0">
                    <a:latin typeface="Times New Roman" pitchFamily="18" charset="0"/>
                  </a:rPr>
                  <a:t>Leg</a:t>
                </a:r>
              </a:p>
            </p:txBody>
          </p:sp>
          <p:sp>
            <p:nvSpPr>
              <p:cNvPr id="578569" name="Text Box 9" descr="Pink tissue paper"/>
              <p:cNvSpPr txBox="1">
                <a:spLocks noChangeArrowheads="1"/>
              </p:cNvSpPr>
              <p:nvPr/>
            </p:nvSpPr>
            <p:spPr bwMode="auto">
              <a:xfrm>
                <a:off x="3120" y="2400"/>
                <a:ext cx="1008" cy="288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rIns="0">
                <a:spAutoFit/>
              </a:bodyPr>
              <a:lstStyle/>
              <a:p>
                <a:pPr marL="533400" indent="-533400">
                  <a:spcBef>
                    <a:spcPct val="50000"/>
                  </a:spcBef>
                </a:pPr>
                <a:r>
                  <a:rPr lang="en-US" sz="2400" i="0">
                    <a:latin typeface="Times New Roman" pitchFamily="18" charset="0"/>
                  </a:rPr>
                  <a:t>Hypotenuse</a:t>
                </a:r>
              </a:p>
            </p:txBody>
          </p:sp>
          <p:sp>
            <p:nvSpPr>
              <p:cNvPr id="578570" name="Text Box 10" descr="Pink tissue paper"/>
              <p:cNvSpPr txBox="1">
                <a:spLocks noChangeArrowheads="1"/>
              </p:cNvSpPr>
              <p:nvPr/>
            </p:nvSpPr>
            <p:spPr bwMode="auto">
              <a:xfrm>
                <a:off x="4032" y="2544"/>
                <a:ext cx="432" cy="288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rIns="0">
                <a:spAutoFit/>
              </a:bodyPr>
              <a:lstStyle/>
              <a:p>
                <a:pPr marL="533400" indent="-533400">
                  <a:spcBef>
                    <a:spcPct val="50000"/>
                  </a:spcBef>
                </a:pPr>
                <a:r>
                  <a:rPr lang="en-US" sz="2400">
                    <a:latin typeface="Times New Roman" pitchFamily="18" charset="0"/>
                  </a:rPr>
                  <a:t>c</a:t>
                </a:r>
              </a:p>
            </p:txBody>
          </p:sp>
          <p:sp>
            <p:nvSpPr>
              <p:cNvPr id="578572" name="Text Box 12" descr="Pink tissue paper"/>
              <p:cNvSpPr txBox="1">
                <a:spLocks noChangeArrowheads="1"/>
              </p:cNvSpPr>
              <p:nvPr/>
            </p:nvSpPr>
            <p:spPr bwMode="auto">
              <a:xfrm>
                <a:off x="4560" y="2544"/>
                <a:ext cx="432" cy="288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rIns="0">
                <a:spAutoFit/>
              </a:bodyPr>
              <a:lstStyle/>
              <a:p>
                <a:pPr marL="533400" indent="-533400">
                  <a:spcBef>
                    <a:spcPct val="50000"/>
                  </a:spcBef>
                </a:pPr>
                <a:r>
                  <a:rPr lang="en-US" sz="2400">
                    <a:latin typeface="Times New Roman" pitchFamily="18" charset="0"/>
                  </a:rPr>
                  <a:t>b</a:t>
                </a:r>
              </a:p>
            </p:txBody>
          </p:sp>
        </p:grpSp>
        <p:sp>
          <p:nvSpPr>
            <p:cNvPr id="578575" name="Rectangle 15" descr="Pink tissue paper"/>
            <p:cNvSpPr>
              <a:spLocks noChangeArrowheads="1"/>
            </p:cNvSpPr>
            <p:nvPr/>
          </p:nvSpPr>
          <p:spPr bwMode="auto">
            <a:xfrm>
              <a:off x="4512" y="3072"/>
              <a:ext cx="144" cy="14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rIns="0" anchor="ctr"/>
            <a:lstStyle/>
            <a:p>
              <a:endParaRPr lang="en-US"/>
            </a:p>
          </p:txBody>
        </p:sp>
        <p:sp>
          <p:nvSpPr>
            <p:cNvPr id="578576" name="Rectangle 16"/>
            <p:cNvSpPr>
              <a:spLocks noChangeArrowheads="1"/>
            </p:cNvSpPr>
            <p:nvPr/>
          </p:nvSpPr>
          <p:spPr bwMode="auto">
            <a:xfrm>
              <a:off x="4512" y="3072"/>
              <a:ext cx="144" cy="144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rIns="0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7538" name="Text Box 2"/>
          <p:cNvSpPr txBox="1">
            <a:spLocks noChangeArrowheads="1"/>
          </p:cNvSpPr>
          <p:nvPr/>
        </p:nvSpPr>
        <p:spPr bwMode="auto">
          <a:xfrm>
            <a:off x="838200" y="1447800"/>
            <a:ext cx="7848600" cy="2235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4400" b="1" i="0" dirty="0">
                <a:solidFill>
                  <a:srgbClr val="333399"/>
                </a:solidFill>
                <a:latin typeface="Times New Roman" pitchFamily="18" charset="0"/>
              </a:rPr>
              <a:t>The Principle of Square Roots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i="0" dirty="0">
                <a:latin typeface="Times New Roman" pitchFamily="18" charset="0"/>
              </a:rPr>
              <a:t>For any nonnegative real number </a:t>
            </a:r>
            <a:r>
              <a:rPr lang="en-US" dirty="0">
                <a:latin typeface="Times New Roman" pitchFamily="18" charset="0"/>
              </a:rPr>
              <a:t>n</a:t>
            </a:r>
            <a:r>
              <a:rPr lang="en-US" i="0" dirty="0">
                <a:latin typeface="Times New Roman" pitchFamily="18" charset="0"/>
              </a:rPr>
              <a:t>,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2400" i="0" dirty="0">
                <a:latin typeface="Times New Roman" pitchFamily="18" charset="0"/>
              </a:rPr>
              <a:t> 	</a:t>
            </a:r>
            <a:r>
              <a:rPr lang="en-US" i="0" dirty="0">
                <a:latin typeface="Times New Roman" pitchFamily="18" charset="0"/>
              </a:rPr>
              <a:t>If </a:t>
            </a:r>
            <a:r>
              <a:rPr lang="en-US" dirty="0">
                <a:latin typeface="Times New Roman" pitchFamily="18" charset="0"/>
              </a:rPr>
              <a:t>x</a:t>
            </a:r>
            <a:r>
              <a:rPr lang="en-US" i="0" baseline="30000" dirty="0">
                <a:latin typeface="Times New Roman" pitchFamily="18" charset="0"/>
              </a:rPr>
              <a:t>2</a:t>
            </a:r>
            <a:r>
              <a:rPr lang="en-US" i="0" dirty="0">
                <a:latin typeface="Times New Roman" pitchFamily="18" charset="0"/>
              </a:rPr>
              <a:t> = </a:t>
            </a:r>
            <a:r>
              <a:rPr lang="en-US" dirty="0">
                <a:latin typeface="Times New Roman" pitchFamily="18" charset="0"/>
              </a:rPr>
              <a:t>n</a:t>
            </a:r>
            <a:r>
              <a:rPr lang="en-US" i="0" dirty="0">
                <a:latin typeface="Times New Roman" pitchFamily="18" charset="0"/>
              </a:rPr>
              <a:t>, then </a:t>
            </a:r>
            <a:endParaRPr lang="en-US" sz="2400" i="0" dirty="0">
              <a:latin typeface="Times New Roman" pitchFamily="18" charset="0"/>
            </a:endParaRPr>
          </a:p>
        </p:txBody>
      </p:sp>
      <p:graphicFrame>
        <p:nvGraphicFramePr>
          <p:cNvPr id="577539" name="Object 3"/>
          <p:cNvGraphicFramePr>
            <a:graphicFrameLocks noChangeAspect="1"/>
          </p:cNvGraphicFramePr>
          <p:nvPr/>
        </p:nvGraphicFramePr>
        <p:xfrm>
          <a:off x="0" y="0"/>
          <a:ext cx="914400" cy="215900"/>
        </p:xfrm>
        <a:graphic>
          <a:graphicData uri="http://schemas.openxmlformats.org/presentationml/2006/ole">
            <p:oleObj spid="_x0000_s577539" name="Equation" r:id="rId3" imgW="914400" imgH="216000" progId="Equation.DSMT4">
              <p:embed/>
            </p:oleObj>
          </a:graphicData>
        </a:graphic>
      </p:graphicFrame>
      <p:graphicFrame>
        <p:nvGraphicFramePr>
          <p:cNvPr id="577540" name="Object 4"/>
          <p:cNvGraphicFramePr>
            <a:graphicFrameLocks noChangeAspect="1"/>
          </p:cNvGraphicFramePr>
          <p:nvPr/>
        </p:nvGraphicFramePr>
        <p:xfrm>
          <a:off x="4114800" y="3048000"/>
          <a:ext cx="3200400" cy="587375"/>
        </p:xfrm>
        <a:graphic>
          <a:graphicData uri="http://schemas.openxmlformats.org/presentationml/2006/ole">
            <p:oleObj spid="_x0000_s577540" name="Equation" r:id="rId4" imgW="1384200" imgH="253800" progId="Equation.DSMT4">
              <p:embed/>
            </p:oleObj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8979" name="Text Box 3"/>
          <p:cNvSpPr txBox="1">
            <a:spLocks noChangeArrowheads="1"/>
          </p:cNvSpPr>
          <p:nvPr/>
        </p:nvSpPr>
        <p:spPr bwMode="auto">
          <a:xfrm>
            <a:off x="762000" y="2909888"/>
            <a:ext cx="17526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b="1" i="0">
                <a:solidFill>
                  <a:schemeClr val="tx2"/>
                </a:solidFill>
                <a:latin typeface="Times New Roman" pitchFamily="18" charset="0"/>
              </a:rPr>
              <a:t>Solution</a:t>
            </a:r>
          </a:p>
        </p:txBody>
      </p:sp>
      <p:sp>
        <p:nvSpPr>
          <p:cNvPr id="638980" name="Text Box 4"/>
          <p:cNvSpPr txBox="1">
            <a:spLocks noChangeArrowheads="1"/>
          </p:cNvSpPr>
          <p:nvPr/>
        </p:nvSpPr>
        <p:spPr bwMode="auto">
          <a:xfrm>
            <a:off x="762000" y="1143000"/>
            <a:ext cx="7696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endParaRPr lang="en-US" i="0">
              <a:latin typeface="Times New Roman" pitchFamily="18" charset="0"/>
            </a:endParaRPr>
          </a:p>
        </p:txBody>
      </p:sp>
      <p:graphicFrame>
        <p:nvGraphicFramePr>
          <p:cNvPr id="638983" name="Object 7"/>
          <p:cNvGraphicFramePr>
            <a:graphicFrameLocks noChangeAspect="1"/>
          </p:cNvGraphicFramePr>
          <p:nvPr/>
        </p:nvGraphicFramePr>
        <p:xfrm>
          <a:off x="3276600" y="2971800"/>
          <a:ext cx="2087563" cy="550863"/>
        </p:xfrm>
        <a:graphic>
          <a:graphicData uri="http://schemas.openxmlformats.org/presentationml/2006/ole">
            <p:oleObj spid="_x0000_s638983" name="Equation" r:id="rId3" imgW="863280" imgH="228600" progId="Equation.DSMT4">
              <p:embed/>
            </p:oleObj>
          </a:graphicData>
        </a:graphic>
      </p:graphicFrame>
      <p:sp>
        <p:nvSpPr>
          <p:cNvPr id="638989" name="Text Box 13"/>
          <p:cNvSpPr txBox="1">
            <a:spLocks noChangeArrowheads="1"/>
          </p:cNvSpPr>
          <p:nvPr/>
        </p:nvSpPr>
        <p:spPr bwMode="auto">
          <a:xfrm>
            <a:off x="762000" y="1044575"/>
            <a:ext cx="77724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2800" i="0">
                <a:latin typeface="Times New Roman" pitchFamily="18" charset="0"/>
              </a:rPr>
              <a:t>How long is a guy wire if it reaches from the top of a 14-ft pole to a point on the ground 8 ft from the pole? </a:t>
            </a:r>
          </a:p>
        </p:txBody>
      </p:sp>
      <p:grpSp>
        <p:nvGrpSpPr>
          <p:cNvPr id="639001" name="Group 25"/>
          <p:cNvGrpSpPr>
            <a:grpSpLocks/>
          </p:cNvGrpSpPr>
          <p:nvPr/>
        </p:nvGrpSpPr>
        <p:grpSpPr bwMode="auto">
          <a:xfrm>
            <a:off x="914400" y="3595688"/>
            <a:ext cx="2209800" cy="1814512"/>
            <a:chOff x="672" y="2016"/>
            <a:chExt cx="1392" cy="1143"/>
          </a:xfrm>
        </p:grpSpPr>
        <p:sp>
          <p:nvSpPr>
            <p:cNvPr id="638990" name="AutoShape 14"/>
            <p:cNvSpPr>
              <a:spLocks noChangeArrowheads="1"/>
            </p:cNvSpPr>
            <p:nvPr/>
          </p:nvSpPr>
          <p:spPr bwMode="auto">
            <a:xfrm flipH="1">
              <a:off x="672" y="2016"/>
              <a:ext cx="624" cy="864"/>
            </a:xfrm>
            <a:prstGeom prst="rtTriangle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rIns="0" anchor="ctr"/>
            <a:lstStyle/>
            <a:p>
              <a:endParaRPr lang="en-US"/>
            </a:p>
          </p:txBody>
        </p:sp>
        <p:sp>
          <p:nvSpPr>
            <p:cNvPr id="638991" name="Text Box 15" descr="Pink tissue paper"/>
            <p:cNvSpPr txBox="1">
              <a:spLocks noChangeArrowheads="1"/>
            </p:cNvSpPr>
            <p:nvPr/>
          </p:nvSpPr>
          <p:spPr bwMode="auto">
            <a:xfrm>
              <a:off x="1296" y="2304"/>
              <a:ext cx="768" cy="32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rIns="0">
              <a:spAutoFit/>
            </a:bodyPr>
            <a:lstStyle/>
            <a:p>
              <a:pPr marL="533400" indent="-533400">
                <a:spcBef>
                  <a:spcPct val="50000"/>
                </a:spcBef>
              </a:pPr>
              <a:r>
                <a:rPr lang="en-US" sz="2800" i="0">
                  <a:latin typeface="Times New Roman" pitchFamily="18" charset="0"/>
                </a:rPr>
                <a:t>14</a:t>
              </a:r>
            </a:p>
          </p:txBody>
        </p:sp>
        <p:sp>
          <p:nvSpPr>
            <p:cNvPr id="638992" name="Rectangle 16"/>
            <p:cNvSpPr>
              <a:spLocks noChangeArrowheads="1"/>
            </p:cNvSpPr>
            <p:nvPr/>
          </p:nvSpPr>
          <p:spPr bwMode="auto">
            <a:xfrm>
              <a:off x="1200" y="2784"/>
              <a:ext cx="96" cy="96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rIns="0" anchor="ctr"/>
            <a:lstStyle/>
            <a:p>
              <a:endParaRPr lang="en-US"/>
            </a:p>
          </p:txBody>
        </p:sp>
        <p:sp>
          <p:nvSpPr>
            <p:cNvPr id="638993" name="Text Box 17" descr="Pink tissue paper"/>
            <p:cNvSpPr txBox="1">
              <a:spLocks noChangeArrowheads="1"/>
            </p:cNvSpPr>
            <p:nvPr/>
          </p:nvSpPr>
          <p:spPr bwMode="auto">
            <a:xfrm>
              <a:off x="816" y="2832"/>
              <a:ext cx="768" cy="32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rIns="0">
              <a:spAutoFit/>
            </a:bodyPr>
            <a:lstStyle/>
            <a:p>
              <a:pPr marL="533400" indent="-533400">
                <a:spcBef>
                  <a:spcPct val="50000"/>
                </a:spcBef>
              </a:pPr>
              <a:r>
                <a:rPr lang="en-US" sz="2800" i="0">
                  <a:latin typeface="Times New Roman" pitchFamily="18" charset="0"/>
                </a:rPr>
                <a:t>8</a:t>
              </a:r>
            </a:p>
          </p:txBody>
        </p:sp>
        <p:sp>
          <p:nvSpPr>
            <p:cNvPr id="638994" name="Text Box 18" descr="Pink tissue paper"/>
            <p:cNvSpPr txBox="1">
              <a:spLocks noChangeArrowheads="1"/>
            </p:cNvSpPr>
            <p:nvPr/>
          </p:nvSpPr>
          <p:spPr bwMode="auto">
            <a:xfrm>
              <a:off x="720" y="2208"/>
              <a:ext cx="432" cy="32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rIns="0">
              <a:spAutoFit/>
            </a:bodyPr>
            <a:lstStyle/>
            <a:p>
              <a:pPr marL="533400" indent="-533400">
                <a:spcBef>
                  <a:spcPct val="50000"/>
                </a:spcBef>
              </a:pPr>
              <a:r>
                <a:rPr lang="en-US" sz="2800">
                  <a:latin typeface="Times New Roman" pitchFamily="18" charset="0"/>
                </a:rPr>
                <a:t>d</a:t>
              </a:r>
            </a:p>
          </p:txBody>
        </p:sp>
      </p:grpSp>
      <p:graphicFrame>
        <p:nvGraphicFramePr>
          <p:cNvPr id="638996" name="Object 20"/>
          <p:cNvGraphicFramePr>
            <a:graphicFrameLocks noChangeAspect="1"/>
          </p:cNvGraphicFramePr>
          <p:nvPr/>
        </p:nvGraphicFramePr>
        <p:xfrm>
          <a:off x="5410200" y="3108325"/>
          <a:ext cx="2640013" cy="428625"/>
        </p:xfrm>
        <a:graphic>
          <a:graphicData uri="http://schemas.openxmlformats.org/presentationml/2006/ole">
            <p:oleObj spid="_x0000_s638996" name="Equation" r:id="rId4" imgW="1091880" imgH="177480" progId="Equation.DSMT4">
              <p:embed/>
            </p:oleObj>
          </a:graphicData>
        </a:graphic>
      </p:graphicFrame>
      <p:graphicFrame>
        <p:nvGraphicFramePr>
          <p:cNvPr id="638997" name="Object 21"/>
          <p:cNvGraphicFramePr>
            <a:graphicFrameLocks noChangeAspect="1"/>
          </p:cNvGraphicFramePr>
          <p:nvPr/>
        </p:nvGraphicFramePr>
        <p:xfrm>
          <a:off x="3733800" y="5197475"/>
          <a:ext cx="1901825" cy="550863"/>
        </p:xfrm>
        <a:graphic>
          <a:graphicData uri="http://schemas.openxmlformats.org/presentationml/2006/ole">
            <p:oleObj spid="_x0000_s638997" name="Equation" r:id="rId5" imgW="787320" imgH="228600" progId="Equation.DSMT4">
              <p:embed/>
            </p:oleObj>
          </a:graphicData>
        </a:graphic>
      </p:graphicFrame>
      <p:graphicFrame>
        <p:nvGraphicFramePr>
          <p:cNvPr id="638998" name="Object 22"/>
          <p:cNvGraphicFramePr>
            <a:graphicFrameLocks noChangeAspect="1"/>
          </p:cNvGraphicFramePr>
          <p:nvPr/>
        </p:nvGraphicFramePr>
        <p:xfrm>
          <a:off x="3733800" y="5807075"/>
          <a:ext cx="2117725" cy="428625"/>
        </p:xfrm>
        <a:graphic>
          <a:graphicData uri="http://schemas.openxmlformats.org/presentationml/2006/ole">
            <p:oleObj spid="_x0000_s638998" name="Equation" r:id="rId6" imgW="876240" imgH="177480" progId="Equation.DSMT4">
              <p:embed/>
            </p:oleObj>
          </a:graphicData>
        </a:graphic>
      </p:graphicFrame>
      <p:sp>
        <p:nvSpPr>
          <p:cNvPr id="639000" name="Text Box 24"/>
          <p:cNvSpPr txBox="1">
            <a:spLocks noChangeArrowheads="1"/>
          </p:cNvSpPr>
          <p:nvPr/>
        </p:nvSpPr>
        <p:spPr bwMode="auto">
          <a:xfrm>
            <a:off x="2971800" y="3844925"/>
            <a:ext cx="56388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2400" i="0">
                <a:latin typeface="Times New Roman" pitchFamily="18" charset="0"/>
              </a:rPr>
              <a:t>We now use the principle of square roots.  Since </a:t>
            </a:r>
            <a:r>
              <a:rPr lang="en-US" sz="2400">
                <a:latin typeface="Times New Roman" pitchFamily="18" charset="0"/>
              </a:rPr>
              <a:t>d</a:t>
            </a:r>
            <a:r>
              <a:rPr lang="en-US" sz="2400" i="0">
                <a:latin typeface="Times New Roman" pitchFamily="18" charset="0"/>
              </a:rPr>
              <a:t> represents a length, it follows that </a:t>
            </a:r>
            <a:r>
              <a:rPr lang="en-US" sz="2400">
                <a:latin typeface="Times New Roman" pitchFamily="18" charset="0"/>
              </a:rPr>
              <a:t>d</a:t>
            </a:r>
            <a:r>
              <a:rPr lang="en-US" sz="2400" i="0">
                <a:latin typeface="Times New Roman" pitchFamily="18" charset="0"/>
              </a:rPr>
              <a:t> is the positive square root of 260: </a:t>
            </a:r>
          </a:p>
        </p:txBody>
      </p:sp>
      <p:sp>
        <p:nvSpPr>
          <p:cNvPr id="639002" name="Text Box 4"/>
          <p:cNvSpPr txBox="1">
            <a:spLocks noChangeArrowheads="1"/>
          </p:cNvSpPr>
          <p:nvPr/>
        </p:nvSpPr>
        <p:spPr bwMode="auto">
          <a:xfrm>
            <a:off x="838200" y="304800"/>
            <a:ext cx="1905000" cy="641350"/>
          </a:xfrm>
          <a:prstGeom prst="rect">
            <a:avLst/>
          </a:prstGeom>
          <a:solidFill>
            <a:srgbClr val="00808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3600" i="0">
                <a:solidFill>
                  <a:srgbClr val="FFFFCC"/>
                </a:solidFill>
                <a:latin typeface="Times New Roman" pitchFamily="18" charset="0"/>
              </a:rPr>
              <a:t>Example</a:t>
            </a:r>
            <a:r>
              <a:rPr lang="en-US" sz="3600" i="0">
                <a:solidFill>
                  <a:schemeClr val="folHlink"/>
                </a:solidFill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8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9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8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8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9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8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8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8979" grpId="0"/>
      <p:bldP spid="63900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9586" name="Rectangle 2" descr="Pink tissue paper"/>
          <p:cNvSpPr>
            <a:spLocks noChangeArrowheads="1"/>
          </p:cNvSpPr>
          <p:nvPr/>
        </p:nvSpPr>
        <p:spPr bwMode="auto">
          <a:xfrm>
            <a:off x="838200" y="228600"/>
            <a:ext cx="71628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rIns="0">
            <a:spAutoFit/>
          </a:bodyPr>
          <a:lstStyle/>
          <a:p>
            <a:pPr marL="533400" indent="-533400" algn="ctr"/>
            <a:r>
              <a:rPr lang="en-US" sz="4000" i="0" dirty="0">
                <a:solidFill>
                  <a:srgbClr val="008080"/>
                </a:solidFill>
                <a:latin typeface="Times New Roman" pitchFamily="18" charset="0"/>
              </a:rPr>
              <a:t>Two Special Triangles</a:t>
            </a:r>
          </a:p>
        </p:txBody>
      </p:sp>
      <p:sp>
        <p:nvSpPr>
          <p:cNvPr id="579587" name="Text Box 3"/>
          <p:cNvSpPr txBox="1">
            <a:spLocks noChangeArrowheads="1"/>
          </p:cNvSpPr>
          <p:nvPr/>
        </p:nvSpPr>
        <p:spPr bwMode="auto">
          <a:xfrm>
            <a:off x="533400" y="990600"/>
            <a:ext cx="65532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i="0" dirty="0">
                <a:latin typeface="Times New Roman" pitchFamily="18" charset="0"/>
              </a:rPr>
              <a:t>When both legs of a right triangle are the same size, we call the triangle an </a:t>
            </a:r>
            <a:r>
              <a:rPr lang="en-US" dirty="0">
                <a:latin typeface="Times New Roman" pitchFamily="18" charset="0"/>
              </a:rPr>
              <a:t>isosceles right triangle</a:t>
            </a:r>
            <a:r>
              <a:rPr lang="en-US" i="0" dirty="0">
                <a:latin typeface="Times New Roman" pitchFamily="18" charset="0"/>
              </a:rPr>
              <a:t>.  </a:t>
            </a:r>
          </a:p>
        </p:txBody>
      </p:sp>
      <p:sp>
        <p:nvSpPr>
          <p:cNvPr id="579589" name="AutoShape 5"/>
          <p:cNvSpPr>
            <a:spLocks noChangeArrowheads="1"/>
          </p:cNvSpPr>
          <p:nvPr/>
        </p:nvSpPr>
        <p:spPr bwMode="auto">
          <a:xfrm flipH="1">
            <a:off x="7010400" y="990600"/>
            <a:ext cx="1371600" cy="1371600"/>
          </a:xfrm>
          <a:prstGeom prst="rtTriangle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rIns="0" anchor="ctr"/>
          <a:lstStyle/>
          <a:p>
            <a:endParaRPr lang="en-US"/>
          </a:p>
        </p:txBody>
      </p:sp>
      <p:sp>
        <p:nvSpPr>
          <p:cNvPr id="579590" name="Rectangle 6"/>
          <p:cNvSpPr>
            <a:spLocks noChangeArrowheads="1"/>
          </p:cNvSpPr>
          <p:nvPr/>
        </p:nvSpPr>
        <p:spPr bwMode="auto">
          <a:xfrm>
            <a:off x="8229600" y="2209800"/>
            <a:ext cx="152400" cy="1524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rIns="0" anchor="ctr"/>
          <a:lstStyle/>
          <a:p>
            <a:endParaRPr lang="en-US"/>
          </a:p>
        </p:txBody>
      </p:sp>
      <p:sp>
        <p:nvSpPr>
          <p:cNvPr id="579594" name="Text Box 10" descr="Pink tissue paper"/>
          <p:cNvSpPr txBox="1">
            <a:spLocks noChangeArrowheads="1"/>
          </p:cNvSpPr>
          <p:nvPr/>
        </p:nvSpPr>
        <p:spPr bwMode="auto">
          <a:xfrm>
            <a:off x="7391400" y="1295400"/>
            <a:ext cx="6858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rIns="0">
            <a:spAutoFit/>
          </a:bodyPr>
          <a:lstStyle/>
          <a:p>
            <a:pPr marL="533400" indent="-53340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c</a:t>
            </a:r>
          </a:p>
        </p:txBody>
      </p:sp>
      <p:sp>
        <p:nvSpPr>
          <p:cNvPr id="579595" name="Text Box 11" descr="Pink tissue paper"/>
          <p:cNvSpPr txBox="1">
            <a:spLocks noChangeArrowheads="1"/>
          </p:cNvSpPr>
          <p:nvPr/>
        </p:nvSpPr>
        <p:spPr bwMode="auto">
          <a:xfrm>
            <a:off x="7543800" y="2286000"/>
            <a:ext cx="6858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rIns="0">
            <a:spAutoFit/>
          </a:bodyPr>
          <a:lstStyle/>
          <a:p>
            <a:pPr marL="533400" indent="-53340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a</a:t>
            </a:r>
          </a:p>
        </p:txBody>
      </p:sp>
      <p:sp>
        <p:nvSpPr>
          <p:cNvPr id="579596" name="Text Box 12" descr="Pink tissue paper"/>
          <p:cNvSpPr txBox="1">
            <a:spLocks noChangeArrowheads="1"/>
          </p:cNvSpPr>
          <p:nvPr/>
        </p:nvSpPr>
        <p:spPr bwMode="auto">
          <a:xfrm>
            <a:off x="8382000" y="1371600"/>
            <a:ext cx="6858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rIns="0">
            <a:spAutoFit/>
          </a:bodyPr>
          <a:lstStyle/>
          <a:p>
            <a:pPr marL="533400" indent="-53340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a</a:t>
            </a:r>
          </a:p>
        </p:txBody>
      </p:sp>
      <p:grpSp>
        <p:nvGrpSpPr>
          <p:cNvPr id="579599" name="Group 15"/>
          <p:cNvGrpSpPr>
            <a:grpSpLocks/>
          </p:cNvGrpSpPr>
          <p:nvPr/>
        </p:nvGrpSpPr>
        <p:grpSpPr bwMode="auto">
          <a:xfrm>
            <a:off x="7086600" y="1143000"/>
            <a:ext cx="1651000" cy="1312863"/>
            <a:chOff x="2925" y="2784"/>
            <a:chExt cx="1040" cy="827"/>
          </a:xfrm>
        </p:grpSpPr>
        <p:sp>
          <p:nvSpPr>
            <p:cNvPr id="579597" name="Text Box 13" descr="Pink tissue paper"/>
            <p:cNvSpPr txBox="1">
              <a:spLocks noChangeArrowheads="1"/>
            </p:cNvSpPr>
            <p:nvPr/>
          </p:nvSpPr>
          <p:spPr bwMode="auto">
            <a:xfrm>
              <a:off x="3504" y="2784"/>
              <a:ext cx="461" cy="21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rIns="0">
              <a:spAutoFit/>
            </a:bodyPr>
            <a:lstStyle/>
            <a:p>
              <a:r>
                <a:rPr lang="en-US" sz="1600" i="0">
                  <a:latin typeface="Times New Roman" pitchFamily="18" charset="0"/>
                  <a:cs typeface="Times New Roman" pitchFamily="18" charset="0"/>
                </a:rPr>
                <a:t>45°</a:t>
              </a:r>
            </a:p>
          </p:txBody>
        </p:sp>
        <p:sp>
          <p:nvSpPr>
            <p:cNvPr id="579598" name="Text Box 14" descr="Pink tissue paper"/>
            <p:cNvSpPr txBox="1">
              <a:spLocks noChangeArrowheads="1"/>
            </p:cNvSpPr>
            <p:nvPr/>
          </p:nvSpPr>
          <p:spPr bwMode="auto">
            <a:xfrm>
              <a:off x="2925" y="3399"/>
              <a:ext cx="461" cy="21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rIns="0">
              <a:spAutoFit/>
            </a:bodyPr>
            <a:lstStyle/>
            <a:p>
              <a:r>
                <a:rPr lang="en-US" sz="1600" i="0">
                  <a:latin typeface="Times New Roman" pitchFamily="18" charset="0"/>
                  <a:cs typeface="Times New Roman" pitchFamily="18" charset="0"/>
                </a:rPr>
                <a:t>45°</a:t>
              </a:r>
            </a:p>
          </p:txBody>
        </p:sp>
      </p:grpSp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457200" y="3200400"/>
            <a:ext cx="6477000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i="0" dirty="0">
                <a:latin typeface="Times New Roman" pitchFamily="18" charset="0"/>
              </a:rPr>
              <a:t>A second special triangle is known as a </a:t>
            </a:r>
            <a:r>
              <a:rPr lang="en-US" i="0" dirty="0" smtClean="0">
                <a:latin typeface="Times New Roman" pitchFamily="18" charset="0"/>
              </a:rPr>
              <a:t>30</a:t>
            </a:r>
            <a:r>
              <a:rPr lang="en-US" i="0" baseline="30000" dirty="0" smtClean="0">
                <a:latin typeface="Times New Roman" pitchFamily="18" charset="0"/>
              </a:rPr>
              <a:t>o</a:t>
            </a:r>
            <a:r>
              <a:rPr lang="en-US" i="0" dirty="0" smtClean="0">
                <a:latin typeface="Times New Roman" pitchFamily="18" charset="0"/>
              </a:rPr>
              <a:t>-60</a:t>
            </a:r>
            <a:r>
              <a:rPr lang="en-US" i="0" baseline="30000" dirty="0" smtClean="0">
                <a:latin typeface="Times New Roman" pitchFamily="18" charset="0"/>
              </a:rPr>
              <a:t>o</a:t>
            </a:r>
            <a:r>
              <a:rPr lang="en-US" i="0" dirty="0" smtClean="0">
                <a:latin typeface="Times New Roman" pitchFamily="18" charset="0"/>
              </a:rPr>
              <a:t>-90</a:t>
            </a:r>
            <a:r>
              <a:rPr lang="en-US" i="0" baseline="30000" dirty="0" smtClean="0">
                <a:latin typeface="Times New Roman" pitchFamily="18" charset="0"/>
              </a:rPr>
              <a:t>o</a:t>
            </a:r>
            <a:r>
              <a:rPr lang="en-US" i="0" dirty="0" smtClean="0">
                <a:latin typeface="Times New Roman" pitchFamily="18" charset="0"/>
              </a:rPr>
              <a:t> </a:t>
            </a:r>
            <a:r>
              <a:rPr lang="en-US" i="0" dirty="0">
                <a:latin typeface="Times New Roman" pitchFamily="18" charset="0"/>
              </a:rPr>
              <a:t>right triangle, so named because of the measures of its angles. </a:t>
            </a:r>
            <a:r>
              <a:rPr lang="en-US" i="0" dirty="0" smtClean="0">
                <a:latin typeface="Times New Roman" pitchFamily="18" charset="0"/>
              </a:rPr>
              <a:t> Note that the hypotenuse is twice as long as the shorter leg.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endParaRPr lang="en-US" i="0" dirty="0">
              <a:latin typeface="Times New Roman" pitchFamily="18" charset="0"/>
            </a:endParaRPr>
          </a:p>
        </p:txBody>
      </p:sp>
      <p:sp>
        <p:nvSpPr>
          <p:cNvPr id="15" name="AutoShape 4"/>
          <p:cNvSpPr>
            <a:spLocks noChangeArrowheads="1"/>
          </p:cNvSpPr>
          <p:nvPr/>
        </p:nvSpPr>
        <p:spPr bwMode="auto">
          <a:xfrm>
            <a:off x="7467600" y="3276600"/>
            <a:ext cx="1371600" cy="2133600"/>
          </a:xfrm>
          <a:prstGeom prst="rtTriangle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rIns="0" anchor="ctr"/>
          <a:lstStyle/>
          <a:p>
            <a:endParaRPr lang="en-US"/>
          </a:p>
        </p:txBody>
      </p:sp>
      <p:sp>
        <p:nvSpPr>
          <p:cNvPr id="16" name="Rectangle 5"/>
          <p:cNvSpPr>
            <a:spLocks noChangeArrowheads="1"/>
          </p:cNvSpPr>
          <p:nvPr/>
        </p:nvSpPr>
        <p:spPr bwMode="auto">
          <a:xfrm>
            <a:off x="7467600" y="5257800"/>
            <a:ext cx="152400" cy="1524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rIns="0" anchor="ctr"/>
          <a:lstStyle/>
          <a:p>
            <a:endParaRPr lang="en-US"/>
          </a:p>
        </p:txBody>
      </p:sp>
      <p:sp>
        <p:nvSpPr>
          <p:cNvPr id="17" name="Text Box 7" descr="Pink tissue paper"/>
          <p:cNvSpPr txBox="1">
            <a:spLocks noChangeArrowheads="1"/>
          </p:cNvSpPr>
          <p:nvPr/>
        </p:nvSpPr>
        <p:spPr bwMode="auto">
          <a:xfrm>
            <a:off x="7924800" y="5410200"/>
            <a:ext cx="6858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rIns="0">
            <a:spAutoFit/>
          </a:bodyPr>
          <a:lstStyle/>
          <a:p>
            <a:pPr marL="533400" indent="-53340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a</a:t>
            </a:r>
          </a:p>
        </p:txBody>
      </p:sp>
      <p:sp>
        <p:nvSpPr>
          <p:cNvPr id="18" name="Text Box 8" descr="Pink tissue paper"/>
          <p:cNvSpPr txBox="1">
            <a:spLocks noChangeArrowheads="1"/>
          </p:cNvSpPr>
          <p:nvPr/>
        </p:nvSpPr>
        <p:spPr bwMode="auto">
          <a:xfrm>
            <a:off x="8229600" y="4114800"/>
            <a:ext cx="6858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rIns="0">
            <a:spAutoFit/>
          </a:bodyPr>
          <a:lstStyle/>
          <a:p>
            <a:pPr marL="533400" indent="-533400">
              <a:spcBef>
                <a:spcPct val="50000"/>
              </a:spcBef>
            </a:pPr>
            <a:r>
              <a:rPr lang="en-US" sz="2400" i="0">
                <a:latin typeface="Times New Roman" pitchFamily="18" charset="0"/>
              </a:rPr>
              <a:t>2</a:t>
            </a:r>
            <a:r>
              <a:rPr lang="en-US" sz="2400">
                <a:latin typeface="Times New Roman" pitchFamily="18" charset="0"/>
              </a:rPr>
              <a:t>a</a:t>
            </a:r>
          </a:p>
        </p:txBody>
      </p:sp>
      <p:sp>
        <p:nvSpPr>
          <p:cNvPr id="20" name="Text Box 12" descr="Pink tissue paper"/>
          <p:cNvSpPr txBox="1">
            <a:spLocks noChangeArrowheads="1"/>
          </p:cNvSpPr>
          <p:nvPr/>
        </p:nvSpPr>
        <p:spPr bwMode="auto">
          <a:xfrm>
            <a:off x="8077200" y="4953000"/>
            <a:ext cx="6858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rIns="0">
            <a:spAutoFit/>
          </a:bodyPr>
          <a:lstStyle/>
          <a:p>
            <a:pPr marL="533400" indent="-533400">
              <a:spcBef>
                <a:spcPct val="50000"/>
              </a:spcBef>
            </a:pPr>
            <a:r>
              <a:rPr lang="en-US" sz="2400" i="0">
                <a:latin typeface="Times New Roman" pitchFamily="18" charset="0"/>
              </a:rPr>
              <a:t>60</a:t>
            </a:r>
            <a:r>
              <a:rPr lang="en-US" sz="2400" i="0" baseline="30000">
                <a:latin typeface="Times New Roman" pitchFamily="18" charset="0"/>
              </a:rPr>
              <a:t>o</a:t>
            </a:r>
            <a:endParaRPr lang="en-US" sz="2400" i="0">
              <a:latin typeface="Times New Roman" pitchFamily="18" charset="0"/>
            </a:endParaRPr>
          </a:p>
        </p:txBody>
      </p:sp>
      <p:sp>
        <p:nvSpPr>
          <p:cNvPr id="21" name="Text Box 13" descr="Pink tissue paper"/>
          <p:cNvSpPr txBox="1">
            <a:spLocks noChangeArrowheads="1"/>
          </p:cNvSpPr>
          <p:nvPr/>
        </p:nvSpPr>
        <p:spPr bwMode="auto">
          <a:xfrm>
            <a:off x="7391400" y="3733800"/>
            <a:ext cx="6858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rIns="0">
            <a:spAutoFit/>
          </a:bodyPr>
          <a:lstStyle/>
          <a:p>
            <a:pPr marL="533400" indent="-533400">
              <a:spcBef>
                <a:spcPct val="50000"/>
              </a:spcBef>
            </a:pPr>
            <a:r>
              <a:rPr lang="en-US" sz="2400" i="0">
                <a:latin typeface="Times New Roman" pitchFamily="18" charset="0"/>
              </a:rPr>
              <a:t>30</a:t>
            </a:r>
            <a:r>
              <a:rPr lang="en-US" sz="2400" i="0" baseline="30000">
                <a:latin typeface="Times New Roman" pitchFamily="18" charset="0"/>
              </a:rPr>
              <a:t>o</a:t>
            </a:r>
            <a:endParaRPr lang="en-US" sz="2400" i="0">
              <a:latin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 animBg="1"/>
      <p:bldP spid="16" grpId="0" animBg="1"/>
      <p:bldP spid="17" grpId="0"/>
      <p:bldP spid="18" grpId="0"/>
      <p:bldP spid="20" grpId="0"/>
      <p:bldP spid="2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0004" name="Text Box 4"/>
          <p:cNvSpPr txBox="1">
            <a:spLocks noChangeArrowheads="1"/>
          </p:cNvSpPr>
          <p:nvPr/>
        </p:nvSpPr>
        <p:spPr bwMode="auto">
          <a:xfrm>
            <a:off x="762000" y="1143000"/>
            <a:ext cx="7696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endParaRPr lang="en-US" i="0">
              <a:latin typeface="Times New Roman" pitchFamily="18" charset="0"/>
            </a:endParaRPr>
          </a:p>
        </p:txBody>
      </p:sp>
      <p:sp>
        <p:nvSpPr>
          <p:cNvPr id="640006" name="Text Box 6"/>
          <p:cNvSpPr txBox="1">
            <a:spLocks noChangeArrowheads="1"/>
          </p:cNvSpPr>
          <p:nvPr/>
        </p:nvSpPr>
        <p:spPr bwMode="auto">
          <a:xfrm>
            <a:off x="762000" y="914400"/>
            <a:ext cx="8077200" cy="143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2800" i="0">
                <a:latin typeface="Times New Roman" pitchFamily="18" charset="0"/>
              </a:rPr>
              <a:t>The hypotenuse of an isosceles right triangle is 8 ft long.  Find the length of a leg.  Give an exact answer and an approximation to three decimal places.</a:t>
            </a:r>
            <a:r>
              <a:rPr lang="en-US" i="0">
                <a:latin typeface="Times New Roman" pitchFamily="18" charset="0"/>
              </a:rPr>
              <a:t> </a:t>
            </a:r>
          </a:p>
        </p:txBody>
      </p:sp>
      <p:grpSp>
        <p:nvGrpSpPr>
          <p:cNvPr id="640027" name="Group 27"/>
          <p:cNvGrpSpPr>
            <a:grpSpLocks/>
          </p:cNvGrpSpPr>
          <p:nvPr/>
        </p:nvGrpSpPr>
        <p:grpSpPr bwMode="auto">
          <a:xfrm>
            <a:off x="838200" y="3048000"/>
            <a:ext cx="2362200" cy="1905000"/>
            <a:chOff x="720" y="2304"/>
            <a:chExt cx="1488" cy="1200"/>
          </a:xfrm>
        </p:grpSpPr>
        <p:sp>
          <p:nvSpPr>
            <p:cNvPr id="640012" name="AutoShape 12"/>
            <p:cNvSpPr>
              <a:spLocks noChangeArrowheads="1"/>
            </p:cNvSpPr>
            <p:nvPr/>
          </p:nvSpPr>
          <p:spPr bwMode="auto">
            <a:xfrm>
              <a:off x="960" y="2304"/>
              <a:ext cx="960" cy="924"/>
            </a:xfrm>
            <a:prstGeom prst="rtTriangle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rIns="0" anchor="ctr"/>
            <a:lstStyle/>
            <a:p>
              <a:endParaRPr lang="en-US"/>
            </a:p>
          </p:txBody>
        </p:sp>
        <p:sp>
          <p:nvSpPr>
            <p:cNvPr id="640013" name="Rectangle 13"/>
            <p:cNvSpPr>
              <a:spLocks noChangeArrowheads="1"/>
            </p:cNvSpPr>
            <p:nvPr/>
          </p:nvSpPr>
          <p:spPr bwMode="auto">
            <a:xfrm>
              <a:off x="960" y="3120"/>
              <a:ext cx="96" cy="96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rIns="0" anchor="ctr"/>
            <a:lstStyle/>
            <a:p>
              <a:endParaRPr lang="en-US"/>
            </a:p>
          </p:txBody>
        </p:sp>
        <p:sp>
          <p:nvSpPr>
            <p:cNvPr id="640014" name="Text Box 14" descr="Pink tissue paper"/>
            <p:cNvSpPr txBox="1">
              <a:spLocks noChangeArrowheads="1"/>
            </p:cNvSpPr>
            <p:nvPr/>
          </p:nvSpPr>
          <p:spPr bwMode="auto">
            <a:xfrm>
              <a:off x="1392" y="2928"/>
              <a:ext cx="432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rIns="0">
              <a:spAutoFit/>
            </a:bodyPr>
            <a:lstStyle/>
            <a:p>
              <a:pPr marL="533400" indent="-533400">
                <a:spcBef>
                  <a:spcPct val="50000"/>
                </a:spcBef>
              </a:pPr>
              <a:r>
                <a:rPr lang="en-US" sz="2400" i="0">
                  <a:latin typeface="Times New Roman" pitchFamily="18" charset="0"/>
                </a:rPr>
                <a:t>45</a:t>
              </a:r>
              <a:r>
                <a:rPr lang="en-US" sz="2400" i="0" baseline="30000">
                  <a:latin typeface="Times New Roman" pitchFamily="18" charset="0"/>
                </a:rPr>
                <a:t>o</a:t>
              </a:r>
              <a:endParaRPr lang="en-US" sz="2400" i="0">
                <a:latin typeface="Times New Roman" pitchFamily="18" charset="0"/>
              </a:endParaRPr>
            </a:p>
          </p:txBody>
        </p:sp>
        <p:sp>
          <p:nvSpPr>
            <p:cNvPr id="640015" name="Text Box 15" descr="Pink tissue paper"/>
            <p:cNvSpPr txBox="1">
              <a:spLocks noChangeArrowheads="1"/>
            </p:cNvSpPr>
            <p:nvPr/>
          </p:nvSpPr>
          <p:spPr bwMode="auto">
            <a:xfrm>
              <a:off x="1296" y="3216"/>
              <a:ext cx="432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rIns="0">
              <a:spAutoFit/>
            </a:bodyPr>
            <a:lstStyle/>
            <a:p>
              <a:pPr marL="533400" indent="-533400"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</a:rPr>
                <a:t>a</a:t>
              </a:r>
            </a:p>
          </p:txBody>
        </p:sp>
        <p:sp>
          <p:nvSpPr>
            <p:cNvPr id="640016" name="Text Box 16" descr="Pink tissue paper"/>
            <p:cNvSpPr txBox="1">
              <a:spLocks noChangeArrowheads="1"/>
            </p:cNvSpPr>
            <p:nvPr/>
          </p:nvSpPr>
          <p:spPr bwMode="auto">
            <a:xfrm>
              <a:off x="720" y="2640"/>
              <a:ext cx="432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rIns="0">
              <a:spAutoFit/>
            </a:bodyPr>
            <a:lstStyle/>
            <a:p>
              <a:pPr marL="533400" indent="-533400"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</a:rPr>
                <a:t>a</a:t>
              </a:r>
            </a:p>
          </p:txBody>
        </p:sp>
        <p:sp>
          <p:nvSpPr>
            <p:cNvPr id="640017" name="Text Box 17" descr="Pink tissue paper"/>
            <p:cNvSpPr txBox="1">
              <a:spLocks noChangeArrowheads="1"/>
            </p:cNvSpPr>
            <p:nvPr/>
          </p:nvSpPr>
          <p:spPr bwMode="auto">
            <a:xfrm>
              <a:off x="912" y="2448"/>
              <a:ext cx="432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rIns="0">
              <a:spAutoFit/>
            </a:bodyPr>
            <a:lstStyle/>
            <a:p>
              <a:pPr marL="533400" indent="-533400">
                <a:spcBef>
                  <a:spcPct val="50000"/>
                </a:spcBef>
              </a:pPr>
              <a:r>
                <a:rPr lang="en-US" sz="2400" i="0" dirty="0">
                  <a:latin typeface="Times New Roman" pitchFamily="18" charset="0"/>
                </a:rPr>
                <a:t>45</a:t>
              </a:r>
              <a:r>
                <a:rPr lang="en-US" sz="2400" i="0" baseline="30000" dirty="0">
                  <a:latin typeface="Times New Roman" pitchFamily="18" charset="0"/>
                </a:rPr>
                <a:t>o</a:t>
              </a:r>
              <a:endParaRPr lang="en-US" sz="2400" i="0" dirty="0">
                <a:latin typeface="Times New Roman" pitchFamily="18" charset="0"/>
              </a:endParaRPr>
            </a:p>
          </p:txBody>
        </p:sp>
        <p:sp>
          <p:nvSpPr>
            <p:cNvPr id="640019" name="Text Box 19" descr="Pink tissue paper"/>
            <p:cNvSpPr txBox="1">
              <a:spLocks noChangeArrowheads="1"/>
            </p:cNvSpPr>
            <p:nvPr/>
          </p:nvSpPr>
          <p:spPr bwMode="auto">
            <a:xfrm>
              <a:off x="1488" y="2544"/>
              <a:ext cx="720" cy="3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rIns="0">
              <a:spAutoFit/>
            </a:bodyPr>
            <a:lstStyle/>
            <a:p>
              <a:pPr marL="533400" indent="-533400">
                <a:spcBef>
                  <a:spcPct val="50000"/>
                </a:spcBef>
              </a:pPr>
              <a:r>
                <a:rPr lang="en-US" i="0">
                  <a:latin typeface="Times New Roman" pitchFamily="18" charset="0"/>
                </a:rPr>
                <a:t>8</a:t>
              </a:r>
            </a:p>
          </p:txBody>
        </p:sp>
      </p:grpSp>
      <p:sp>
        <p:nvSpPr>
          <p:cNvPr id="640024" name="Text Box 24" descr="Pink tissue paper"/>
          <p:cNvSpPr txBox="1">
            <a:spLocks noChangeArrowheads="1"/>
          </p:cNvSpPr>
          <p:nvPr/>
        </p:nvSpPr>
        <p:spPr bwMode="auto">
          <a:xfrm>
            <a:off x="3403600" y="2971800"/>
            <a:ext cx="2971800" cy="10683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rIns="0">
            <a:spAutoFit/>
          </a:bodyPr>
          <a:lstStyle/>
          <a:p>
            <a:pPr marL="533400" indent="-533400">
              <a:spcBef>
                <a:spcPct val="50000"/>
              </a:spcBef>
            </a:pPr>
            <a:r>
              <a:rPr lang="en-US" dirty="0">
                <a:latin typeface="Times New Roman" pitchFamily="18" charset="0"/>
              </a:rPr>
              <a:t>Exact answer:</a:t>
            </a:r>
          </a:p>
          <a:p>
            <a:pPr marL="533400" indent="-533400">
              <a:lnSpc>
                <a:spcPct val="50000"/>
              </a:lnSpc>
              <a:spcBef>
                <a:spcPct val="50000"/>
              </a:spcBef>
            </a:pPr>
            <a:r>
              <a:rPr lang="en-US" dirty="0">
                <a:latin typeface="Times New Roman" pitchFamily="18" charset="0"/>
              </a:rPr>
              <a:t>Approximation:</a:t>
            </a:r>
          </a:p>
        </p:txBody>
      </p:sp>
      <p:graphicFrame>
        <p:nvGraphicFramePr>
          <p:cNvPr id="640025" name="Object 25"/>
          <p:cNvGraphicFramePr>
            <a:graphicFrameLocks noChangeAspect="1"/>
          </p:cNvGraphicFramePr>
          <p:nvPr/>
        </p:nvGraphicFramePr>
        <p:xfrm>
          <a:off x="6249988" y="2971800"/>
          <a:ext cx="1641475" cy="504825"/>
        </p:xfrm>
        <a:graphic>
          <a:graphicData uri="http://schemas.openxmlformats.org/presentationml/2006/ole">
            <p:oleObj spid="_x0000_s640025" name="Equation" r:id="rId3" imgW="787320" imgH="241200" progId="Equation.DSMT4">
              <p:embed/>
            </p:oleObj>
          </a:graphicData>
        </a:graphic>
      </p:graphicFrame>
      <p:graphicFrame>
        <p:nvGraphicFramePr>
          <p:cNvPr id="640026" name="Object 26"/>
          <p:cNvGraphicFramePr>
            <a:graphicFrameLocks noChangeAspect="1"/>
          </p:cNvGraphicFramePr>
          <p:nvPr/>
        </p:nvGraphicFramePr>
        <p:xfrm>
          <a:off x="6273800" y="3581400"/>
          <a:ext cx="1879600" cy="398463"/>
        </p:xfrm>
        <a:graphic>
          <a:graphicData uri="http://schemas.openxmlformats.org/presentationml/2006/ole">
            <p:oleObj spid="_x0000_s640026" name="Equation" r:id="rId4" imgW="901440" imgH="190440" progId="Equation.DSMT4">
              <p:embed/>
            </p:oleObj>
          </a:graphicData>
        </a:graphic>
      </p:graphicFrame>
      <p:sp>
        <p:nvSpPr>
          <p:cNvPr id="640029" name="Text Box 4"/>
          <p:cNvSpPr txBox="1">
            <a:spLocks noChangeArrowheads="1"/>
          </p:cNvSpPr>
          <p:nvPr/>
        </p:nvSpPr>
        <p:spPr bwMode="auto">
          <a:xfrm>
            <a:off x="838200" y="304800"/>
            <a:ext cx="1905000" cy="641350"/>
          </a:xfrm>
          <a:prstGeom prst="rect">
            <a:avLst/>
          </a:prstGeom>
          <a:solidFill>
            <a:srgbClr val="00808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3600" i="0">
                <a:solidFill>
                  <a:srgbClr val="FFFFCC"/>
                </a:solidFill>
                <a:latin typeface="Times New Roman" pitchFamily="18" charset="0"/>
              </a:rPr>
              <a:t>Example</a:t>
            </a:r>
            <a:r>
              <a:rPr lang="en-US" sz="3600" i="0">
                <a:solidFill>
                  <a:schemeClr val="folHlink"/>
                </a:solidFill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002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1027" name="Text Box 3"/>
          <p:cNvSpPr txBox="1">
            <a:spLocks noChangeArrowheads="1"/>
          </p:cNvSpPr>
          <p:nvPr/>
        </p:nvSpPr>
        <p:spPr bwMode="auto">
          <a:xfrm>
            <a:off x="762000" y="2981325"/>
            <a:ext cx="1752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b="1" i="0">
                <a:solidFill>
                  <a:schemeClr val="tx2"/>
                </a:solidFill>
                <a:latin typeface="Times New Roman" pitchFamily="18" charset="0"/>
              </a:rPr>
              <a:t>Solution</a:t>
            </a:r>
          </a:p>
        </p:txBody>
      </p:sp>
      <p:sp>
        <p:nvSpPr>
          <p:cNvPr id="641028" name="Text Box 4"/>
          <p:cNvSpPr txBox="1">
            <a:spLocks noChangeArrowheads="1"/>
          </p:cNvSpPr>
          <p:nvPr/>
        </p:nvSpPr>
        <p:spPr bwMode="auto">
          <a:xfrm>
            <a:off x="762000" y="1143000"/>
            <a:ext cx="7696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endParaRPr lang="en-US" i="0">
              <a:latin typeface="Times New Roman" pitchFamily="18" charset="0"/>
            </a:endParaRPr>
          </a:p>
        </p:txBody>
      </p:sp>
      <p:sp>
        <p:nvSpPr>
          <p:cNvPr id="641029" name="Text Box 5"/>
          <p:cNvSpPr txBox="1">
            <a:spLocks noChangeArrowheads="1"/>
          </p:cNvSpPr>
          <p:nvPr/>
        </p:nvSpPr>
        <p:spPr bwMode="auto">
          <a:xfrm>
            <a:off x="762000" y="914400"/>
            <a:ext cx="81534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2800" i="0">
                <a:latin typeface="Times New Roman" pitchFamily="18" charset="0"/>
              </a:rPr>
              <a:t>The shorter leg of a 30</a:t>
            </a:r>
            <a:r>
              <a:rPr lang="en-US" sz="2800" i="0" baseline="30000">
                <a:latin typeface="Times New Roman" pitchFamily="18" charset="0"/>
              </a:rPr>
              <a:t>o</a:t>
            </a:r>
            <a:r>
              <a:rPr lang="en-US" sz="2800" i="0">
                <a:latin typeface="Times New Roman" pitchFamily="18" charset="0"/>
              </a:rPr>
              <a:t>-60</a:t>
            </a:r>
            <a:r>
              <a:rPr lang="en-US" sz="2800" i="0" baseline="30000">
                <a:latin typeface="Times New Roman" pitchFamily="18" charset="0"/>
              </a:rPr>
              <a:t>o</a:t>
            </a:r>
            <a:r>
              <a:rPr lang="en-US" sz="2800" i="0">
                <a:latin typeface="Times New Roman" pitchFamily="18" charset="0"/>
              </a:rPr>
              <a:t>-90</a:t>
            </a:r>
            <a:r>
              <a:rPr lang="en-US" sz="2800" i="0" baseline="30000">
                <a:latin typeface="Times New Roman" pitchFamily="18" charset="0"/>
              </a:rPr>
              <a:t>o</a:t>
            </a:r>
            <a:r>
              <a:rPr lang="en-US" sz="2800" i="0">
                <a:latin typeface="Times New Roman" pitchFamily="18" charset="0"/>
              </a:rPr>
              <a:t> right triangle measures 12 in.  Find the lengths of the other sides.  Give exact answers and, where appropriate, an approximation to three decimal places.</a:t>
            </a:r>
          </a:p>
        </p:txBody>
      </p:sp>
      <p:grpSp>
        <p:nvGrpSpPr>
          <p:cNvPr id="641047" name="Group 23"/>
          <p:cNvGrpSpPr>
            <a:grpSpLocks/>
          </p:cNvGrpSpPr>
          <p:nvPr/>
        </p:nvGrpSpPr>
        <p:grpSpPr bwMode="auto">
          <a:xfrm>
            <a:off x="1447800" y="3660775"/>
            <a:ext cx="1524000" cy="2533650"/>
            <a:chOff x="912" y="2496"/>
            <a:chExt cx="960" cy="1596"/>
          </a:xfrm>
        </p:grpSpPr>
        <p:sp>
          <p:nvSpPr>
            <p:cNvPr id="641037" name="AutoShape 13"/>
            <p:cNvSpPr>
              <a:spLocks noChangeArrowheads="1"/>
            </p:cNvSpPr>
            <p:nvPr/>
          </p:nvSpPr>
          <p:spPr bwMode="auto">
            <a:xfrm>
              <a:off x="960" y="2496"/>
              <a:ext cx="864" cy="1344"/>
            </a:xfrm>
            <a:prstGeom prst="rtTriangle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rIns="0" anchor="ctr"/>
            <a:lstStyle/>
            <a:p>
              <a:endParaRPr lang="en-US"/>
            </a:p>
          </p:txBody>
        </p:sp>
        <p:sp>
          <p:nvSpPr>
            <p:cNvPr id="641038" name="Rectangle 14"/>
            <p:cNvSpPr>
              <a:spLocks noChangeArrowheads="1"/>
            </p:cNvSpPr>
            <p:nvPr/>
          </p:nvSpPr>
          <p:spPr bwMode="auto">
            <a:xfrm>
              <a:off x="960" y="3744"/>
              <a:ext cx="96" cy="96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rIns="0" anchor="ctr"/>
            <a:lstStyle/>
            <a:p>
              <a:endParaRPr lang="en-US"/>
            </a:p>
          </p:txBody>
        </p:sp>
        <p:sp>
          <p:nvSpPr>
            <p:cNvPr id="641040" name="Text Box 16" descr="Pink tissue paper"/>
            <p:cNvSpPr txBox="1">
              <a:spLocks noChangeArrowheads="1"/>
            </p:cNvSpPr>
            <p:nvPr/>
          </p:nvSpPr>
          <p:spPr bwMode="auto">
            <a:xfrm>
              <a:off x="1440" y="3024"/>
              <a:ext cx="432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rIns="0">
              <a:spAutoFit/>
            </a:bodyPr>
            <a:lstStyle/>
            <a:p>
              <a:pPr marL="533400" indent="-533400">
                <a:spcBef>
                  <a:spcPct val="50000"/>
                </a:spcBef>
              </a:pPr>
              <a:r>
                <a:rPr lang="en-US" sz="2400" dirty="0" smtClean="0">
                  <a:latin typeface="Times New Roman" pitchFamily="18" charset="0"/>
                </a:rPr>
                <a:t>c</a:t>
              </a:r>
              <a:endParaRPr lang="en-US" sz="2400" dirty="0">
                <a:latin typeface="Times New Roman" pitchFamily="18" charset="0"/>
              </a:endParaRPr>
            </a:p>
          </p:txBody>
        </p:sp>
        <p:graphicFrame>
          <p:nvGraphicFramePr>
            <p:cNvPr id="641041" name="Object 17"/>
            <p:cNvGraphicFramePr>
              <a:graphicFrameLocks noChangeAspect="1"/>
            </p:cNvGraphicFramePr>
            <p:nvPr/>
          </p:nvGraphicFramePr>
          <p:xfrm>
            <a:off x="1056" y="3886"/>
            <a:ext cx="508" cy="206"/>
          </p:xfrm>
          <a:graphic>
            <a:graphicData uri="http://schemas.openxmlformats.org/presentationml/2006/ole">
              <p:oleObj spid="_x0000_s641041" name="Equation" r:id="rId3" imgW="469800" imgH="190440" progId="Equation.DSMT4">
                <p:embed/>
              </p:oleObj>
            </a:graphicData>
          </a:graphic>
        </p:graphicFrame>
        <p:sp>
          <p:nvSpPr>
            <p:cNvPr id="641042" name="Text Box 18" descr="Pink tissue paper"/>
            <p:cNvSpPr txBox="1">
              <a:spLocks noChangeArrowheads="1"/>
            </p:cNvSpPr>
            <p:nvPr/>
          </p:nvSpPr>
          <p:spPr bwMode="auto">
            <a:xfrm>
              <a:off x="1344" y="3552"/>
              <a:ext cx="432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rIns="0">
              <a:spAutoFit/>
            </a:bodyPr>
            <a:lstStyle/>
            <a:p>
              <a:pPr marL="533400" indent="-533400">
                <a:spcBef>
                  <a:spcPct val="50000"/>
                </a:spcBef>
              </a:pPr>
              <a:r>
                <a:rPr lang="en-US" sz="2400" i="0">
                  <a:latin typeface="Times New Roman" pitchFamily="18" charset="0"/>
                </a:rPr>
                <a:t>60</a:t>
              </a:r>
              <a:r>
                <a:rPr lang="en-US" sz="2400" i="0" baseline="30000">
                  <a:latin typeface="Times New Roman" pitchFamily="18" charset="0"/>
                </a:rPr>
                <a:t>o</a:t>
              </a:r>
              <a:endParaRPr lang="en-US" sz="2400" i="0">
                <a:latin typeface="Times New Roman" pitchFamily="18" charset="0"/>
              </a:endParaRPr>
            </a:p>
          </p:txBody>
        </p:sp>
        <p:sp>
          <p:nvSpPr>
            <p:cNvPr id="641043" name="Text Box 19" descr="Pink tissue paper"/>
            <p:cNvSpPr txBox="1">
              <a:spLocks noChangeArrowheads="1"/>
            </p:cNvSpPr>
            <p:nvPr/>
          </p:nvSpPr>
          <p:spPr bwMode="auto">
            <a:xfrm>
              <a:off x="912" y="2784"/>
              <a:ext cx="432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rIns="0">
              <a:spAutoFit/>
            </a:bodyPr>
            <a:lstStyle/>
            <a:p>
              <a:pPr marL="533400" indent="-533400">
                <a:spcBef>
                  <a:spcPct val="50000"/>
                </a:spcBef>
              </a:pPr>
              <a:r>
                <a:rPr lang="en-US" sz="2400" i="0">
                  <a:latin typeface="Times New Roman" pitchFamily="18" charset="0"/>
                </a:rPr>
                <a:t>30</a:t>
              </a:r>
              <a:r>
                <a:rPr lang="en-US" sz="2400" i="0" baseline="30000">
                  <a:latin typeface="Times New Roman" pitchFamily="18" charset="0"/>
                </a:rPr>
                <a:t>o</a:t>
              </a:r>
              <a:endParaRPr lang="en-US" sz="2400" i="0">
                <a:latin typeface="Times New Roman" pitchFamily="18" charset="0"/>
              </a:endParaRPr>
            </a:p>
          </p:txBody>
        </p:sp>
      </p:grpSp>
      <p:sp>
        <p:nvSpPr>
          <p:cNvPr id="641044" name="Text Box 20" descr="Pink tissue paper"/>
          <p:cNvSpPr txBox="1">
            <a:spLocks noChangeArrowheads="1"/>
          </p:cNvSpPr>
          <p:nvPr/>
        </p:nvSpPr>
        <p:spPr bwMode="auto">
          <a:xfrm>
            <a:off x="2590800" y="2895600"/>
            <a:ext cx="5943600" cy="946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rIns="0">
            <a:spAutoFit/>
          </a:bodyPr>
          <a:lstStyle/>
          <a:p>
            <a:pPr marL="533400" indent="-533400">
              <a:spcBef>
                <a:spcPct val="50000"/>
              </a:spcBef>
            </a:pPr>
            <a:r>
              <a:rPr lang="en-US" sz="2800" i="0" dirty="0">
                <a:latin typeface="Times New Roman" pitchFamily="18" charset="0"/>
              </a:rPr>
              <a:t>      The hypotenuse is twice as long as the shorter leg, so we have</a:t>
            </a:r>
          </a:p>
        </p:txBody>
      </p:sp>
      <p:sp>
        <p:nvSpPr>
          <p:cNvPr id="641045" name="Text Box 21" descr="Pink tissue paper"/>
          <p:cNvSpPr txBox="1">
            <a:spLocks noChangeArrowheads="1"/>
          </p:cNvSpPr>
          <p:nvPr/>
        </p:nvSpPr>
        <p:spPr bwMode="auto">
          <a:xfrm>
            <a:off x="4038600" y="4038600"/>
            <a:ext cx="2667000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rIns="0">
            <a:spAutoFit/>
          </a:bodyPr>
          <a:lstStyle/>
          <a:p>
            <a:pPr marL="533400" indent="-533400">
              <a:spcBef>
                <a:spcPct val="50000"/>
              </a:spcBef>
            </a:pPr>
            <a:r>
              <a:rPr lang="en-US" dirty="0">
                <a:latin typeface="Times New Roman" pitchFamily="18" charset="0"/>
              </a:rPr>
              <a:t>c =  </a:t>
            </a:r>
            <a:r>
              <a:rPr lang="en-US" i="0" dirty="0">
                <a:latin typeface="Times New Roman" pitchFamily="18" charset="0"/>
              </a:rPr>
              <a:t>2</a:t>
            </a:r>
            <a:r>
              <a:rPr lang="en-US" dirty="0">
                <a:latin typeface="Times New Roman" pitchFamily="18" charset="0"/>
              </a:rPr>
              <a:t>a</a:t>
            </a:r>
          </a:p>
        </p:txBody>
      </p:sp>
      <p:sp>
        <p:nvSpPr>
          <p:cNvPr id="641046" name="Text Box 22" descr="Pink tissue paper"/>
          <p:cNvSpPr txBox="1">
            <a:spLocks noChangeArrowheads="1"/>
          </p:cNvSpPr>
          <p:nvPr/>
        </p:nvSpPr>
        <p:spPr bwMode="auto">
          <a:xfrm>
            <a:off x="5410200" y="4068762"/>
            <a:ext cx="2743200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rIns="0">
            <a:spAutoFit/>
          </a:bodyPr>
          <a:lstStyle/>
          <a:p>
            <a:pPr marL="533400" indent="-533400">
              <a:spcBef>
                <a:spcPct val="50000"/>
              </a:spcBef>
            </a:pPr>
            <a:r>
              <a:rPr lang="en-US" i="0" dirty="0">
                <a:latin typeface="Times New Roman" pitchFamily="18" charset="0"/>
              </a:rPr>
              <a:t>= 2(</a:t>
            </a:r>
            <a:r>
              <a:rPr lang="en-US" i="0" dirty="0">
                <a:solidFill>
                  <a:srgbClr val="CC0066"/>
                </a:solidFill>
                <a:latin typeface="Times New Roman" pitchFamily="18" charset="0"/>
              </a:rPr>
              <a:t>12</a:t>
            </a:r>
            <a:r>
              <a:rPr lang="en-US" i="0" dirty="0">
                <a:latin typeface="Times New Roman" pitchFamily="18" charset="0"/>
              </a:rPr>
              <a:t>) = 24 in.</a:t>
            </a:r>
          </a:p>
        </p:txBody>
      </p:sp>
      <p:sp>
        <p:nvSpPr>
          <p:cNvPr id="641048" name="Text Box 4"/>
          <p:cNvSpPr txBox="1">
            <a:spLocks noChangeArrowheads="1"/>
          </p:cNvSpPr>
          <p:nvPr/>
        </p:nvSpPr>
        <p:spPr bwMode="auto">
          <a:xfrm>
            <a:off x="838200" y="304800"/>
            <a:ext cx="1905000" cy="641350"/>
          </a:xfrm>
          <a:prstGeom prst="rect">
            <a:avLst/>
          </a:prstGeom>
          <a:solidFill>
            <a:srgbClr val="00808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3600" i="0">
                <a:solidFill>
                  <a:srgbClr val="FFFFCC"/>
                </a:solidFill>
                <a:latin typeface="Times New Roman" pitchFamily="18" charset="0"/>
              </a:rPr>
              <a:t>Example</a:t>
            </a:r>
            <a:r>
              <a:rPr lang="en-US" sz="3600" i="0">
                <a:solidFill>
                  <a:schemeClr val="folHlink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18" name="Text Box 18" descr="Pink tissue paper"/>
          <p:cNvSpPr txBox="1">
            <a:spLocks noChangeArrowheads="1"/>
          </p:cNvSpPr>
          <p:nvPr/>
        </p:nvSpPr>
        <p:spPr bwMode="auto">
          <a:xfrm>
            <a:off x="3200400" y="4937125"/>
            <a:ext cx="4953000" cy="1311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rIns="0">
            <a:spAutoFit/>
          </a:bodyPr>
          <a:lstStyle/>
          <a:p>
            <a:pPr marL="533400" indent="-533400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Exact answer:</a:t>
            </a:r>
          </a:p>
          <a:p>
            <a:pPr marL="533400" indent="-533400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Approximation:</a:t>
            </a:r>
          </a:p>
        </p:txBody>
      </p:sp>
      <p:graphicFrame>
        <p:nvGraphicFramePr>
          <p:cNvPr id="19" name="Object 19"/>
          <p:cNvGraphicFramePr>
            <a:graphicFrameLocks noChangeAspect="1"/>
          </p:cNvGraphicFramePr>
          <p:nvPr/>
        </p:nvGraphicFramePr>
        <p:xfrm>
          <a:off x="5867400" y="4919663"/>
          <a:ext cx="2125663" cy="566737"/>
        </p:xfrm>
        <a:graphic>
          <a:graphicData uri="http://schemas.openxmlformats.org/presentationml/2006/ole">
            <p:oleObj spid="_x0000_s641042" name="Equation" r:id="rId4" imgW="952200" imgH="253800" progId="Equation.DSMT4">
              <p:embed/>
            </p:oleObj>
          </a:graphicData>
        </a:graphic>
      </p:graphicFrame>
      <p:graphicFrame>
        <p:nvGraphicFramePr>
          <p:cNvPr id="20" name="Object 20"/>
          <p:cNvGraphicFramePr>
            <a:graphicFrameLocks noChangeAspect="1"/>
          </p:cNvGraphicFramePr>
          <p:nvPr/>
        </p:nvGraphicFramePr>
        <p:xfrm>
          <a:off x="5943600" y="5775325"/>
          <a:ext cx="2266950" cy="427038"/>
        </p:xfrm>
        <a:graphic>
          <a:graphicData uri="http://schemas.openxmlformats.org/presentationml/2006/ole">
            <p:oleObj spid="_x0000_s641043" name="Equation" r:id="rId5" imgW="1015920" imgH="190440" progId="Equation.DSMT4">
              <p:embed/>
            </p:oleObj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41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1027" grpId="0"/>
      <p:bldP spid="641044" grpId="0"/>
      <p:bldP spid="641045" grpId="0"/>
      <p:bldP spid="641046" grpId="0"/>
      <p:bldP spid="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3314" name="Text Box 2"/>
          <p:cNvSpPr txBox="1">
            <a:spLocks noChangeArrowheads="1"/>
          </p:cNvSpPr>
          <p:nvPr/>
        </p:nvSpPr>
        <p:spPr bwMode="auto">
          <a:xfrm>
            <a:off x="1066800" y="304800"/>
            <a:ext cx="7239000" cy="327025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4400" b="1" i="0">
                <a:solidFill>
                  <a:srgbClr val="333399"/>
                </a:solidFill>
                <a:latin typeface="Times New Roman" pitchFamily="18" charset="0"/>
              </a:rPr>
              <a:t>The Distance Formula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i="0">
                <a:latin typeface="Times New Roman" pitchFamily="18" charset="0"/>
              </a:rPr>
              <a:t>The distance </a:t>
            </a:r>
            <a:r>
              <a:rPr lang="en-US">
                <a:latin typeface="Times New Roman" pitchFamily="18" charset="0"/>
              </a:rPr>
              <a:t>d</a:t>
            </a:r>
            <a:r>
              <a:rPr lang="en-US" i="0">
                <a:latin typeface="Times New Roman" pitchFamily="18" charset="0"/>
              </a:rPr>
              <a:t> between any two points   (</a:t>
            </a:r>
            <a:r>
              <a:rPr lang="en-US">
                <a:latin typeface="Times New Roman" pitchFamily="18" charset="0"/>
              </a:rPr>
              <a:t>x</a:t>
            </a:r>
            <a:r>
              <a:rPr lang="en-US" i="0" baseline="-25000">
                <a:latin typeface="Times New Roman" pitchFamily="18" charset="0"/>
              </a:rPr>
              <a:t>1</a:t>
            </a:r>
            <a:r>
              <a:rPr lang="en-US" i="0">
                <a:latin typeface="Times New Roman" pitchFamily="18" charset="0"/>
              </a:rPr>
              <a:t>, </a:t>
            </a:r>
            <a:r>
              <a:rPr lang="en-US">
                <a:latin typeface="Times New Roman" pitchFamily="18" charset="0"/>
              </a:rPr>
              <a:t>y</a:t>
            </a:r>
            <a:r>
              <a:rPr lang="en-US" i="0" baseline="-25000">
                <a:latin typeface="Times New Roman" pitchFamily="18" charset="0"/>
              </a:rPr>
              <a:t>1</a:t>
            </a:r>
            <a:r>
              <a:rPr lang="en-US" i="0">
                <a:latin typeface="Times New Roman" pitchFamily="18" charset="0"/>
              </a:rPr>
              <a:t>) and (</a:t>
            </a:r>
            <a:r>
              <a:rPr lang="en-US">
                <a:latin typeface="Times New Roman" pitchFamily="18" charset="0"/>
              </a:rPr>
              <a:t>x</a:t>
            </a:r>
            <a:r>
              <a:rPr lang="en-US" i="0" baseline="-25000">
                <a:latin typeface="Times New Roman" pitchFamily="18" charset="0"/>
              </a:rPr>
              <a:t>2</a:t>
            </a:r>
            <a:r>
              <a:rPr lang="en-US">
                <a:latin typeface="Times New Roman" pitchFamily="18" charset="0"/>
              </a:rPr>
              <a:t>, y</a:t>
            </a:r>
            <a:r>
              <a:rPr lang="en-US" i="0" baseline="-25000">
                <a:latin typeface="Times New Roman" pitchFamily="18" charset="0"/>
              </a:rPr>
              <a:t>2</a:t>
            </a:r>
            <a:r>
              <a:rPr lang="en-US" i="0">
                <a:latin typeface="Times New Roman" pitchFamily="18" charset="0"/>
              </a:rPr>
              <a:t>) is given by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endParaRPr lang="en-US" i="0">
              <a:latin typeface="Times New Roman" pitchFamily="18" charset="0"/>
            </a:endParaRP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2400" i="0">
                <a:latin typeface="Times New Roman" pitchFamily="18" charset="0"/>
              </a:rPr>
              <a:t>	</a:t>
            </a:r>
            <a:endParaRPr lang="en-US" i="0">
              <a:latin typeface="Times New Roman" pitchFamily="18" charset="0"/>
            </a:endParaRPr>
          </a:p>
        </p:txBody>
      </p:sp>
      <p:graphicFrame>
        <p:nvGraphicFramePr>
          <p:cNvPr id="653315" name="Object 3"/>
          <p:cNvGraphicFramePr>
            <a:graphicFrameLocks noChangeAspect="1"/>
          </p:cNvGraphicFramePr>
          <p:nvPr/>
        </p:nvGraphicFramePr>
        <p:xfrm>
          <a:off x="2057400" y="2514600"/>
          <a:ext cx="4678363" cy="798513"/>
        </p:xfrm>
        <a:graphic>
          <a:graphicData uri="http://schemas.openxmlformats.org/presentationml/2006/ole">
            <p:oleObj spid="_x0000_s653315" name="Equation" r:id="rId3" imgW="2082600" imgH="355320" progId="Equation.DSMT4">
              <p:embed/>
            </p:oleObj>
          </a:graphicData>
        </a:graphic>
      </p:graphicFrame>
      <p:pic>
        <p:nvPicPr>
          <p:cNvPr id="5" name="Picture 4" descr="ia10_66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33600" y="3761074"/>
            <a:ext cx="4267200" cy="3096926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4339" name="Text Box 3"/>
          <p:cNvSpPr txBox="1">
            <a:spLocks noChangeArrowheads="1"/>
          </p:cNvSpPr>
          <p:nvPr/>
        </p:nvSpPr>
        <p:spPr bwMode="auto">
          <a:xfrm>
            <a:off x="914400" y="2452688"/>
            <a:ext cx="17526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b="1" i="0">
                <a:solidFill>
                  <a:schemeClr val="tx2"/>
                </a:solidFill>
                <a:latin typeface="Times New Roman" pitchFamily="18" charset="0"/>
              </a:rPr>
              <a:t>Solution</a:t>
            </a:r>
          </a:p>
        </p:txBody>
      </p:sp>
      <p:sp>
        <p:nvSpPr>
          <p:cNvPr id="654340" name="Text Box 4"/>
          <p:cNvSpPr txBox="1">
            <a:spLocks noChangeArrowheads="1"/>
          </p:cNvSpPr>
          <p:nvPr/>
        </p:nvSpPr>
        <p:spPr bwMode="auto">
          <a:xfrm>
            <a:off x="914400" y="752475"/>
            <a:ext cx="7543800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i="0">
                <a:latin typeface="Times New Roman" pitchFamily="18" charset="0"/>
              </a:rPr>
              <a:t>Find the distance between (3, 1) and (5, –6).  Find an exact answer and an approximation to three decimal places. </a:t>
            </a:r>
          </a:p>
        </p:txBody>
      </p:sp>
      <p:sp>
        <p:nvSpPr>
          <p:cNvPr id="654341" name="Text Box 5"/>
          <p:cNvSpPr txBox="1">
            <a:spLocks noChangeArrowheads="1"/>
          </p:cNvSpPr>
          <p:nvPr/>
        </p:nvSpPr>
        <p:spPr bwMode="auto">
          <a:xfrm>
            <a:off x="914400" y="2909888"/>
            <a:ext cx="61722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i="0">
                <a:latin typeface="Times New Roman" pitchFamily="18" charset="0"/>
              </a:rPr>
              <a:t>Substitute into the distance formula:</a:t>
            </a:r>
          </a:p>
        </p:txBody>
      </p:sp>
      <p:graphicFrame>
        <p:nvGraphicFramePr>
          <p:cNvPr id="654342" name="Object 6"/>
          <p:cNvGraphicFramePr>
            <a:graphicFrameLocks noChangeAspect="1"/>
          </p:cNvGraphicFramePr>
          <p:nvPr/>
        </p:nvGraphicFramePr>
        <p:xfrm>
          <a:off x="2286000" y="3595688"/>
          <a:ext cx="3657600" cy="727075"/>
        </p:xfrm>
        <a:graphic>
          <a:graphicData uri="http://schemas.openxmlformats.org/presentationml/2006/ole">
            <p:oleObj spid="_x0000_s654342" name="Equation" r:id="rId3" imgW="1790640" imgH="355320" progId="Equation.DSMT4">
              <p:embed/>
            </p:oleObj>
          </a:graphicData>
        </a:graphic>
      </p:graphicFrame>
      <p:graphicFrame>
        <p:nvGraphicFramePr>
          <p:cNvPr id="654343" name="Object 7"/>
          <p:cNvGraphicFramePr>
            <a:graphicFrameLocks noChangeAspect="1"/>
          </p:cNvGraphicFramePr>
          <p:nvPr/>
        </p:nvGraphicFramePr>
        <p:xfrm>
          <a:off x="2590800" y="4433888"/>
          <a:ext cx="2438400" cy="727075"/>
        </p:xfrm>
        <a:graphic>
          <a:graphicData uri="http://schemas.openxmlformats.org/presentationml/2006/ole">
            <p:oleObj spid="_x0000_s654343" name="Equation" r:id="rId4" imgW="1193760" imgH="355320" progId="Equation.DSMT4">
              <p:embed/>
            </p:oleObj>
          </a:graphicData>
        </a:graphic>
      </p:graphicFrame>
      <p:graphicFrame>
        <p:nvGraphicFramePr>
          <p:cNvPr id="654344" name="Object 8"/>
          <p:cNvGraphicFramePr>
            <a:graphicFrameLocks noChangeAspect="1"/>
          </p:cNvGraphicFramePr>
          <p:nvPr/>
        </p:nvGraphicFramePr>
        <p:xfrm>
          <a:off x="2590800" y="5272088"/>
          <a:ext cx="985838" cy="519112"/>
        </p:xfrm>
        <a:graphic>
          <a:graphicData uri="http://schemas.openxmlformats.org/presentationml/2006/ole">
            <p:oleObj spid="_x0000_s654344" name="Equation" r:id="rId5" imgW="482400" imgH="253800" progId="Equation.DSMT4">
              <p:embed/>
            </p:oleObj>
          </a:graphicData>
        </a:graphic>
      </p:graphicFrame>
      <p:graphicFrame>
        <p:nvGraphicFramePr>
          <p:cNvPr id="654345" name="Object 9"/>
          <p:cNvGraphicFramePr>
            <a:graphicFrameLocks noChangeAspect="1"/>
          </p:cNvGraphicFramePr>
          <p:nvPr/>
        </p:nvGraphicFramePr>
        <p:xfrm>
          <a:off x="2590800" y="5949950"/>
          <a:ext cx="1246188" cy="388938"/>
        </p:xfrm>
        <a:graphic>
          <a:graphicData uri="http://schemas.openxmlformats.org/presentationml/2006/ole">
            <p:oleObj spid="_x0000_s654345" name="Equation" r:id="rId6" imgW="609480" imgH="190440" progId="Equation.DSMT4">
              <p:embed/>
            </p:oleObj>
          </a:graphicData>
        </a:graphic>
      </p:graphicFrame>
      <p:sp>
        <p:nvSpPr>
          <p:cNvPr id="654346" name="Text Box 10"/>
          <p:cNvSpPr txBox="1">
            <a:spLocks noChangeArrowheads="1"/>
          </p:cNvSpPr>
          <p:nvPr/>
        </p:nvSpPr>
        <p:spPr bwMode="auto">
          <a:xfrm>
            <a:off x="6324600" y="3843338"/>
            <a:ext cx="220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2400" i="0">
                <a:solidFill>
                  <a:srgbClr val="CC0066"/>
                </a:solidFill>
                <a:latin typeface="Times New Roman" pitchFamily="18" charset="0"/>
              </a:rPr>
              <a:t>Substituting</a:t>
            </a:r>
          </a:p>
        </p:txBody>
      </p:sp>
      <p:sp>
        <p:nvSpPr>
          <p:cNvPr id="654347" name="Text Box 11"/>
          <p:cNvSpPr txBox="1">
            <a:spLocks noChangeArrowheads="1"/>
          </p:cNvSpPr>
          <p:nvPr/>
        </p:nvSpPr>
        <p:spPr bwMode="auto">
          <a:xfrm>
            <a:off x="6248400" y="5341938"/>
            <a:ext cx="220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2400" i="0">
                <a:solidFill>
                  <a:srgbClr val="CC0066"/>
                </a:solidFill>
                <a:latin typeface="Times New Roman" pitchFamily="18" charset="0"/>
              </a:rPr>
              <a:t>This is exact.</a:t>
            </a:r>
          </a:p>
        </p:txBody>
      </p:sp>
      <p:sp>
        <p:nvSpPr>
          <p:cNvPr id="654348" name="Text Box 12"/>
          <p:cNvSpPr txBox="1">
            <a:spLocks noChangeArrowheads="1"/>
          </p:cNvSpPr>
          <p:nvPr/>
        </p:nvSpPr>
        <p:spPr bwMode="auto">
          <a:xfrm>
            <a:off x="6248400" y="5867400"/>
            <a:ext cx="220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2400" i="0">
                <a:solidFill>
                  <a:srgbClr val="CC0066"/>
                </a:solidFill>
                <a:latin typeface="Times New Roman" pitchFamily="18" charset="0"/>
              </a:rPr>
              <a:t>Approximation</a:t>
            </a:r>
          </a:p>
        </p:txBody>
      </p:sp>
      <p:sp>
        <p:nvSpPr>
          <p:cNvPr id="654349" name="Text Box 4"/>
          <p:cNvSpPr txBox="1">
            <a:spLocks noChangeArrowheads="1"/>
          </p:cNvSpPr>
          <p:nvPr/>
        </p:nvSpPr>
        <p:spPr bwMode="auto">
          <a:xfrm>
            <a:off x="838200" y="76200"/>
            <a:ext cx="1905000" cy="641350"/>
          </a:xfrm>
          <a:prstGeom prst="rect">
            <a:avLst/>
          </a:prstGeom>
          <a:solidFill>
            <a:srgbClr val="00808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3600" i="0">
                <a:solidFill>
                  <a:srgbClr val="FFFFCC"/>
                </a:solidFill>
                <a:latin typeface="Times New Roman" pitchFamily="18" charset="0"/>
              </a:rPr>
              <a:t>Example</a:t>
            </a:r>
            <a:r>
              <a:rPr lang="en-US" sz="3600" i="0">
                <a:solidFill>
                  <a:schemeClr val="folHlink"/>
                </a:solidFill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4339" grpId="0"/>
      <p:bldP spid="654341" grpId="0"/>
      <p:bldP spid="654346" grpId="0"/>
      <p:bldP spid="654347" grpId="0"/>
      <p:bldP spid="654348" grpId="0"/>
    </p:bldLst>
  </p:timing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CC0066"/>
          </a:buClr>
          <a:buSzPct val="60000"/>
          <a:buFont typeface="Wingdings" pitchFamily="2" charset="2"/>
          <a:buNone/>
          <a:tabLst/>
          <a:defRPr kumimoji="0" lang="en-US" sz="32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CC0066"/>
          </a:buClr>
          <a:buSzPct val="60000"/>
          <a:buFont typeface="Wingdings" pitchFamily="2" charset="2"/>
          <a:buNone/>
          <a:tabLst/>
          <a:defRPr kumimoji="0" lang="en-US" sz="32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5583</TotalTime>
  <Words>448</Words>
  <Application>Microsoft Office PowerPoint</Application>
  <PresentationFormat>On-screen Show (4:3)</PresentationFormat>
  <Paragraphs>79</Paragraphs>
  <Slides>11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Blends</vt:lpstr>
      <vt:lpstr>Equation</vt:lpstr>
      <vt:lpstr>The Distance and Midpoint Formulas and Other Applications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Addison Wesley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Addison Wesley</dc:creator>
  <cp:lastModifiedBy>pqchau</cp:lastModifiedBy>
  <cp:revision>419</cp:revision>
  <dcterms:created xsi:type="dcterms:W3CDTF">2005-02-12T04:03:29Z</dcterms:created>
  <dcterms:modified xsi:type="dcterms:W3CDTF">2011-03-29T16:38:00Z</dcterms:modified>
</cp:coreProperties>
</file>