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45" r:id="rId2"/>
  </p:sldMasterIdLst>
  <p:notesMasterIdLst>
    <p:notesMasterId r:id="rId20"/>
  </p:notesMasterIdLst>
  <p:sldIdLst>
    <p:sldId id="694" r:id="rId3"/>
    <p:sldId id="548" r:id="rId4"/>
    <p:sldId id="655" r:id="rId5"/>
    <p:sldId id="656" r:id="rId6"/>
    <p:sldId id="657" r:id="rId7"/>
    <p:sldId id="550" r:id="rId8"/>
    <p:sldId id="658" r:id="rId9"/>
    <p:sldId id="659" r:id="rId10"/>
    <p:sldId id="661" r:id="rId11"/>
    <p:sldId id="662" r:id="rId12"/>
    <p:sldId id="636" r:id="rId13"/>
    <p:sldId id="637" r:id="rId14"/>
    <p:sldId id="638" r:id="rId15"/>
    <p:sldId id="640" r:id="rId16"/>
    <p:sldId id="641" r:id="rId17"/>
    <p:sldId id="695" r:id="rId18"/>
    <p:sldId id="69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333399"/>
    <a:srgbClr val="CCCCFF"/>
    <a:srgbClr val="6600CC"/>
    <a:srgbClr val="CCECFF"/>
    <a:srgbClr val="008080"/>
    <a:srgbClr val="3399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672"/>
        <p:guide pos="4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8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6CF9C4D-4897-4F2B-B8C4-6AF4C5B57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gray">
          <a:xfrm rot="16200000">
            <a:off x="4343400" y="2057400"/>
            <a:ext cx="457200" cy="9144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kumimoji="1" lang="en-US" sz="3200">
              <a:latin typeface="Tahoma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47800" y="287338"/>
            <a:ext cx="7239000" cy="116046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6" descr="awtri_4c UPDATE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5921375"/>
            <a:ext cx="6842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2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895600" y="304800"/>
            <a:ext cx="5791200" cy="1143000"/>
          </a:xfrm>
        </p:spPr>
        <p:txBody>
          <a:bodyPr/>
          <a:lstStyle>
            <a:lvl1pPr algn="ctr">
              <a:defRPr>
                <a:solidFill>
                  <a:srgbClr val="CC00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4631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1752600"/>
            <a:ext cx="7315200" cy="4197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957263" y="6354763"/>
            <a:ext cx="47577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406442A1-F456-4BD0-852E-63B25A1B9CA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27013"/>
            <a:ext cx="1992312" cy="5945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8663" y="227013"/>
            <a:ext cx="5829300" cy="5945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53E65972-88AD-47E7-B89F-4771DAA89600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449F-A536-4084-AD51-317B33528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gray">
          <a:xfrm rot="16200000">
            <a:off x="4343400" y="2057400"/>
            <a:ext cx="457200" cy="9144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kumimoji="1" lang="en-US" sz="3200">
              <a:latin typeface="Tahoma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7- </a:t>
            </a:r>
            <a:fld id="{4B991AD7-3904-4FB6-BD4B-10244DF2718A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7- </a:t>
            </a:r>
            <a:fld id="{ABB6D033-45A4-4532-9EC3-5C824D10C7AB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7- </a:t>
            </a:r>
            <a:fld id="{8FB9956A-7308-4188-9C0A-5F74B9598FF2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7- </a:t>
            </a:r>
            <a:fld id="{C28ECEDF-FD96-454E-8DF8-D64A3367EC8A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7- </a:t>
            </a:r>
            <a:fld id="{7538ADA6-9141-40CC-A706-1EE020052FD2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7- </a:t>
            </a:r>
            <a:fld id="{E4CAE0E6-AFB3-473B-B840-BBC9CE7D5E52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7- </a:t>
            </a:r>
            <a:fld id="{75E016E4-0F75-492E-94AD-B36D7B3600C4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4B991AD7-3904-4FB6-BD4B-10244DF2718A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7- </a:t>
            </a:r>
            <a:fld id="{50E08F2D-B460-4F77-8618-3D10D59635A5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7- </a:t>
            </a:r>
            <a:fld id="{406442A1-F456-4BD0-852E-63B25A1B9CA2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7- </a:t>
            </a:r>
            <a:fld id="{53E65972-88AD-47E7-B89F-4771DAA89600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42C92F-3CC2-453D-AFF8-9B51A16A12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ABB6D033-45A4-4532-9EC3-5C824D10C7A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0250" y="1600200"/>
            <a:ext cx="391001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1600200"/>
            <a:ext cx="391001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8FB9956A-7308-4188-9C0A-5F74B9598FF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C28ECEDF-FD96-454E-8DF8-D64A3367EC8A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7538ADA6-9141-40CC-A706-1EE020052FD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E4CAE0E6-AFB3-473B-B840-BBC9CE7D5E5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75E016E4-0F75-492E-94AD-B36D7B3600C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50E08F2D-B460-4F77-8618-3D10D59635A5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8663" y="227013"/>
            <a:ext cx="7974012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981A50"/>
                </a:solidFill>
              </a:defRPr>
            </a:lvl1pPr>
          </a:lstStyle>
          <a:p>
            <a:pPr>
              <a:defRPr/>
            </a:pPr>
            <a:r>
              <a:rPr lang="en-US"/>
              <a:t>Slide 7- </a:t>
            </a:r>
            <a:fld id="{0E19D89D-12EB-43DB-BDF8-5A16FF070A0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0250" y="1600200"/>
            <a:ext cx="7972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  <p:sp>
        <p:nvSpPr>
          <p:cNvPr id="153607" name="Rectangle 7"/>
          <p:cNvSpPr>
            <a:spLocks noChangeArrowheads="1"/>
          </p:cNvSpPr>
          <p:nvPr userDrawn="1"/>
        </p:nvSpPr>
        <p:spPr bwMode="gray">
          <a:xfrm>
            <a:off x="0" y="0"/>
            <a:ext cx="457200" cy="6858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3200">
              <a:latin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81A50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4CA0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A4CA0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1EF71-CEEB-4D5A-8D84-D95AFE3CF6F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2010 Pearson Education, Inc.  Publishing as Pearson Addison-Wesley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Slide 7- </a:t>
            </a:r>
            <a:fld id="{0E19D89D-12EB-43DB-BDF8-5A16FF070A0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gray">
          <a:xfrm>
            <a:off x="0" y="0"/>
            <a:ext cx="457200" cy="6858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3200">
              <a:latin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219200"/>
            <a:ext cx="6553200" cy="1719262"/>
          </a:xfrm>
        </p:spPr>
        <p:txBody>
          <a:bodyPr>
            <a:normAutofit fontScale="90000"/>
          </a:bodyPr>
          <a:lstStyle/>
          <a:p>
            <a:r>
              <a:rPr lang="en-US" altLang="en-US" sz="4600" b="1" i="1" dirty="0" smtClean="0">
                <a:latin typeface="Times New Roman" pitchFamily="18" charset="0"/>
              </a:rPr>
              <a:t>7.3 – Graphs of Functions</a:t>
            </a:r>
            <a:br>
              <a:rPr lang="en-US" altLang="en-US" sz="4600" b="1" i="1" dirty="0" smtClean="0">
                <a:latin typeface="Times New Roman" pitchFamily="18" charset="0"/>
              </a:rPr>
            </a:br>
            <a:r>
              <a:rPr lang="en-US" altLang="en-US" sz="4600" b="1" i="1" dirty="0" smtClean="0">
                <a:latin typeface="Times New Roman" pitchFamily="18" charset="0"/>
              </a:rPr>
              <a:t>7.4 – Algebras of Functions</a:t>
            </a:r>
            <a:endParaRPr lang="en-US" altLang="en-US" sz="46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762000" y="227013"/>
            <a:ext cx="7974013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600">
                <a:solidFill>
                  <a:schemeClr val="tx2"/>
                </a:solidFill>
                <a:latin typeface="Times New Roman" pitchFamily="18" charset="0"/>
              </a:rPr>
            </a:br>
            <a:endParaRPr lang="en-US">
              <a:latin typeface="Times New Roman" pitchFamily="18" charset="0"/>
            </a:endParaRP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773113" y="838200"/>
            <a:ext cx="7962900" cy="559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Graph the function given by </a:t>
            </a:r>
            <a:r>
              <a:rPr lang="en-US" i="1">
                <a:latin typeface="Times New Roman" pitchFamily="18" charset="0"/>
              </a:rPr>
              <a:t>g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) = </a:t>
            </a:r>
            <a:r>
              <a:rPr lang="en-US" i="1">
                <a:latin typeface="Times New Roman" pitchFamily="18" charset="0"/>
              </a:rPr>
              <a:t>|x</a:t>
            </a:r>
            <a:r>
              <a:rPr lang="en-US">
                <a:latin typeface="Times New Roman" pitchFamily="18" charset="0"/>
              </a:rPr>
              <a:t> + 2|</a:t>
            </a:r>
            <a:r>
              <a:rPr lang="en-US" i="1">
                <a:latin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Calculate function values for several choices of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 and list the results in a table.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472135" name="Group 71"/>
          <p:cNvGraphicFramePr>
            <a:graphicFrameLocks noGrp="1"/>
          </p:cNvGraphicFramePr>
          <p:nvPr/>
        </p:nvGraphicFramePr>
        <p:xfrm>
          <a:off x="860425" y="2832100"/>
          <a:ext cx="3810000" cy="3689350"/>
        </p:xfrm>
        <a:graphic>
          <a:graphicData uri="http://schemas.openxmlformats.org/drawingml/2006/table">
            <a:tbl>
              <a:tblPr/>
              <a:tblGrid>
                <a:gridCol w="762000"/>
                <a:gridCol w="1828800"/>
                <a:gridCol w="1219200"/>
              </a:tblGrid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= |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+ 2|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(1, 3)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(2, 4)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(–1,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(–2, 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(–3,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(0, 2)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72136" name="Picture 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908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3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6603" name="Object 43"/>
          <p:cNvGraphicFramePr>
            <a:graphicFrameLocks noChangeAspect="1"/>
          </p:cNvGraphicFramePr>
          <p:nvPr/>
        </p:nvGraphicFramePr>
        <p:xfrm>
          <a:off x="7086600" y="5562600"/>
          <a:ext cx="320675" cy="320675"/>
        </p:xfrm>
        <a:graphic>
          <a:graphicData uri="http://schemas.openxmlformats.org/presentationml/2006/ole">
            <p:oleObj spid="_x0000_s15362" name="Equation" r:id="rId4" imgW="139680" imgH="1396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7391400" cy="527685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333399"/>
                </a:solidFill>
                <a:latin typeface="Times New Roman" pitchFamily="18" charset="0"/>
              </a:rPr>
              <a:t>The Algebra of Functions 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If </a:t>
            </a:r>
            <a:r>
              <a:rPr lang="en-US" sz="3200" i="1">
                <a:latin typeface="Times New Roman" pitchFamily="18" charset="0"/>
              </a:rPr>
              <a:t>f</a:t>
            </a:r>
            <a:r>
              <a:rPr lang="en-US" sz="3200">
                <a:latin typeface="Times New Roman" pitchFamily="18" charset="0"/>
              </a:rPr>
              <a:t> and </a:t>
            </a:r>
            <a:r>
              <a:rPr lang="en-US" sz="3200" i="1">
                <a:latin typeface="Times New Roman" pitchFamily="18" charset="0"/>
              </a:rPr>
              <a:t>g</a:t>
            </a:r>
            <a:r>
              <a:rPr lang="en-US" sz="3200">
                <a:latin typeface="Times New Roman" pitchFamily="18" charset="0"/>
              </a:rPr>
              <a:t> are functions and 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 is in the domain of both functions, then: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0" y="0"/>
          <a:ext cx="914400" cy="215900"/>
        </p:xfrm>
        <a:graphic>
          <a:graphicData uri="http://schemas.openxmlformats.org/presentationml/2006/ole">
            <p:oleObj spid="_x0000_s16386" name="Equation" r:id="rId3" imgW="914400" imgH="216000" progId="Equation.DSMT4">
              <p:embed/>
            </p:oleObj>
          </a:graphicData>
        </a:graphic>
      </p:graphicFrame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1219200" y="2971800"/>
          <a:ext cx="6858000" cy="2222500"/>
        </p:xfrm>
        <a:graphic>
          <a:graphicData uri="http://schemas.openxmlformats.org/presentationml/2006/ole">
            <p:oleObj spid="_x0000_s16387" name="Equation" r:id="rId4" imgW="3174840" imgH="102852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914400" y="3868738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914400" y="1201738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For 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1295400" y="19050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</a:endParaRP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1600200" y="1222375"/>
          <a:ext cx="5608638" cy="606425"/>
        </p:xfrm>
        <a:graphic>
          <a:graphicData uri="http://schemas.openxmlformats.org/presentationml/2006/ole">
            <p:oleObj spid="_x0000_s17410" name="Equation" r:id="rId3" imgW="2349360" imgH="253800" progId="Equation.DSMT4">
              <p:embed/>
            </p:oleObj>
          </a:graphicData>
        </a:graphic>
      </p:graphicFrame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914400" y="2192338"/>
            <a:ext cx="6781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a)  ( </a:t>
            </a:r>
            <a:r>
              <a:rPr lang="en-US" sz="3200" i="1">
                <a:latin typeface="Times New Roman" pitchFamily="18" charset="0"/>
              </a:rPr>
              <a:t>f </a:t>
            </a:r>
            <a:r>
              <a:rPr lang="en-US" sz="3200">
                <a:latin typeface="Times New Roman" pitchFamily="18" charset="0"/>
              </a:rPr>
              <a:t>+ </a:t>
            </a:r>
            <a:r>
              <a:rPr lang="en-US" sz="3200" i="1">
                <a:latin typeface="Times New Roman" pitchFamily="18" charset="0"/>
              </a:rPr>
              <a:t>g</a:t>
            </a:r>
            <a:r>
              <a:rPr lang="en-US" sz="3200">
                <a:latin typeface="Times New Roman" pitchFamily="18" charset="0"/>
              </a:rPr>
              <a:t>)(4)		b)  ( </a:t>
            </a:r>
            <a:r>
              <a:rPr lang="en-US" sz="3200" i="1">
                <a:latin typeface="Times New Roman" pitchFamily="18" charset="0"/>
              </a:rPr>
              <a:t>f</a:t>
            </a:r>
            <a:r>
              <a:rPr lang="en-US" sz="3200">
                <a:latin typeface="Times New Roman" pitchFamily="18" charset="0"/>
              </a:rPr>
              <a:t> – </a:t>
            </a:r>
            <a:r>
              <a:rPr lang="en-US" sz="3200" i="1">
                <a:latin typeface="Times New Roman" pitchFamily="18" charset="0"/>
              </a:rPr>
              <a:t>g</a:t>
            </a:r>
            <a:r>
              <a:rPr lang="en-US" sz="3200">
                <a:latin typeface="Times New Roman" pitchFamily="18" charset="0"/>
              </a:rPr>
              <a:t>)(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c)  ( </a:t>
            </a:r>
            <a:r>
              <a:rPr lang="en-US" sz="3200" i="1">
                <a:latin typeface="Times New Roman" pitchFamily="18" charset="0"/>
              </a:rPr>
              <a:t>f </a:t>
            </a:r>
            <a:r>
              <a:rPr lang="en-US" sz="3200">
                <a:latin typeface="Times New Roman" pitchFamily="18" charset="0"/>
              </a:rPr>
              <a:t>/</a:t>
            </a:r>
            <a:r>
              <a:rPr lang="en-US" sz="3200" i="1">
                <a:latin typeface="Times New Roman" pitchFamily="18" charset="0"/>
              </a:rPr>
              <a:t>g</a:t>
            </a:r>
            <a:r>
              <a:rPr lang="en-US" sz="3200">
                <a:latin typeface="Times New Roman" pitchFamily="18" charset="0"/>
              </a:rPr>
              <a:t>)(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)		d)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914400" y="165893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find the following. </a:t>
            </a:r>
          </a:p>
        </p:txBody>
      </p:sp>
      <p:graphicFrame>
        <p:nvGraphicFramePr>
          <p:cNvPr id="17411" name="Object 9"/>
          <p:cNvGraphicFramePr>
            <a:graphicFrameLocks noChangeAspect="1"/>
          </p:cNvGraphicFramePr>
          <p:nvPr/>
        </p:nvGraphicFramePr>
        <p:xfrm>
          <a:off x="5133975" y="2990850"/>
          <a:ext cx="1771650" cy="514350"/>
        </p:xfrm>
        <a:graphic>
          <a:graphicData uri="http://schemas.openxmlformats.org/presentationml/2006/ole">
            <p:oleObj spid="_x0000_s17411" name="Equation" r:id="rId4" imgW="787320" imgH="228600" progId="Equation.DSMT4">
              <p:embed/>
            </p:oleObj>
          </a:graphicData>
        </a:graphic>
      </p:graphicFrame>
      <p:sp>
        <p:nvSpPr>
          <p:cNvPr id="443402" name="Text Box 10"/>
          <p:cNvSpPr txBox="1">
            <a:spLocks noChangeArrowheads="1"/>
          </p:cNvSpPr>
          <p:nvPr/>
        </p:nvSpPr>
        <p:spPr bwMode="auto">
          <a:xfrm>
            <a:off x="1066800" y="4554538"/>
            <a:ext cx="70104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CB0158"/>
              </a:buClr>
              <a:buSzPct val="50000"/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  a) Since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>
                <a:latin typeface="Times New Roman" pitchFamily="18" charset="0"/>
              </a:rPr>
              <a:t> (4) = –8  and </a:t>
            </a:r>
            <a:r>
              <a:rPr lang="en-US" i="1">
                <a:latin typeface="Times New Roman" pitchFamily="18" charset="0"/>
              </a:rPr>
              <a:t>g</a:t>
            </a:r>
            <a:r>
              <a:rPr lang="en-US">
                <a:latin typeface="Times New Roman" pitchFamily="18" charset="0"/>
              </a:rPr>
              <a:t>(4) = 13, we have 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     ( </a:t>
            </a:r>
            <a:r>
              <a:rPr lang="en-US" i="1">
                <a:latin typeface="Times New Roman" pitchFamily="18" charset="0"/>
              </a:rPr>
              <a:t>f </a:t>
            </a:r>
            <a:r>
              <a:rPr lang="en-US">
                <a:latin typeface="Times New Roman" pitchFamily="18" charset="0"/>
              </a:rPr>
              <a:t>+ </a:t>
            </a:r>
            <a:r>
              <a:rPr lang="en-US" i="1">
                <a:latin typeface="Times New Roman" pitchFamily="18" charset="0"/>
              </a:rPr>
              <a:t>g</a:t>
            </a:r>
            <a:r>
              <a:rPr lang="en-US">
                <a:latin typeface="Times New Roman" pitchFamily="18" charset="0"/>
              </a:rPr>
              <a:t>)(4) =  </a:t>
            </a:r>
            <a:r>
              <a:rPr lang="en-US" i="1">
                <a:latin typeface="Times New Roman" pitchFamily="18" charset="0"/>
              </a:rPr>
              <a:t>f </a:t>
            </a:r>
            <a:r>
              <a:rPr lang="en-US">
                <a:latin typeface="Times New Roman" pitchFamily="18" charset="0"/>
              </a:rPr>
              <a:t>(4) + </a:t>
            </a:r>
            <a:r>
              <a:rPr lang="en-US" i="1">
                <a:latin typeface="Times New Roman" pitchFamily="18" charset="0"/>
              </a:rPr>
              <a:t>g</a:t>
            </a:r>
            <a:r>
              <a:rPr lang="en-US">
                <a:latin typeface="Times New Roman" pitchFamily="18" charset="0"/>
              </a:rPr>
              <a:t>(4) = –8 + 13 = 5. </a:t>
            </a:r>
          </a:p>
        </p:txBody>
      </p:sp>
      <p:sp>
        <p:nvSpPr>
          <p:cNvPr id="17420" name="Text Box 4"/>
          <p:cNvSpPr txBox="1">
            <a:spLocks noChangeArrowheads="1"/>
          </p:cNvSpPr>
          <p:nvPr/>
        </p:nvSpPr>
        <p:spPr bwMode="auto">
          <a:xfrm>
            <a:off x="762000" y="34925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/>
      <p:bldP spid="4434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Text Box 2"/>
          <p:cNvSpPr txBox="1">
            <a:spLocks noChangeArrowheads="1"/>
          </p:cNvSpPr>
          <p:nvPr/>
        </p:nvSpPr>
        <p:spPr bwMode="auto">
          <a:xfrm>
            <a:off x="914400" y="34925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18444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18445" name="Text Box 4"/>
          <p:cNvSpPr txBox="1">
            <a:spLocks noChangeArrowheads="1"/>
          </p:cNvSpPr>
          <p:nvPr/>
        </p:nvSpPr>
        <p:spPr bwMode="auto">
          <a:xfrm>
            <a:off x="914400" y="1169988"/>
            <a:ext cx="213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b)  We have, </a:t>
            </a:r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/>
        </p:nvGraphicFramePr>
        <p:xfrm>
          <a:off x="2895600" y="1246188"/>
          <a:ext cx="3962400" cy="506412"/>
        </p:xfrm>
        <a:graphic>
          <a:graphicData uri="http://schemas.openxmlformats.org/presentationml/2006/ole">
            <p:oleObj spid="_x0000_s18434" name="Equation" r:id="rId3" imgW="1790640" imgH="228600" progId="Equation.DSMT4">
              <p:embed/>
            </p:oleObj>
          </a:graphicData>
        </a:graphic>
      </p:graphicFrame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4648200" y="1690688"/>
          <a:ext cx="3048000" cy="563562"/>
        </p:xfrm>
        <a:graphic>
          <a:graphicData uri="http://schemas.openxmlformats.org/presentationml/2006/ole">
            <p:oleObj spid="_x0000_s18435" name="Equation" r:id="rId4" imgW="1371600" imgH="253800" progId="Equation.DSMT4">
              <p:embed/>
            </p:oleObj>
          </a:graphicData>
        </a:graphic>
      </p:graphicFrame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4648200" y="2300288"/>
          <a:ext cx="2209800" cy="495300"/>
        </p:xfrm>
        <a:graphic>
          <a:graphicData uri="http://schemas.openxmlformats.org/presentationml/2006/ole">
            <p:oleObj spid="_x0000_s18436" name="Equation" r:id="rId5" imgW="965160" imgH="215640" progId="Equation.DSMT4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14400" y="5272088"/>
            <a:ext cx="7010400" cy="1128712"/>
            <a:chOff x="576" y="3321"/>
            <a:chExt cx="4416" cy="711"/>
          </a:xfrm>
        </p:grpSpPr>
        <p:sp>
          <p:nvSpPr>
            <p:cNvPr id="18450" name="Text Box 9"/>
            <p:cNvSpPr txBox="1">
              <a:spLocks noChangeArrowheads="1"/>
            </p:cNvSpPr>
            <p:nvPr/>
          </p:nvSpPr>
          <p:spPr bwMode="auto">
            <a:xfrm>
              <a:off x="576" y="3321"/>
              <a:ext cx="44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d)  Since </a:t>
              </a:r>
              <a:r>
                <a:rPr lang="en-US" i="1">
                  <a:latin typeface="Times New Roman" pitchFamily="18" charset="0"/>
                </a:rPr>
                <a:t>f</a:t>
              </a:r>
              <a:r>
                <a:rPr lang="en-US">
                  <a:latin typeface="Times New Roman" pitchFamily="18" charset="0"/>
                </a:rPr>
                <a:t> (–1) = –3  and </a:t>
              </a:r>
              <a:r>
                <a:rPr lang="en-US" i="1">
                  <a:latin typeface="Times New Roman" pitchFamily="18" charset="0"/>
                </a:rPr>
                <a:t>g</a:t>
              </a:r>
              <a:r>
                <a:rPr lang="en-US">
                  <a:latin typeface="Times New Roman" pitchFamily="18" charset="0"/>
                </a:rPr>
                <a:t>(–1) = –2, we have </a:t>
              </a:r>
            </a:p>
          </p:txBody>
        </p:sp>
        <p:graphicFrame>
          <p:nvGraphicFramePr>
            <p:cNvPr id="18440" name="Object 10"/>
            <p:cNvGraphicFramePr>
              <a:graphicFrameLocks noChangeAspect="1"/>
            </p:cNvGraphicFramePr>
            <p:nvPr/>
          </p:nvGraphicFramePr>
          <p:xfrm>
            <a:off x="864" y="3738"/>
            <a:ext cx="3829" cy="294"/>
          </p:xfrm>
          <a:graphic>
            <a:graphicData uri="http://schemas.openxmlformats.org/presentationml/2006/ole">
              <p:oleObj spid="_x0000_s18440" name="Equation" r:id="rId6" imgW="2971800" imgH="228600" progId="Equation.DSMT4">
                <p:embed/>
              </p:oleObj>
            </a:graphicData>
          </a:graphic>
        </p:graphicFrame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14400" y="3367088"/>
            <a:ext cx="7391400" cy="1676400"/>
            <a:chOff x="576" y="2121"/>
            <a:chExt cx="4656" cy="1056"/>
          </a:xfrm>
        </p:grpSpPr>
        <p:sp>
          <p:nvSpPr>
            <p:cNvPr id="18448" name="Text Box 12"/>
            <p:cNvSpPr txBox="1">
              <a:spLocks noChangeArrowheads="1"/>
            </p:cNvSpPr>
            <p:nvPr/>
          </p:nvSpPr>
          <p:spPr bwMode="auto">
            <a:xfrm>
              <a:off x="576" y="2121"/>
              <a:ext cx="15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c)  We have, </a:t>
              </a:r>
            </a:p>
          </p:txBody>
        </p:sp>
        <p:graphicFrame>
          <p:nvGraphicFramePr>
            <p:cNvPr id="18437" name="Object 13"/>
            <p:cNvGraphicFramePr>
              <a:graphicFrameLocks noChangeAspect="1"/>
            </p:cNvGraphicFramePr>
            <p:nvPr/>
          </p:nvGraphicFramePr>
          <p:xfrm>
            <a:off x="1776" y="2121"/>
            <a:ext cx="2400" cy="333"/>
          </p:xfrm>
          <a:graphic>
            <a:graphicData uri="http://schemas.openxmlformats.org/presentationml/2006/ole">
              <p:oleObj spid="_x0000_s18437" name="Equation" r:id="rId7" imgW="1650960" imgH="228600" progId="Equation.DSMT4">
                <p:embed/>
              </p:oleObj>
            </a:graphicData>
          </a:graphic>
        </p:graphicFrame>
        <p:graphicFrame>
          <p:nvGraphicFramePr>
            <p:cNvPr id="18438" name="Object 14"/>
            <p:cNvGraphicFramePr>
              <a:graphicFrameLocks noChangeAspect="1"/>
            </p:cNvGraphicFramePr>
            <p:nvPr/>
          </p:nvGraphicFramePr>
          <p:xfrm>
            <a:off x="2832" y="2496"/>
            <a:ext cx="1104" cy="681"/>
          </p:xfrm>
          <a:graphic>
            <a:graphicData uri="http://schemas.openxmlformats.org/presentationml/2006/ole">
              <p:oleObj spid="_x0000_s18438" name="Equation" r:id="rId8" imgW="761760" imgH="469800" progId="Equation.DSMT4">
                <p:embed/>
              </p:oleObj>
            </a:graphicData>
          </a:graphic>
        </p:graphicFrame>
        <p:graphicFrame>
          <p:nvGraphicFramePr>
            <p:cNvPr id="18439" name="Object 15"/>
            <p:cNvGraphicFramePr>
              <a:graphicFrameLocks noChangeAspect="1"/>
            </p:cNvGraphicFramePr>
            <p:nvPr/>
          </p:nvGraphicFramePr>
          <p:xfrm>
            <a:off x="4608" y="2592"/>
            <a:ext cx="624" cy="535"/>
          </p:xfrm>
          <a:graphic>
            <a:graphicData uri="http://schemas.openxmlformats.org/presentationml/2006/ole">
              <p:oleObj spid="_x0000_s18439" name="Equation" r:id="rId9" imgW="533160" imgH="457200" progId="Equation.DSMT4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Text Box 3"/>
          <p:cNvSpPr txBox="1">
            <a:spLocks noChangeArrowheads="1"/>
          </p:cNvSpPr>
          <p:nvPr/>
        </p:nvSpPr>
        <p:spPr bwMode="auto">
          <a:xfrm>
            <a:off x="1295400" y="21336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62025" y="1033463"/>
          <a:ext cx="5848350" cy="1025525"/>
        </p:xfrm>
        <a:graphic>
          <a:graphicData uri="http://schemas.openxmlformats.org/presentationml/2006/ole">
            <p:oleObj spid="_x0000_s20482" name="Equation" r:id="rId3" imgW="2603160" imgH="457200" progId="Equation.DSMT4">
              <p:embed/>
            </p:oleObj>
          </a:graphicData>
        </a:graphic>
      </p:graphicFrame>
      <p:sp>
        <p:nvSpPr>
          <p:cNvPr id="20490" name="Text Box 5"/>
          <p:cNvSpPr txBox="1">
            <a:spLocks noChangeArrowheads="1"/>
          </p:cNvSpPr>
          <p:nvPr/>
        </p:nvSpPr>
        <p:spPr bwMode="auto">
          <a:xfrm>
            <a:off x="914400" y="207645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find the domains of  </a:t>
            </a:r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914400" y="2743200"/>
          <a:ext cx="7734300" cy="515938"/>
        </p:xfrm>
        <a:graphic>
          <a:graphicData uri="http://schemas.openxmlformats.org/presentationml/2006/ole">
            <p:oleObj spid="_x0000_s20483" name="Equation" r:id="rId4" imgW="3429000" imgH="228600" progId="Equation.DSMT4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14400" y="4648200"/>
            <a:ext cx="6781800" cy="1131888"/>
            <a:chOff x="576" y="3216"/>
            <a:chExt cx="4272" cy="713"/>
          </a:xfrm>
        </p:grpSpPr>
        <p:sp>
          <p:nvSpPr>
            <p:cNvPr id="20497" name="Text Box 8"/>
            <p:cNvSpPr txBox="1">
              <a:spLocks noChangeArrowheads="1"/>
            </p:cNvSpPr>
            <p:nvPr/>
          </p:nvSpPr>
          <p:spPr bwMode="auto">
            <a:xfrm>
              <a:off x="576" y="3216"/>
              <a:ext cx="4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3200" dirty="0" smtClean="0">
                  <a:latin typeface="Times New Roman" pitchFamily="18" charset="0"/>
                </a:rPr>
                <a:t>Domain </a:t>
              </a:r>
              <a:r>
                <a:rPr lang="en-US" sz="3200" dirty="0">
                  <a:latin typeface="Times New Roman" pitchFamily="18" charset="0"/>
                </a:rPr>
                <a:t>of  </a:t>
              </a:r>
              <a:r>
                <a:rPr lang="en-US" sz="3200" i="1" dirty="0">
                  <a:latin typeface="Times New Roman" pitchFamily="18" charset="0"/>
                </a:rPr>
                <a:t>f </a:t>
              </a:r>
              <a:r>
                <a:rPr lang="en-US" sz="3200" dirty="0">
                  <a:latin typeface="Times New Roman" pitchFamily="18" charset="0"/>
                </a:rPr>
                <a:t>+ </a:t>
              </a:r>
              <a:r>
                <a:rPr lang="en-US" sz="3200" i="1" dirty="0">
                  <a:latin typeface="Times New Roman" pitchFamily="18" charset="0"/>
                </a:rPr>
                <a:t>g</a:t>
              </a:r>
              <a:r>
                <a:rPr lang="en-US" sz="3200" dirty="0">
                  <a:latin typeface="Times New Roman" pitchFamily="18" charset="0"/>
                </a:rPr>
                <a:t>,  </a:t>
              </a:r>
              <a:r>
                <a:rPr lang="en-US" sz="3200" i="1" dirty="0">
                  <a:latin typeface="Times New Roman" pitchFamily="18" charset="0"/>
                </a:rPr>
                <a:t>f</a:t>
              </a:r>
              <a:r>
                <a:rPr lang="en-US" sz="3200" dirty="0">
                  <a:latin typeface="Times New Roman" pitchFamily="18" charset="0"/>
                </a:rPr>
                <a:t> – </a:t>
              </a:r>
              <a:r>
                <a:rPr lang="en-US" sz="3200" i="1" dirty="0">
                  <a:latin typeface="Times New Roman" pitchFamily="18" charset="0"/>
                </a:rPr>
                <a:t>g, </a:t>
              </a:r>
              <a:r>
                <a:rPr lang="en-US" sz="3200" dirty="0">
                  <a:latin typeface="Times New Roman" pitchFamily="18" charset="0"/>
                </a:rPr>
                <a:t>and </a:t>
              </a:r>
              <a:r>
                <a:rPr lang="en-US" sz="3200" i="1" dirty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  <p:graphicFrame>
          <p:nvGraphicFramePr>
            <p:cNvPr id="20486" name="Object 9"/>
            <p:cNvGraphicFramePr>
              <a:graphicFrameLocks noChangeAspect="1"/>
            </p:cNvGraphicFramePr>
            <p:nvPr/>
          </p:nvGraphicFramePr>
          <p:xfrm>
            <a:off x="576" y="3600"/>
            <a:ext cx="2016" cy="329"/>
          </p:xfrm>
          <a:graphic>
            <a:graphicData uri="http://schemas.openxmlformats.org/presentationml/2006/ole">
              <p:oleObj spid="_x0000_s20486" name="Equation" r:id="rId5" imgW="1396800" imgH="228600" progId="Equation.DSMT4">
                <p:embed/>
              </p:oleObj>
            </a:graphicData>
          </a:graphic>
        </p:graphicFrame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09600" y="4038600"/>
            <a:ext cx="3138488" cy="827088"/>
            <a:chOff x="576" y="2544"/>
            <a:chExt cx="1977" cy="521"/>
          </a:xfrm>
        </p:grpSpPr>
        <p:sp>
          <p:nvSpPr>
            <p:cNvPr id="20494" name="Text Box 11"/>
            <p:cNvSpPr txBox="1">
              <a:spLocks noChangeArrowheads="1"/>
            </p:cNvSpPr>
            <p:nvPr/>
          </p:nvSpPr>
          <p:spPr bwMode="auto">
            <a:xfrm>
              <a:off x="576" y="2544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chemeClr val="tx2"/>
                  </a:solidFill>
                  <a:latin typeface="Times New Roman" pitchFamily="18" charset="0"/>
                </a:rPr>
                <a:t>Solution</a:t>
              </a:r>
            </a:p>
          </p:txBody>
        </p:sp>
        <p:graphicFrame>
          <p:nvGraphicFramePr>
            <p:cNvPr id="20485" name="Object 15"/>
            <p:cNvGraphicFramePr>
              <a:graphicFrameLocks noChangeAspect="1"/>
            </p:cNvGraphicFramePr>
            <p:nvPr/>
          </p:nvGraphicFramePr>
          <p:xfrm>
            <a:off x="2398" y="2832"/>
            <a:ext cx="155" cy="233"/>
          </p:xfrm>
          <a:graphic>
            <a:graphicData uri="http://schemas.openxmlformats.org/presentationml/2006/ole">
              <p:oleObj spid="_x0000_s20485" name="Equation" r:id="rId6" imgW="126720" imgH="190440" progId="Equation.DSMT4">
                <p:embed/>
              </p:oleObj>
            </a:graphicData>
          </a:graphic>
        </p:graphicFrame>
      </p:grpSp>
      <p:sp>
        <p:nvSpPr>
          <p:cNvPr id="20493" name="Text Box 4"/>
          <p:cNvSpPr txBox="1">
            <a:spLocks noChangeArrowheads="1"/>
          </p:cNvSpPr>
          <p:nvPr/>
        </p:nvSpPr>
        <p:spPr bwMode="auto">
          <a:xfrm>
            <a:off x="762000" y="34925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2"/>
          <p:cNvSpPr txBox="1">
            <a:spLocks noChangeArrowheads="1"/>
          </p:cNvSpPr>
          <p:nvPr/>
        </p:nvSpPr>
        <p:spPr bwMode="auto">
          <a:xfrm>
            <a:off x="914400" y="563563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  <a:r>
              <a:rPr lang="en-US" sz="3600" i="1">
                <a:solidFill>
                  <a:schemeClr val="tx2"/>
                </a:solidFill>
                <a:latin typeface="Times New Roman" pitchFamily="18" charset="0"/>
              </a:rPr>
              <a:t> continued</a:t>
            </a:r>
          </a:p>
        </p:txBody>
      </p:sp>
      <p:sp>
        <p:nvSpPr>
          <p:cNvPr id="21511" name="Text Box 3"/>
          <p:cNvSpPr txBox="1">
            <a:spLocks noChangeArrowheads="1"/>
          </p:cNvSpPr>
          <p:nvPr/>
        </p:nvSpPr>
        <p:spPr bwMode="auto">
          <a:xfrm>
            <a:off x="1295400" y="21336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1512" name="Text Box 4"/>
          <p:cNvSpPr txBox="1">
            <a:spLocks noChangeArrowheads="1"/>
          </p:cNvSpPr>
          <p:nvPr/>
        </p:nvSpPr>
        <p:spPr bwMode="auto">
          <a:xfrm>
            <a:off x="914400" y="1374775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To find the domain of </a:t>
            </a:r>
            <a:r>
              <a:rPr lang="en-US" sz="3200" i="1">
                <a:latin typeface="Times New Roman" pitchFamily="18" charset="0"/>
              </a:rPr>
              <a:t>f /g</a:t>
            </a:r>
            <a:r>
              <a:rPr lang="en-US" sz="3200">
                <a:latin typeface="Times New Roman" pitchFamily="18" charset="0"/>
              </a:rPr>
              <a:t>, note that </a:t>
            </a:r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990600" y="1984375"/>
          <a:ext cx="4572000" cy="1054100"/>
        </p:xfrm>
        <a:graphic>
          <a:graphicData uri="http://schemas.openxmlformats.org/presentationml/2006/ole">
            <p:oleObj spid="_x0000_s21506" name="Equation" r:id="rId3" imgW="2095200" imgH="482400" progId="Equation.DSMT4">
              <p:embed/>
            </p:oleObj>
          </a:graphicData>
        </a:graphic>
      </p:graphicFrame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914400" y="3127375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can not be evaluated if 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 + 1 = 0 or  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 – 2 = 0.</a:t>
            </a:r>
            <a:r>
              <a:rPr lang="en-US">
                <a:latin typeface="Times New Roman" pitchFamily="18" charset="0"/>
              </a:rPr>
              <a:t>  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14400" y="3965575"/>
            <a:ext cx="5441950" cy="1216025"/>
            <a:chOff x="576" y="2306"/>
            <a:chExt cx="3428" cy="766"/>
          </a:xfrm>
        </p:grpSpPr>
        <p:graphicFrame>
          <p:nvGraphicFramePr>
            <p:cNvPr id="21507" name="Object 8"/>
            <p:cNvGraphicFramePr>
              <a:graphicFrameLocks noChangeAspect="1"/>
            </p:cNvGraphicFramePr>
            <p:nvPr/>
          </p:nvGraphicFramePr>
          <p:xfrm>
            <a:off x="1756" y="2738"/>
            <a:ext cx="2248" cy="334"/>
          </p:xfrm>
          <a:graphic>
            <a:graphicData uri="http://schemas.openxmlformats.org/presentationml/2006/ole">
              <p:oleObj spid="_x0000_s21507" name="Equation" r:id="rId4" imgW="1536480" imgH="228600" progId="Equation.DSMT4">
                <p:embed/>
              </p:oleObj>
            </a:graphicData>
          </a:graphic>
        </p:graphicFrame>
        <p:sp>
          <p:nvSpPr>
            <p:cNvPr id="21515" name="Text Box 9"/>
            <p:cNvSpPr txBox="1">
              <a:spLocks noChangeArrowheads="1"/>
            </p:cNvSpPr>
            <p:nvPr/>
          </p:nvSpPr>
          <p:spPr bwMode="auto">
            <a:xfrm>
              <a:off x="576" y="2306"/>
              <a:ext cx="29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Thus the domain of </a:t>
              </a:r>
              <a:r>
                <a:rPr lang="en-US" sz="3200" i="1">
                  <a:latin typeface="Times New Roman" pitchFamily="18" charset="0"/>
                </a:rPr>
                <a:t>f </a:t>
              </a:r>
              <a:r>
                <a:rPr lang="en-US" sz="3200">
                  <a:latin typeface="Times New Roman" pitchFamily="18" charset="0"/>
                </a:rPr>
                <a:t>/</a:t>
              </a:r>
              <a:r>
                <a:rPr lang="en-US" sz="3200" i="1">
                  <a:latin typeface="Times New Roman" pitchFamily="18" charset="0"/>
                </a:rPr>
                <a:t>g</a:t>
              </a:r>
              <a:r>
                <a:rPr lang="en-US" sz="3200">
                  <a:latin typeface="Times New Roman" pitchFamily="18" charset="0"/>
                </a:rPr>
                <a:t> is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411162"/>
          </a:xfrm>
        </p:spPr>
        <p:txBody>
          <a:bodyPr>
            <a:normAutofit fontScale="90000"/>
          </a:bodyPr>
          <a:lstStyle/>
          <a:p>
            <a:r>
              <a:rPr lang="en-US" sz="3000" b="1"/>
              <a:t>Examples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2000"/>
            <a:ext cx="8229600" cy="5867400"/>
          </a:xfrm>
        </p:spPr>
        <p:txBody>
          <a:bodyPr/>
          <a:lstStyle/>
          <a:p>
            <a:pPr marL="609600" indent="-609600"/>
            <a:r>
              <a:rPr lang="en-US" sz="2400" dirty="0"/>
              <a:t>Find the </a:t>
            </a:r>
            <a:r>
              <a:rPr lang="en-US" sz="2400" dirty="0" smtClean="0"/>
              <a:t>following</a:t>
            </a:r>
            <a:endParaRPr lang="en-US" sz="2400" dirty="0"/>
          </a:p>
          <a:p>
            <a:pPr marL="609600" indent="-609600">
              <a:buFontTx/>
              <a:buAutoNum type="alphaLcPeriod"/>
            </a:pPr>
            <a:r>
              <a:rPr lang="en-US" sz="2800" i="1" dirty="0"/>
              <a:t>(</a:t>
            </a:r>
            <a:r>
              <a:rPr lang="en-US" sz="2800" i="1" dirty="0" err="1"/>
              <a:t>f+g</a:t>
            </a:r>
            <a:r>
              <a:rPr lang="en-US" sz="2800" i="1" dirty="0"/>
              <a:t>)(x)  b.  (f – g)(x)  c.  (</a:t>
            </a:r>
            <a:r>
              <a:rPr lang="en-US" sz="2800" i="1" dirty="0" err="1"/>
              <a:t>fg</a:t>
            </a:r>
            <a:r>
              <a:rPr lang="en-US" sz="2800" i="1" dirty="0"/>
              <a:t>)(x)  d.  (f/g</a:t>
            </a:r>
            <a:r>
              <a:rPr lang="en-US" sz="2800" i="1" dirty="0" smtClean="0"/>
              <a:t>)(0)</a:t>
            </a:r>
            <a:endParaRPr lang="en-US" sz="2800" i="1" dirty="0"/>
          </a:p>
          <a:p>
            <a:pPr marL="609600" indent="-609600">
              <a:buFontTx/>
              <a:buAutoNum type="alphaLcPeriod"/>
            </a:pPr>
            <a:endParaRPr lang="en-US" sz="2800" i="1" dirty="0"/>
          </a:p>
          <a:p>
            <a:pPr marL="609600" indent="-609600">
              <a:buFontTx/>
              <a:buAutoNum type="alphaLcPeriod"/>
            </a:pPr>
            <a:endParaRPr lang="en-US" sz="2800" i="1" dirty="0"/>
          </a:p>
          <a:p>
            <a:pPr marL="609600" indent="-609600">
              <a:buFontTx/>
              <a:buAutoNum type="alphaLcPeriod"/>
            </a:pPr>
            <a:endParaRPr lang="en-US" sz="2800" i="1" dirty="0"/>
          </a:p>
          <a:p>
            <a:pPr marL="609600" indent="-609600">
              <a:buFontTx/>
              <a:buAutoNum type="alphaLcPeriod"/>
            </a:pPr>
            <a:endParaRPr lang="en-US" sz="2800" i="1" dirty="0"/>
          </a:p>
          <a:p>
            <a:pPr marL="609600" indent="-609600">
              <a:buClr>
                <a:schemeClr val="tx1"/>
              </a:buClr>
            </a:pPr>
            <a:r>
              <a:rPr lang="en-US" sz="2400" dirty="0"/>
              <a:t>Evaluate when</a:t>
            </a:r>
            <a:r>
              <a:rPr lang="en-US" sz="2400" i="1" dirty="0"/>
              <a:t> f(x) = x</a:t>
            </a:r>
            <a:r>
              <a:rPr lang="en-US" sz="2400" i="1" dirty="0">
                <a:cs typeface="Arial" charset="0"/>
              </a:rPr>
              <a:t>² + 1 </a:t>
            </a:r>
            <a:r>
              <a:rPr lang="en-US" sz="2400" dirty="0">
                <a:cs typeface="Arial" charset="0"/>
              </a:rPr>
              <a:t>and</a:t>
            </a:r>
            <a:r>
              <a:rPr lang="en-US" sz="2400" i="1" dirty="0">
                <a:cs typeface="Arial" charset="0"/>
              </a:rPr>
              <a:t> g(x) = x - 4</a:t>
            </a:r>
          </a:p>
          <a:p>
            <a:pPr marL="609600" indent="-609600">
              <a:buFontTx/>
              <a:buNone/>
            </a:pPr>
            <a:endParaRPr lang="en-US" sz="2400" i="1" dirty="0"/>
          </a:p>
        </p:txBody>
      </p:sp>
      <p:graphicFrame>
        <p:nvGraphicFramePr>
          <p:cNvPr id="1904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38400" y="1905000"/>
          <a:ext cx="3336925" cy="1668462"/>
        </p:xfrm>
        <a:graphic>
          <a:graphicData uri="http://schemas.openxmlformats.org/presentationml/2006/ole">
            <p:oleObj spid="_x0000_s50178" name="Equation" r:id="rId3" imgW="2082600" imgH="1041120" progId="Equation.DSMT4">
              <p:embed/>
            </p:oleObj>
          </a:graphicData>
        </a:graphic>
      </p:graphicFrame>
      <p:graphicFrame>
        <p:nvGraphicFramePr>
          <p:cNvPr id="19046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200400" y="4343400"/>
          <a:ext cx="1781175" cy="1882775"/>
        </p:xfrm>
        <a:graphic>
          <a:graphicData uri="http://schemas.openxmlformats.org/presentationml/2006/ole">
            <p:oleObj spid="_x0000_s50179" name="Equation" r:id="rId4" imgW="88884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904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411162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/>
              <a:t>Group Exercise</a:t>
            </a:r>
            <a:endParaRPr lang="en-US" sz="3000" b="1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762000"/>
            <a:ext cx="8686800" cy="58674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400" dirty="0" smtClean="0"/>
              <a:t>For the functions</a:t>
            </a:r>
          </a:p>
          <a:p>
            <a:pPr marL="609600" indent="-609600">
              <a:buNone/>
            </a:pPr>
            <a:endParaRPr lang="en-US" sz="2400" dirty="0"/>
          </a:p>
          <a:p>
            <a:pPr marL="609600" indent="-609600">
              <a:buFontTx/>
              <a:buAutoNum type="alphaLcPeriod"/>
            </a:pPr>
            <a:r>
              <a:rPr lang="en-US" sz="2800" i="1" dirty="0"/>
              <a:t>(</a:t>
            </a:r>
            <a:r>
              <a:rPr lang="en-US" sz="2800" i="1" dirty="0" err="1"/>
              <a:t>f+g</a:t>
            </a:r>
            <a:r>
              <a:rPr lang="en-US" sz="2800" i="1" dirty="0"/>
              <a:t>)(x)  </a:t>
            </a:r>
            <a:endParaRPr lang="en-US" sz="2800" i="1" dirty="0" smtClean="0"/>
          </a:p>
          <a:p>
            <a:pPr marL="609600" indent="-609600">
              <a:buFontTx/>
              <a:buAutoNum type="alphaLcPeriod"/>
            </a:pPr>
            <a:r>
              <a:rPr lang="en-US" sz="2800" i="1" dirty="0" smtClean="0"/>
              <a:t>(</a:t>
            </a:r>
            <a:r>
              <a:rPr lang="en-US" sz="2800" i="1" dirty="0"/>
              <a:t>f – g)(x) </a:t>
            </a:r>
            <a:endParaRPr lang="en-US" sz="2800" i="1" dirty="0" smtClean="0"/>
          </a:p>
          <a:p>
            <a:pPr marL="609600" indent="-609600">
              <a:buFontTx/>
              <a:buAutoNum type="alphaLcPeriod"/>
            </a:pPr>
            <a:r>
              <a:rPr lang="en-US" sz="2800" i="1" dirty="0" smtClean="0"/>
              <a:t>(</a:t>
            </a:r>
            <a:r>
              <a:rPr lang="en-US" sz="2800" i="1" dirty="0" err="1"/>
              <a:t>fg</a:t>
            </a:r>
            <a:r>
              <a:rPr lang="en-US" sz="2800" i="1" dirty="0"/>
              <a:t>)(x)  </a:t>
            </a:r>
            <a:endParaRPr lang="en-US" sz="2800" i="1" dirty="0" smtClean="0"/>
          </a:p>
          <a:p>
            <a:pPr marL="609600" indent="-609600">
              <a:buFontTx/>
              <a:buAutoNum type="alphaLcPeriod"/>
            </a:pPr>
            <a:r>
              <a:rPr lang="en-US" sz="2800" i="1" dirty="0" smtClean="0"/>
              <a:t>(</a:t>
            </a:r>
            <a:r>
              <a:rPr lang="en-US" sz="2800" i="1" dirty="0"/>
              <a:t>f/g</a:t>
            </a:r>
            <a:r>
              <a:rPr lang="en-US" sz="2800" i="1" dirty="0" smtClean="0"/>
              <a:t>)(0)</a:t>
            </a:r>
          </a:p>
          <a:p>
            <a:pPr marL="609600" indent="-609600">
              <a:buFontTx/>
              <a:buAutoNum type="alphaLcPeriod"/>
            </a:pPr>
            <a:r>
              <a:rPr lang="en-US" sz="2800" i="1" dirty="0" smtClean="0"/>
              <a:t>(</a:t>
            </a:r>
            <a:r>
              <a:rPr lang="en-US" sz="2800" i="1" dirty="0" err="1" smtClean="0"/>
              <a:t>f+g</a:t>
            </a:r>
            <a:r>
              <a:rPr lang="en-US" sz="2800" i="1" dirty="0" smtClean="0"/>
              <a:t>)(-1)</a:t>
            </a:r>
          </a:p>
          <a:p>
            <a:pPr marL="609600" indent="-609600">
              <a:buFontTx/>
              <a:buAutoNum type="alphaLcPeriod"/>
            </a:pPr>
            <a:r>
              <a:rPr lang="en-US" sz="2800" i="1" dirty="0" smtClean="0"/>
              <a:t>(</a:t>
            </a:r>
            <a:r>
              <a:rPr lang="en-US" sz="2800" i="1" dirty="0" err="1" smtClean="0"/>
              <a:t>fg</a:t>
            </a:r>
            <a:r>
              <a:rPr lang="en-US" sz="2800" i="1" dirty="0" smtClean="0"/>
              <a:t>)(0)</a:t>
            </a:r>
          </a:p>
          <a:p>
            <a:pPr marL="609600" indent="-609600">
              <a:buFontTx/>
              <a:buAutoNum type="alphaLcPeriod"/>
            </a:pPr>
            <a:r>
              <a:rPr lang="en-US" sz="2800" i="1" dirty="0" smtClean="0"/>
              <a:t>(f/g)(1)</a:t>
            </a:r>
            <a:endParaRPr lang="en-US" sz="2800" i="1" dirty="0"/>
          </a:p>
          <a:p>
            <a:pPr marL="609600" indent="-609600">
              <a:buClr>
                <a:schemeClr val="tx1"/>
              </a:buClr>
              <a:buNone/>
            </a:pPr>
            <a:endParaRPr lang="en-US" sz="2400" i="1" dirty="0">
              <a:cs typeface="Arial" charset="0"/>
            </a:endParaRPr>
          </a:p>
          <a:p>
            <a:pPr marL="609600" indent="-609600">
              <a:buFontTx/>
              <a:buNone/>
            </a:pPr>
            <a:endParaRPr lang="en-US" sz="2400" i="1" dirty="0"/>
          </a:p>
        </p:txBody>
      </p:sp>
      <p:graphicFrame>
        <p:nvGraphicFramePr>
          <p:cNvPr id="1904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90800" y="762000"/>
          <a:ext cx="5058193" cy="914400"/>
        </p:xfrm>
        <a:graphic>
          <a:graphicData uri="http://schemas.openxmlformats.org/presentationml/2006/ole">
            <p:oleObj spid="_x0000_s51202" name="Equation" r:id="rId3" imgW="23875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904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848600" cy="4067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333399"/>
                </a:solidFill>
                <a:latin typeface="Times New Roman" pitchFamily="18" charset="0"/>
              </a:rPr>
              <a:t>Equations of Lines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Standard form:            </a:t>
            </a:r>
            <a:r>
              <a:rPr lang="en-US" sz="3600" i="1">
                <a:latin typeface="Times New Roman" pitchFamily="18" charset="0"/>
              </a:rPr>
              <a:t>Ax</a:t>
            </a:r>
            <a:r>
              <a:rPr lang="en-US" sz="3600">
                <a:latin typeface="Times New Roman" pitchFamily="18" charset="0"/>
              </a:rPr>
              <a:t> + </a:t>
            </a:r>
            <a:r>
              <a:rPr lang="en-US" sz="3600" i="1">
                <a:latin typeface="Times New Roman" pitchFamily="18" charset="0"/>
              </a:rPr>
              <a:t>By</a:t>
            </a:r>
            <a:r>
              <a:rPr lang="en-US" sz="3600">
                <a:latin typeface="Times New Roman" pitchFamily="18" charset="0"/>
              </a:rPr>
              <a:t> = </a:t>
            </a:r>
            <a:r>
              <a:rPr lang="en-US" sz="3600" i="1">
                <a:latin typeface="Times New Roman" pitchFamily="18" charset="0"/>
              </a:rPr>
              <a:t>C</a:t>
            </a:r>
            <a:endParaRPr lang="en-US" sz="36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Slope-intercept form:  </a:t>
            </a:r>
            <a:r>
              <a:rPr lang="en-US" sz="3600" i="1">
                <a:latin typeface="Times New Roman" pitchFamily="18" charset="0"/>
              </a:rPr>
              <a:t>y = mx + b</a:t>
            </a:r>
            <a:endParaRPr lang="en-US" sz="36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Point-slope form:         </a:t>
            </a:r>
            <a:r>
              <a:rPr lang="en-US" sz="3600" i="1">
                <a:latin typeface="Times New Roman" pitchFamily="18" charset="0"/>
              </a:rPr>
              <a:t>y </a:t>
            </a:r>
            <a:r>
              <a:rPr lang="en-US" sz="3600" i="1">
                <a:latin typeface="Times New Roman" pitchFamily="18" charset="0"/>
                <a:sym typeface="Symbol" pitchFamily="18" charset="2"/>
              </a:rPr>
              <a:t> y</a:t>
            </a:r>
            <a:r>
              <a:rPr lang="en-US" sz="36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360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3600" i="1"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36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3600" i="1">
                <a:latin typeface="Times New Roman" pitchFamily="18" charset="0"/>
                <a:sym typeface="Symbol" pitchFamily="18" charset="2"/>
              </a:rPr>
              <a:t>x </a:t>
            </a:r>
            <a:r>
              <a:rPr lang="en-US" i="1">
                <a:sym typeface="Symbol" pitchFamily="18" charset="2"/>
              </a:rPr>
              <a:t> </a:t>
            </a:r>
            <a:r>
              <a:rPr lang="en-US" sz="3600" i="1"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36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360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3600" b="1">
                <a:latin typeface="Times New Roman" pitchFamily="18" charset="0"/>
                <a:sym typeface="Symbol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3600" b="1">
              <a:latin typeface="Times New Roman" pitchFamily="18" charset="0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0" y="0"/>
          <a:ext cx="914400" cy="215900"/>
        </p:xfrm>
        <a:graphic>
          <a:graphicData uri="http://schemas.openxmlformats.org/presentationml/2006/ole">
            <p:oleObj spid="_x0000_s8194" name="Equation" r:id="rId3" imgW="914400" imgH="2160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73113" y="1447800"/>
            <a:ext cx="4179887" cy="495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Solution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Let </a:t>
            </a:r>
            <a:r>
              <a:rPr lang="en-US" sz="2400" i="1" smtClean="0"/>
              <a:t>x</a:t>
            </a:r>
            <a:r>
              <a:rPr lang="en-US" sz="2400" smtClean="0"/>
              <a:t> = 0 to find the </a:t>
            </a:r>
            <a:r>
              <a:rPr lang="en-US" sz="2400" i="1" smtClean="0"/>
              <a:t>y</a:t>
            </a:r>
            <a:r>
              <a:rPr lang="en-US" sz="2400" smtClean="0"/>
              <a:t>-intercept: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5 </a:t>
            </a:r>
            <a:r>
              <a:rPr lang="en-US" sz="2400" smtClean="0">
                <a:cs typeface="Times New Roman" pitchFamily="18" charset="0"/>
              </a:rPr>
              <a:t>• </a:t>
            </a:r>
            <a:r>
              <a:rPr lang="en-US" sz="2400" smtClean="0">
                <a:solidFill>
                  <a:srgbClr val="CC0066"/>
                </a:solidFill>
                <a:cs typeface="Times New Roman" pitchFamily="18" charset="0"/>
              </a:rPr>
              <a:t>0</a:t>
            </a:r>
            <a:r>
              <a:rPr lang="en-US" sz="2400" smtClean="0">
                <a:cs typeface="Times New Roman" pitchFamily="18" charset="0"/>
              </a:rPr>
              <a:t> + </a:t>
            </a:r>
            <a:r>
              <a:rPr lang="en-US" sz="2400" smtClean="0"/>
              <a:t>2</a:t>
            </a:r>
            <a:r>
              <a:rPr lang="en-US" sz="2400" i="1" smtClean="0"/>
              <a:t>y</a:t>
            </a:r>
            <a:r>
              <a:rPr lang="en-US" sz="2400" smtClean="0"/>
              <a:t> = 10</a:t>
            </a:r>
            <a:endParaRPr lang="en-US" sz="2400" smtClean="0"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            2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 = 10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              </a:t>
            </a:r>
            <a:r>
              <a:rPr lang="en-US" sz="2400" i="1" smtClean="0">
                <a:sym typeface="Symbol" pitchFamily="18" charset="2"/>
              </a:rPr>
              <a:t>y = </a:t>
            </a:r>
            <a:r>
              <a:rPr lang="en-US" sz="2400" smtClean="0">
                <a:sym typeface="Symbol" pitchFamily="18" charset="2"/>
              </a:rPr>
              <a:t>5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The </a:t>
            </a:r>
            <a:r>
              <a:rPr lang="en-US" sz="2400" i="1" smtClean="0">
                <a:solidFill>
                  <a:schemeClr val="tx2"/>
                </a:solidFill>
                <a:sym typeface="Symbol" pitchFamily="18" charset="2"/>
              </a:rPr>
              <a:t>y</a:t>
            </a:r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-intercept is (0, 5).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Let 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 = 0 to find the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-intercept: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5</a:t>
            </a:r>
            <a:r>
              <a:rPr lang="en-US" sz="2400" i="1" smtClean="0"/>
              <a:t>x</a:t>
            </a:r>
            <a:r>
              <a:rPr lang="en-US" sz="2400" smtClean="0">
                <a:cs typeface="Times New Roman" pitchFamily="18" charset="0"/>
              </a:rPr>
              <a:t> + </a:t>
            </a:r>
            <a:r>
              <a:rPr lang="en-US" sz="2400" smtClean="0"/>
              <a:t>2</a:t>
            </a:r>
            <a:r>
              <a:rPr lang="en-US" sz="2400" smtClean="0">
                <a:cs typeface="Times New Roman" pitchFamily="18" charset="0"/>
              </a:rPr>
              <a:t>• </a:t>
            </a:r>
            <a:r>
              <a:rPr lang="en-US" sz="2400" smtClean="0">
                <a:solidFill>
                  <a:schemeClr val="tx2"/>
                </a:solidFill>
                <a:cs typeface="Times New Roman" pitchFamily="18" charset="0"/>
              </a:rPr>
              <a:t>0</a:t>
            </a:r>
            <a:r>
              <a:rPr lang="en-US" sz="2400" smtClean="0"/>
              <a:t> = 10</a:t>
            </a:r>
            <a:endParaRPr lang="en-US" sz="2400" smtClean="0"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           5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= 10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             </a:t>
            </a:r>
            <a:r>
              <a:rPr lang="en-US" sz="2400" i="1" smtClean="0">
                <a:sym typeface="Symbol" pitchFamily="18" charset="2"/>
              </a:rPr>
              <a:t>x = </a:t>
            </a:r>
            <a:r>
              <a:rPr lang="en-US" sz="2400" smtClean="0">
                <a:sym typeface="Symbol" pitchFamily="18" charset="2"/>
              </a:rPr>
              <a:t>2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CC0066"/>
                </a:solidFill>
                <a:sym typeface="Symbol" pitchFamily="18" charset="2"/>
              </a:rPr>
              <a:t>The </a:t>
            </a:r>
            <a:r>
              <a:rPr lang="en-US" sz="2400" i="1" smtClean="0">
                <a:solidFill>
                  <a:srgbClr val="CC0066"/>
                </a:solidFill>
                <a:sym typeface="Symbol" pitchFamily="18" charset="2"/>
              </a:rPr>
              <a:t>x</a:t>
            </a:r>
            <a:r>
              <a:rPr lang="en-US" sz="2400" smtClean="0">
                <a:solidFill>
                  <a:srgbClr val="CC0066"/>
                </a:solidFill>
                <a:sym typeface="Symbol" pitchFamily="18" charset="2"/>
              </a:rPr>
              <a:t>-intercept is (2, 0).</a:t>
            </a:r>
            <a:endParaRPr lang="en-US" sz="2400" i="1" smtClean="0">
              <a:solidFill>
                <a:srgbClr val="CC0066"/>
              </a:solidFill>
            </a:endParaRPr>
          </a:p>
        </p:txBody>
      </p:sp>
      <p:sp>
        <p:nvSpPr>
          <p:cNvPr id="64516" name="Rectangle 2"/>
          <p:cNvSpPr>
            <a:spLocks noChangeArrowheads="1"/>
          </p:cNvSpPr>
          <p:nvPr/>
        </p:nvSpPr>
        <p:spPr bwMode="auto">
          <a:xfrm>
            <a:off x="762000" y="379413"/>
            <a:ext cx="7974013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60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Graph 5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 + 2</a:t>
            </a:r>
            <a:r>
              <a:rPr lang="en-US" i="1">
                <a:latin typeface="Times New Roman" pitchFamily="18" charset="0"/>
              </a:rPr>
              <a:t>y</a:t>
            </a:r>
            <a:r>
              <a:rPr lang="en-US">
                <a:latin typeface="Times New Roman" pitchFamily="18" charset="0"/>
              </a:rPr>
              <a:t> = 10.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26013" y="1752600"/>
            <a:ext cx="4040187" cy="3810000"/>
            <a:chOff x="3103" y="1104"/>
            <a:chExt cx="2545" cy="2400"/>
          </a:xfrm>
        </p:grpSpPr>
        <p:pic>
          <p:nvPicPr>
            <p:cNvPr id="64520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03" y="1104"/>
              <a:ext cx="2400" cy="24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64521" name="Text Box 6"/>
            <p:cNvSpPr txBox="1">
              <a:spLocks noChangeArrowheads="1"/>
            </p:cNvSpPr>
            <p:nvPr/>
          </p:nvSpPr>
          <p:spPr bwMode="auto">
            <a:xfrm>
              <a:off x="4736" y="2793"/>
              <a:ext cx="9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800">
                  <a:latin typeface="Times New Roman" pitchFamily="18" charset="0"/>
                </a:rPr>
                <a:t>5</a:t>
              </a:r>
              <a:r>
                <a:rPr lang="en-US" sz="1800" i="1">
                  <a:latin typeface="Times New Roman" pitchFamily="18" charset="0"/>
                </a:rPr>
                <a:t>x</a:t>
              </a:r>
              <a:r>
                <a:rPr lang="en-US" sz="1800">
                  <a:latin typeface="Times New Roman" pitchFamily="18" charset="0"/>
                </a:rPr>
                <a:t> + 2</a:t>
              </a:r>
              <a:r>
                <a:rPr lang="en-US" sz="1800" i="1">
                  <a:latin typeface="Times New Roman" pitchFamily="18" charset="0"/>
                </a:rPr>
                <a:t>y</a:t>
              </a:r>
              <a:r>
                <a:rPr lang="en-US" sz="1800">
                  <a:latin typeface="Times New Roman" pitchFamily="18" charset="0"/>
                </a:rPr>
                <a:t> = 10</a:t>
              </a:r>
            </a:p>
          </p:txBody>
        </p:sp>
        <p:sp>
          <p:nvSpPr>
            <p:cNvPr id="64522" name="Text Box 7"/>
            <p:cNvSpPr txBox="1">
              <a:spLocks noChangeArrowheads="1"/>
            </p:cNvSpPr>
            <p:nvPr/>
          </p:nvSpPr>
          <p:spPr bwMode="auto">
            <a:xfrm>
              <a:off x="4481" y="2088"/>
              <a:ext cx="10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800" i="1">
                  <a:solidFill>
                    <a:srgbClr val="981A3C"/>
                  </a:solidFill>
                  <a:latin typeface="Times New Roman" pitchFamily="18" charset="0"/>
                </a:rPr>
                <a:t>x</a:t>
              </a:r>
              <a:r>
                <a:rPr lang="en-US" sz="1800">
                  <a:solidFill>
                    <a:srgbClr val="981A3C"/>
                  </a:solidFill>
                  <a:latin typeface="Times New Roman" pitchFamily="18" charset="0"/>
                </a:rPr>
                <a:t>-intercept (2, 0)</a:t>
              </a:r>
              <a:endParaRPr lang="en-US" sz="1800" i="1">
                <a:solidFill>
                  <a:srgbClr val="981A3C"/>
                </a:solidFill>
                <a:latin typeface="Times New Roman" pitchFamily="18" charset="0"/>
              </a:endParaRPr>
            </a:p>
          </p:txBody>
        </p:sp>
        <p:sp>
          <p:nvSpPr>
            <p:cNvPr id="64523" name="Text Box 8"/>
            <p:cNvSpPr txBox="1">
              <a:spLocks noChangeArrowheads="1"/>
            </p:cNvSpPr>
            <p:nvPr/>
          </p:nvSpPr>
          <p:spPr bwMode="auto">
            <a:xfrm>
              <a:off x="4272" y="1536"/>
              <a:ext cx="1231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800" i="1">
                  <a:solidFill>
                    <a:schemeClr val="tx2"/>
                  </a:solidFill>
                  <a:latin typeface="Times New Roman" pitchFamily="18" charset="0"/>
                </a:rPr>
                <a:t>y</a:t>
              </a:r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</a:rPr>
                <a:t>-intercept (0, 5)</a:t>
              </a:r>
              <a:endParaRPr lang="en-US" sz="1800" i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762000" y="227013"/>
            <a:ext cx="7974013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   		     </a:t>
            </a:r>
            <a:r>
              <a:rPr lang="en-US">
                <a:latin typeface="Times New Roman" pitchFamily="18" charset="0"/>
              </a:rPr>
              <a:t>Graph:  3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 + 4</a:t>
            </a:r>
            <a:r>
              <a:rPr lang="en-US" i="1">
                <a:latin typeface="Times New Roman" pitchFamily="18" charset="0"/>
              </a:rPr>
              <a:t>y</a:t>
            </a:r>
            <a:r>
              <a:rPr lang="en-US">
                <a:latin typeface="Times New Roman" pitchFamily="18" charset="0"/>
              </a:rPr>
              <a:t> = 12</a:t>
            </a:r>
            <a:endParaRPr lang="en-US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64899" name="Rectangle 3"/>
          <p:cNvSpPr>
            <a:spLocks noChangeArrowheads="1"/>
          </p:cNvSpPr>
          <p:nvPr/>
        </p:nvSpPr>
        <p:spPr bwMode="auto">
          <a:xfrm>
            <a:off x="762000" y="14478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Rewrite the equation in slope-intercept form.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464900" name="Object 4"/>
          <p:cNvGraphicFramePr>
            <a:graphicFrameLocks noChangeAspect="1"/>
          </p:cNvGraphicFramePr>
          <p:nvPr/>
        </p:nvGraphicFramePr>
        <p:xfrm>
          <a:off x="3048000" y="2743200"/>
          <a:ext cx="1873250" cy="476250"/>
        </p:xfrm>
        <a:graphic>
          <a:graphicData uri="http://schemas.openxmlformats.org/presentationml/2006/ole">
            <p:oleObj spid="_x0000_s9218" name="Equation" r:id="rId3" imgW="799920" imgH="203040" progId="Equation.DSMT4">
              <p:embed/>
            </p:oleObj>
          </a:graphicData>
        </a:graphic>
      </p:graphicFrame>
      <p:graphicFrame>
        <p:nvGraphicFramePr>
          <p:cNvPr id="464901" name="Object 5"/>
          <p:cNvGraphicFramePr>
            <a:graphicFrameLocks noChangeAspect="1"/>
          </p:cNvGraphicFramePr>
          <p:nvPr/>
        </p:nvGraphicFramePr>
        <p:xfrm>
          <a:off x="3765550" y="3371850"/>
          <a:ext cx="2081213" cy="476250"/>
        </p:xfrm>
        <a:graphic>
          <a:graphicData uri="http://schemas.openxmlformats.org/presentationml/2006/ole">
            <p:oleObj spid="_x0000_s9219" name="Equation" r:id="rId4" imgW="888840" imgH="203040" progId="Equation.DSMT4">
              <p:embed/>
            </p:oleObj>
          </a:graphicData>
        </a:graphic>
      </p:graphicFrame>
      <p:graphicFrame>
        <p:nvGraphicFramePr>
          <p:cNvPr id="464902" name="Object 6"/>
          <p:cNvGraphicFramePr>
            <a:graphicFrameLocks noChangeAspect="1"/>
          </p:cNvGraphicFramePr>
          <p:nvPr/>
        </p:nvGraphicFramePr>
        <p:xfrm>
          <a:off x="3954463" y="3778250"/>
          <a:ext cx="2466975" cy="922338"/>
        </p:xfrm>
        <a:graphic>
          <a:graphicData uri="http://schemas.openxmlformats.org/presentationml/2006/ole">
            <p:oleObj spid="_x0000_s9220" name="Equation" r:id="rId5" imgW="1054080" imgH="393480" progId="Equation.DSMT4">
              <p:embed/>
            </p:oleObj>
          </a:graphicData>
        </a:graphic>
      </p:graphicFrame>
      <p:graphicFrame>
        <p:nvGraphicFramePr>
          <p:cNvPr id="464903" name="Object 7"/>
          <p:cNvGraphicFramePr>
            <a:graphicFrameLocks noChangeAspect="1"/>
          </p:cNvGraphicFramePr>
          <p:nvPr/>
        </p:nvGraphicFramePr>
        <p:xfrm>
          <a:off x="3983038" y="4700588"/>
          <a:ext cx="1901825" cy="922337"/>
        </p:xfrm>
        <a:graphic>
          <a:graphicData uri="http://schemas.openxmlformats.org/presentationml/2006/ole">
            <p:oleObj spid="_x0000_s9221" name="Equation" r:id="rId6" imgW="812520" imgH="393480" progId="Equation.DSMT4">
              <p:embed/>
            </p:oleObj>
          </a:graphicData>
        </a:graphic>
      </p:graphicFrame>
      <p:sp>
        <p:nvSpPr>
          <p:cNvPr id="9226" name="Text Box 4"/>
          <p:cNvSpPr txBox="1">
            <a:spLocks noChangeArrowheads="1"/>
          </p:cNvSpPr>
          <p:nvPr/>
        </p:nvSpPr>
        <p:spPr bwMode="auto">
          <a:xfrm>
            <a:off x="762000" y="34925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ChangeArrowheads="1"/>
          </p:cNvSpPr>
          <p:nvPr/>
        </p:nvSpPr>
        <p:spPr bwMode="auto">
          <a:xfrm>
            <a:off x="774700" y="914400"/>
            <a:ext cx="4041775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>
                <a:latin typeface="Times New Roman" pitchFamily="18" charset="0"/>
                <a:sym typeface="Symbol" pitchFamily="18" charset="2"/>
              </a:rPr>
              <a:t>The slope is 3/4 and the        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y</a:t>
            </a:r>
            <a:r>
              <a:rPr lang="en-US">
                <a:latin typeface="Times New Roman" pitchFamily="18" charset="0"/>
                <a:sym typeface="Symbol" pitchFamily="18" charset="2"/>
              </a:rPr>
              <a:t>-intercept is (0, 3).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>
                <a:latin typeface="Times New Roman" pitchFamily="18" charset="0"/>
                <a:sym typeface="Symbol" pitchFamily="18" charset="2"/>
              </a:rPr>
              <a:t>We plot (0, 3), then move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down</a:t>
            </a:r>
            <a:r>
              <a:rPr lang="en-US">
                <a:latin typeface="Times New Roman" pitchFamily="18" charset="0"/>
                <a:sym typeface="Symbol" pitchFamily="18" charset="2"/>
              </a:rPr>
              <a:t> 3 units and to the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righ</a:t>
            </a:r>
            <a:r>
              <a:rPr lang="en-US">
                <a:latin typeface="Times New Roman" pitchFamily="18" charset="0"/>
                <a:sym typeface="Symbol" pitchFamily="18" charset="2"/>
              </a:rPr>
              <a:t>t 4 units.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>
                <a:latin typeface="Times New Roman" pitchFamily="18" charset="0"/>
                <a:sym typeface="Symbol" pitchFamily="18" charset="2"/>
              </a:rPr>
              <a:t>An alternate approach would be to move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up</a:t>
            </a:r>
            <a:r>
              <a:rPr lang="en-US">
                <a:latin typeface="Times New Roman" pitchFamily="18" charset="0"/>
                <a:sym typeface="Symbol" pitchFamily="18" charset="2"/>
              </a:rPr>
              <a:t> 3 units and to the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left</a:t>
            </a:r>
            <a:r>
              <a:rPr lang="en-US">
                <a:latin typeface="Times New Roman" pitchFamily="18" charset="0"/>
                <a:sym typeface="Symbol" pitchFamily="18" charset="2"/>
              </a:rPr>
              <a:t> 4 units.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949825" y="1524000"/>
            <a:ext cx="3810000" cy="3810000"/>
            <a:chOff x="3118" y="960"/>
            <a:chExt cx="2400" cy="2400"/>
          </a:xfrm>
        </p:grpSpPr>
        <p:pic>
          <p:nvPicPr>
            <p:cNvPr id="6554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18" y="960"/>
              <a:ext cx="2400" cy="24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65543" name="Text Box 5"/>
            <p:cNvSpPr txBox="1">
              <a:spLocks noChangeArrowheads="1"/>
            </p:cNvSpPr>
            <p:nvPr/>
          </p:nvSpPr>
          <p:spPr bwMode="auto">
            <a:xfrm>
              <a:off x="4336" y="1656"/>
              <a:ext cx="48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</a:rPr>
                <a:t>up 3</a:t>
              </a:r>
              <a:r>
                <a:rPr lang="en-US" sz="1800">
                  <a:solidFill>
                    <a:srgbClr val="981A3C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5544" name="Text Box 6"/>
            <p:cNvSpPr txBox="1">
              <a:spLocks noChangeArrowheads="1"/>
            </p:cNvSpPr>
            <p:nvPr/>
          </p:nvSpPr>
          <p:spPr bwMode="auto">
            <a:xfrm>
              <a:off x="3744" y="2352"/>
              <a:ext cx="5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</a:rPr>
                <a:t>down 3</a:t>
              </a:r>
              <a:r>
                <a:rPr lang="en-US" sz="1800">
                  <a:solidFill>
                    <a:srgbClr val="981A3C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5545" name="Text Box 7"/>
            <p:cNvSpPr txBox="1">
              <a:spLocks noChangeArrowheads="1"/>
            </p:cNvSpPr>
            <p:nvPr/>
          </p:nvSpPr>
          <p:spPr bwMode="auto">
            <a:xfrm>
              <a:off x="3648" y="1344"/>
              <a:ext cx="48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800">
                  <a:solidFill>
                    <a:srgbClr val="981A3C"/>
                  </a:solidFill>
                  <a:latin typeface="Times New Roman" pitchFamily="18" charset="0"/>
                </a:rPr>
                <a:t>left 4</a:t>
              </a:r>
            </a:p>
          </p:txBody>
        </p:sp>
        <p:sp>
          <p:nvSpPr>
            <p:cNvPr id="65546" name="Text Box 8"/>
            <p:cNvSpPr txBox="1">
              <a:spLocks noChangeArrowheads="1"/>
            </p:cNvSpPr>
            <p:nvPr/>
          </p:nvSpPr>
          <p:spPr bwMode="auto">
            <a:xfrm>
              <a:off x="4448" y="2800"/>
              <a:ext cx="48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800">
                  <a:solidFill>
                    <a:srgbClr val="981A3C"/>
                  </a:solidFill>
                  <a:latin typeface="Times New Roman" pitchFamily="18" charset="0"/>
                </a:rPr>
                <a:t>right 4</a:t>
              </a:r>
            </a:p>
          </p:txBody>
        </p:sp>
        <p:sp>
          <p:nvSpPr>
            <p:cNvPr id="65547" name="Text Box 9"/>
            <p:cNvSpPr txBox="1">
              <a:spLocks noChangeArrowheads="1"/>
            </p:cNvSpPr>
            <p:nvPr/>
          </p:nvSpPr>
          <p:spPr bwMode="auto">
            <a:xfrm>
              <a:off x="4280" y="1991"/>
              <a:ext cx="480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600">
                  <a:latin typeface="Times New Roman" pitchFamily="18" charset="0"/>
                </a:rPr>
                <a:t>(0, 3)</a:t>
              </a:r>
            </a:p>
          </p:txBody>
        </p:sp>
        <p:sp>
          <p:nvSpPr>
            <p:cNvPr id="65548" name="Text Box 10"/>
            <p:cNvSpPr txBox="1">
              <a:spLocks noChangeArrowheads="1"/>
            </p:cNvSpPr>
            <p:nvPr/>
          </p:nvSpPr>
          <p:spPr bwMode="auto">
            <a:xfrm>
              <a:off x="4968" y="2823"/>
              <a:ext cx="480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600">
                  <a:latin typeface="Times New Roman" pitchFamily="18" charset="0"/>
                </a:rPr>
                <a:t>(4, 0)</a:t>
              </a:r>
            </a:p>
          </p:txBody>
        </p:sp>
        <p:sp>
          <p:nvSpPr>
            <p:cNvPr id="65549" name="Text Box 11"/>
            <p:cNvSpPr txBox="1">
              <a:spLocks noChangeArrowheads="1"/>
            </p:cNvSpPr>
            <p:nvPr/>
          </p:nvSpPr>
          <p:spPr bwMode="auto">
            <a:xfrm>
              <a:off x="3264" y="1575"/>
              <a:ext cx="480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600">
                  <a:latin typeface="Times New Roman" pitchFamily="18" charset="0"/>
                </a:rPr>
                <a:t>(</a:t>
              </a:r>
              <a:r>
                <a:rPr lang="en-US" sz="1600">
                  <a:latin typeface="Times New Roman" pitchFamily="18" charset="0"/>
                  <a:sym typeface="Symbol" pitchFamily="18" charset="2"/>
                </a:rPr>
                <a:t></a:t>
              </a:r>
              <a:r>
                <a:rPr lang="en-US" sz="1600">
                  <a:latin typeface="Times New Roman" pitchFamily="18" charset="0"/>
                </a:rPr>
                <a:t>4, 6)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848600" cy="4672013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990033"/>
              </a:buClr>
              <a:buSzPct val="50000"/>
              <a:buFont typeface="Wingdings" pitchFamily="2" charset="2"/>
              <a:buNone/>
            </a:pPr>
            <a:r>
              <a:rPr lang="en-US" sz="4400" b="1" dirty="0">
                <a:solidFill>
                  <a:srgbClr val="333399"/>
                </a:solidFill>
                <a:latin typeface="Times New Roman" pitchFamily="18" charset="0"/>
              </a:rPr>
              <a:t>Linear Function</a:t>
            </a:r>
          </a:p>
          <a:p>
            <a:pPr>
              <a:spcBef>
                <a:spcPct val="50000"/>
              </a:spcBef>
              <a:buClr>
                <a:srgbClr val="990033"/>
              </a:buClr>
              <a:buSzPct val="50000"/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</a:rPr>
              <a:t>A function described by an equation of the form </a:t>
            </a:r>
            <a:r>
              <a:rPr lang="en-US" sz="3200" i="1" dirty="0">
                <a:latin typeface="Times New Roman" pitchFamily="18" charset="0"/>
              </a:rPr>
              <a:t>f</a:t>
            </a:r>
            <a:r>
              <a:rPr lang="en-US" sz="3200" dirty="0">
                <a:latin typeface="Times New Roman" pitchFamily="18" charset="0"/>
              </a:rPr>
              <a:t>(</a:t>
            </a:r>
            <a:r>
              <a:rPr lang="en-US" sz="32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) = </a:t>
            </a:r>
            <a:r>
              <a:rPr lang="en-US" sz="3200" i="1" dirty="0" err="1">
                <a:latin typeface="Times New Roman" pitchFamily="18" charset="0"/>
              </a:rPr>
              <a:t>mx</a:t>
            </a:r>
            <a:r>
              <a:rPr lang="en-US" sz="3200" dirty="0">
                <a:latin typeface="Times New Roman" pitchFamily="18" charset="0"/>
              </a:rPr>
              <a:t> + </a:t>
            </a:r>
            <a:r>
              <a:rPr lang="en-US" sz="3200" i="1" dirty="0"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 is a </a:t>
            </a:r>
            <a:r>
              <a:rPr lang="en-US" sz="3200" i="1" dirty="0">
                <a:latin typeface="Times New Roman" pitchFamily="18" charset="0"/>
              </a:rPr>
              <a:t>linear function</a:t>
            </a:r>
            <a:r>
              <a:rPr lang="en-US" sz="3200" dirty="0">
                <a:latin typeface="Times New Roman" pitchFamily="18" charset="0"/>
              </a:rPr>
              <a:t>. Its graph is a straight line with slope </a:t>
            </a:r>
            <a:r>
              <a:rPr lang="en-US" sz="3200" i="1" dirty="0">
                <a:latin typeface="Times New Roman" pitchFamily="18" charset="0"/>
              </a:rPr>
              <a:t>m</a:t>
            </a:r>
            <a:r>
              <a:rPr lang="en-US" sz="3200" dirty="0">
                <a:latin typeface="Times New Roman" pitchFamily="18" charset="0"/>
              </a:rPr>
              <a:t> and </a:t>
            </a:r>
            <a:br>
              <a:rPr lang="en-US" sz="3200" dirty="0">
                <a:latin typeface="Times New Roman" pitchFamily="18" charset="0"/>
              </a:rPr>
            </a:br>
            <a:r>
              <a:rPr lang="en-US" sz="3200" i="1" dirty="0">
                <a:latin typeface="Times New Roman" pitchFamily="18" charset="0"/>
              </a:rPr>
              <a:t>y</a:t>
            </a:r>
            <a:r>
              <a:rPr lang="en-US" sz="3200" dirty="0">
                <a:latin typeface="Times New Roman" pitchFamily="18" charset="0"/>
              </a:rPr>
              <a:t>-intercept at (0, </a:t>
            </a:r>
            <a:r>
              <a:rPr lang="en-US" sz="3200" i="1" dirty="0"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).</a:t>
            </a:r>
          </a:p>
          <a:p>
            <a:pPr>
              <a:spcBef>
                <a:spcPct val="50000"/>
              </a:spcBef>
              <a:buClr>
                <a:srgbClr val="990033"/>
              </a:buClr>
              <a:buSzPct val="50000"/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</a:rPr>
              <a:t>When </a:t>
            </a:r>
            <a:r>
              <a:rPr lang="en-US" sz="3200" i="1" dirty="0">
                <a:latin typeface="Times New Roman" pitchFamily="18" charset="0"/>
              </a:rPr>
              <a:t>m</a:t>
            </a:r>
            <a:r>
              <a:rPr lang="en-US" sz="3200" dirty="0">
                <a:latin typeface="Times New Roman" pitchFamily="18" charset="0"/>
              </a:rPr>
              <a:t> = 0, the function is described by </a:t>
            </a:r>
            <a:br>
              <a:rPr lang="en-US" sz="3200" dirty="0">
                <a:latin typeface="Times New Roman" pitchFamily="18" charset="0"/>
              </a:rPr>
            </a:br>
            <a:r>
              <a:rPr lang="en-US" sz="3200" i="1" dirty="0">
                <a:latin typeface="Times New Roman" pitchFamily="18" charset="0"/>
              </a:rPr>
              <a:t>f</a:t>
            </a:r>
            <a:r>
              <a:rPr lang="en-US" sz="3200" dirty="0">
                <a:latin typeface="Times New Roman" pitchFamily="18" charset="0"/>
              </a:rPr>
              <a:t>(</a:t>
            </a:r>
            <a:r>
              <a:rPr lang="en-US" sz="32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) = </a:t>
            </a:r>
            <a:r>
              <a:rPr lang="en-US" sz="3200" i="1" dirty="0"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 is called a </a:t>
            </a:r>
            <a:r>
              <a:rPr lang="en-US" sz="3200" i="1" dirty="0">
                <a:latin typeface="Times New Roman" pitchFamily="18" charset="0"/>
              </a:rPr>
              <a:t>constant function</a:t>
            </a:r>
            <a:r>
              <a:rPr lang="en-US" sz="3200" dirty="0">
                <a:latin typeface="Times New Roman" pitchFamily="18" charset="0"/>
              </a:rPr>
              <a:t>. Its graph is a horizontal line through (0, </a:t>
            </a:r>
            <a:r>
              <a:rPr lang="en-US" sz="3200" i="1" dirty="0"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0" y="0"/>
          <a:ext cx="914400" cy="215900"/>
        </p:xfrm>
        <a:graphic>
          <a:graphicData uri="http://schemas.openxmlformats.org/presentationml/2006/ole">
            <p:oleObj spid="_x0000_s10242" name="Equation" r:id="rId3" imgW="914400" imgH="2160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762000" y="227013"/>
            <a:ext cx="7974013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		   </a:t>
            </a:r>
            <a:r>
              <a:rPr lang="en-US" sz="3200">
                <a:latin typeface="Times New Roman" pitchFamily="18" charset="0"/>
              </a:rPr>
              <a:t>Graph:</a:t>
            </a:r>
            <a:r>
              <a:rPr lang="en-US" sz="3600">
                <a:latin typeface="Times New Roman" pitchFamily="18" charset="0"/>
              </a:rPr>
              <a:t>  </a:t>
            </a:r>
            <a:endParaRPr lang="en-US" sz="32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66947" name="Rectangle 3"/>
          <p:cNvSpPr>
            <a:spLocks noChangeArrowheads="1"/>
          </p:cNvSpPr>
          <p:nvPr/>
        </p:nvSpPr>
        <p:spPr bwMode="auto">
          <a:xfrm>
            <a:off x="762000" y="1487488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The slope is 4/3 and the             </a:t>
            </a:r>
            <a:r>
              <a:rPr lang="en-US" sz="2400" i="1">
                <a:latin typeface="Times New Roman" pitchFamily="18" charset="0"/>
                <a:sym typeface="Symbol" pitchFamily="18" charset="2"/>
              </a:rPr>
              <a:t>y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-intercept is (0, 2).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We plot (0, 2), then move </a:t>
            </a:r>
            <a:r>
              <a:rPr lang="en-US" sz="2400" i="1">
                <a:latin typeface="Times New Roman" pitchFamily="18" charset="0"/>
                <a:sym typeface="Symbol" pitchFamily="18" charset="2"/>
              </a:rPr>
              <a:t>up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   4 units and to the </a:t>
            </a:r>
            <a:r>
              <a:rPr lang="en-US" sz="2400" i="1">
                <a:latin typeface="Times New Roman" pitchFamily="18" charset="0"/>
                <a:sym typeface="Symbol" pitchFamily="18" charset="2"/>
              </a:rPr>
              <a:t>right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3 units.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endParaRPr lang="en-US" sz="2400"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We could also move </a:t>
            </a:r>
            <a:r>
              <a:rPr lang="en-US" sz="2400" i="1">
                <a:latin typeface="Times New Roman" pitchFamily="18" charset="0"/>
                <a:sym typeface="Symbol" pitchFamily="18" charset="2"/>
              </a:rPr>
              <a:t>down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         4 units and to the </a:t>
            </a:r>
            <a:r>
              <a:rPr lang="en-US" sz="2400" i="1">
                <a:latin typeface="Times New Roman" pitchFamily="18" charset="0"/>
                <a:sym typeface="Symbol" pitchFamily="18" charset="2"/>
              </a:rPr>
              <a:t>left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3 units.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Then draw the line.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4060825" y="527050"/>
          <a:ext cx="1946275" cy="850900"/>
        </p:xfrm>
        <a:graphic>
          <a:graphicData uri="http://schemas.openxmlformats.org/presentationml/2006/ole">
            <p:oleObj spid="_x0000_s11266" name="Equation" r:id="rId3" imgW="901440" imgH="393480" progId="Equation.DSMT4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26013" y="1828800"/>
            <a:ext cx="3810000" cy="3810000"/>
            <a:chOff x="3103" y="1152"/>
            <a:chExt cx="2400" cy="2400"/>
          </a:xfrm>
        </p:grpSpPr>
        <p:grpSp>
          <p:nvGrpSpPr>
            <p:cNvPr id="11274" name="Group 6"/>
            <p:cNvGrpSpPr>
              <a:grpSpLocks/>
            </p:cNvGrpSpPr>
            <p:nvPr/>
          </p:nvGrpSpPr>
          <p:grpSpPr bwMode="auto">
            <a:xfrm>
              <a:off x="3103" y="1152"/>
              <a:ext cx="2400" cy="2400"/>
              <a:chOff x="3103" y="1152"/>
              <a:chExt cx="2400" cy="2400"/>
            </a:xfrm>
          </p:grpSpPr>
          <p:pic>
            <p:nvPicPr>
              <p:cNvPr id="11275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03" y="1152"/>
                <a:ext cx="2400" cy="24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sp>
            <p:nvSpPr>
              <p:cNvPr id="11276" name="Text Box 8"/>
              <p:cNvSpPr txBox="1">
                <a:spLocks noChangeArrowheads="1"/>
              </p:cNvSpPr>
              <p:nvPr/>
            </p:nvSpPr>
            <p:spPr bwMode="auto">
              <a:xfrm>
                <a:off x="3631" y="1712"/>
                <a:ext cx="697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rIns="0">
                <a:spAutoFit/>
              </a:bodyPr>
              <a:lstStyle/>
              <a:p>
                <a:pPr marL="461963" indent="-461963">
                  <a:spcBef>
                    <a:spcPct val="5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1800">
                    <a:solidFill>
                      <a:schemeClr val="tx2"/>
                    </a:solidFill>
                    <a:latin typeface="Times New Roman" pitchFamily="18" charset="0"/>
                  </a:rPr>
                  <a:t>up 4 units</a:t>
                </a:r>
              </a:p>
            </p:txBody>
          </p:sp>
          <p:sp>
            <p:nvSpPr>
              <p:cNvPr id="11277" name="Text Box 9"/>
              <p:cNvSpPr txBox="1">
                <a:spLocks noChangeArrowheads="1"/>
              </p:cNvSpPr>
              <p:nvPr/>
            </p:nvSpPr>
            <p:spPr bwMode="auto">
              <a:xfrm>
                <a:off x="4344" y="1304"/>
                <a:ext cx="63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rIns="0">
                <a:spAutoFit/>
              </a:bodyPr>
              <a:lstStyle/>
              <a:p>
                <a:pPr marL="461963" indent="-461963">
                  <a:spcBef>
                    <a:spcPct val="5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1800">
                    <a:solidFill>
                      <a:srgbClr val="981A3C"/>
                    </a:solidFill>
                    <a:latin typeface="Times New Roman" pitchFamily="18" charset="0"/>
                  </a:rPr>
                  <a:t>right 3</a:t>
                </a:r>
              </a:p>
            </p:txBody>
          </p:sp>
          <p:sp>
            <p:nvSpPr>
              <p:cNvPr id="11278" name="Text Box 10"/>
              <p:cNvSpPr txBox="1">
                <a:spLocks noChangeArrowheads="1"/>
              </p:cNvSpPr>
              <p:nvPr/>
            </p:nvSpPr>
            <p:spPr bwMode="auto">
              <a:xfrm>
                <a:off x="4344" y="2592"/>
                <a:ext cx="697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rIns="0">
                <a:spAutoFit/>
              </a:bodyPr>
              <a:lstStyle/>
              <a:p>
                <a:pPr marL="461963" indent="-461963">
                  <a:spcBef>
                    <a:spcPct val="5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1800">
                    <a:solidFill>
                      <a:schemeClr val="tx2"/>
                    </a:solidFill>
                    <a:latin typeface="Times New Roman" pitchFamily="18" charset="0"/>
                  </a:rPr>
                  <a:t>down 4 </a:t>
                </a:r>
              </a:p>
            </p:txBody>
          </p:sp>
          <p:sp>
            <p:nvSpPr>
              <p:cNvPr id="11279" name="Text Box 11"/>
              <p:cNvSpPr txBox="1">
                <a:spLocks noChangeArrowheads="1"/>
              </p:cNvSpPr>
              <p:nvPr/>
            </p:nvSpPr>
            <p:spPr bwMode="auto">
              <a:xfrm>
                <a:off x="3752" y="3160"/>
                <a:ext cx="63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rIns="0">
                <a:spAutoFit/>
              </a:bodyPr>
              <a:lstStyle/>
              <a:p>
                <a:pPr marL="461963" indent="-461963">
                  <a:spcBef>
                    <a:spcPct val="5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1800">
                    <a:solidFill>
                      <a:srgbClr val="981A3C"/>
                    </a:solidFill>
                    <a:latin typeface="Times New Roman" pitchFamily="18" charset="0"/>
                  </a:rPr>
                  <a:t>left 3</a:t>
                </a:r>
              </a:p>
            </p:txBody>
          </p:sp>
          <p:sp>
            <p:nvSpPr>
              <p:cNvPr id="11280" name="Text Box 12"/>
              <p:cNvSpPr txBox="1">
                <a:spLocks noChangeArrowheads="1"/>
              </p:cNvSpPr>
              <p:nvPr/>
            </p:nvSpPr>
            <p:spPr bwMode="auto">
              <a:xfrm>
                <a:off x="3120" y="3044"/>
                <a:ext cx="63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rIns="0">
                <a:spAutoFit/>
              </a:bodyPr>
              <a:lstStyle/>
              <a:p>
                <a:pPr marL="461963" indent="-461963">
                  <a:spcBef>
                    <a:spcPct val="5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1800">
                    <a:latin typeface="Times New Roman" pitchFamily="18" charset="0"/>
                  </a:rPr>
                  <a:t>(</a:t>
                </a:r>
                <a:r>
                  <a:rPr lang="en-US" sz="1800">
                    <a:latin typeface="Times New Roman" pitchFamily="18" charset="0"/>
                    <a:sym typeface="Symbol" pitchFamily="18" charset="2"/>
                  </a:rPr>
                  <a:t>3, 6)</a:t>
                </a:r>
              </a:p>
            </p:txBody>
          </p:sp>
          <p:sp>
            <p:nvSpPr>
              <p:cNvPr id="11281" name="Text Box 13"/>
              <p:cNvSpPr txBox="1">
                <a:spLocks noChangeArrowheads="1"/>
              </p:cNvSpPr>
              <p:nvPr/>
            </p:nvSpPr>
            <p:spPr bwMode="auto">
              <a:xfrm>
                <a:off x="4913" y="1403"/>
                <a:ext cx="46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rIns="0">
                <a:spAutoFit/>
              </a:bodyPr>
              <a:lstStyle/>
              <a:p>
                <a:pPr marL="461963" indent="-461963">
                  <a:spcBef>
                    <a:spcPct val="5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1800">
                    <a:latin typeface="Times New Roman" pitchFamily="18" charset="0"/>
                  </a:rPr>
                  <a:t>(</a:t>
                </a:r>
                <a:r>
                  <a:rPr lang="en-US" sz="1800">
                    <a:latin typeface="Times New Roman" pitchFamily="18" charset="0"/>
                    <a:sym typeface="Symbol" pitchFamily="18" charset="2"/>
                  </a:rPr>
                  <a:t>3, 2)</a:t>
                </a:r>
              </a:p>
            </p:txBody>
          </p:sp>
          <p:sp>
            <p:nvSpPr>
              <p:cNvPr id="11282" name="Text Box 14"/>
              <p:cNvSpPr txBox="1">
                <a:spLocks noChangeArrowheads="1"/>
              </p:cNvSpPr>
              <p:nvPr/>
            </p:nvSpPr>
            <p:spPr bwMode="auto">
              <a:xfrm>
                <a:off x="4597" y="2160"/>
                <a:ext cx="906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rIns="0">
                <a:spAutoFit/>
              </a:bodyPr>
              <a:lstStyle/>
              <a:p>
                <a:pPr marL="461963" indent="-461963">
                  <a:spcBef>
                    <a:spcPct val="5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endParaRPr lang="en-US" sz="1800" i="1">
                  <a:latin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1283" name="Text Box 15"/>
              <p:cNvSpPr txBox="1">
                <a:spLocks noChangeArrowheads="1"/>
              </p:cNvSpPr>
              <p:nvPr/>
            </p:nvSpPr>
            <p:spPr bwMode="auto">
              <a:xfrm>
                <a:off x="3760" y="2168"/>
                <a:ext cx="63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rIns="0">
                <a:spAutoFit/>
              </a:bodyPr>
              <a:lstStyle/>
              <a:p>
                <a:pPr marL="461963" indent="-461963">
                  <a:spcBef>
                    <a:spcPct val="50000"/>
                  </a:spcBef>
                  <a:buClr>
                    <a:srgbClr val="CC0066"/>
                  </a:buClr>
                  <a:buSzPct val="60000"/>
                  <a:buFont typeface="Wingdings" pitchFamily="2" charset="2"/>
                  <a:buNone/>
                </a:pPr>
                <a:r>
                  <a:rPr lang="en-US" sz="1800">
                    <a:latin typeface="Times New Roman" pitchFamily="18" charset="0"/>
                  </a:rPr>
                  <a:t>(0</a:t>
                </a:r>
                <a:r>
                  <a:rPr lang="en-US" sz="1800">
                    <a:latin typeface="Times New Roman" pitchFamily="18" charset="0"/>
                    <a:sym typeface="Symbol" pitchFamily="18" charset="2"/>
                  </a:rPr>
                  <a:t>, 2)</a:t>
                </a:r>
              </a:p>
            </p:txBody>
          </p:sp>
        </p:grpSp>
        <p:graphicFrame>
          <p:nvGraphicFramePr>
            <p:cNvPr id="11267" name="Object 16"/>
            <p:cNvGraphicFramePr>
              <a:graphicFrameLocks noChangeAspect="1"/>
            </p:cNvGraphicFramePr>
            <p:nvPr/>
          </p:nvGraphicFramePr>
          <p:xfrm>
            <a:off x="4626" y="2055"/>
            <a:ext cx="686" cy="380"/>
          </p:xfrm>
          <a:graphic>
            <a:graphicData uri="http://schemas.openxmlformats.org/presentationml/2006/ole">
              <p:oleObj spid="_x0000_s11267" name="Equation" r:id="rId5" imgW="711000" imgH="393480" progId="Equation.DSMT4">
                <p:embed/>
              </p:oleObj>
            </a:graphicData>
          </a:graphic>
        </p:graphicFrame>
      </p:grpSp>
      <p:sp>
        <p:nvSpPr>
          <p:cNvPr id="11273" name="Text Box 4"/>
          <p:cNvSpPr txBox="1">
            <a:spLocks noChangeArrowheads="1"/>
          </p:cNvSpPr>
          <p:nvPr/>
        </p:nvSpPr>
        <p:spPr bwMode="auto">
          <a:xfrm>
            <a:off x="762000" y="34925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ChangeArrowheads="1"/>
          </p:cNvSpPr>
          <p:nvPr/>
        </p:nvSpPr>
        <p:spPr bwMode="auto">
          <a:xfrm>
            <a:off x="762000" y="227013"/>
            <a:ext cx="7974013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>
                <a:latin typeface="Times New Roman" pitchFamily="18" charset="0"/>
              </a:rPr>
              <a:t>		    Graph </a:t>
            </a:r>
            <a:r>
              <a:rPr lang="en-US" i="1">
                <a:latin typeface="Times New Roman" pitchFamily="18" charset="0"/>
              </a:rPr>
              <a:t>y</a:t>
            </a:r>
            <a:r>
              <a:rPr lang="en-US">
                <a:latin typeface="Times New Roman" pitchFamily="18" charset="0"/>
              </a:rPr>
              <a:t> = 2</a:t>
            </a:r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773113" y="1484313"/>
            <a:ext cx="79629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sz="2600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This is a constant function. For every input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, the output is 2. The graph is a horizontal line.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981A50"/>
              </a:buClr>
              <a:buSzPct val="60000"/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                                                 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953000" y="2590800"/>
            <a:ext cx="3810000" cy="3810000"/>
            <a:chOff x="3103" y="1104"/>
            <a:chExt cx="2400" cy="2400"/>
          </a:xfrm>
        </p:grpSpPr>
        <p:pic>
          <p:nvPicPr>
            <p:cNvPr id="66568" name="Picture 3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03" y="1104"/>
              <a:ext cx="2400" cy="24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66569" name="Text Box 36"/>
            <p:cNvSpPr txBox="1">
              <a:spLocks noChangeArrowheads="1"/>
            </p:cNvSpPr>
            <p:nvPr/>
          </p:nvSpPr>
          <p:spPr bwMode="auto">
            <a:xfrm>
              <a:off x="4416" y="1507"/>
              <a:ext cx="62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2000" i="1">
                  <a:solidFill>
                    <a:srgbClr val="990099"/>
                  </a:solidFill>
                  <a:latin typeface="Times New Roman" pitchFamily="18" charset="0"/>
                </a:rPr>
                <a:t>y</a:t>
              </a:r>
              <a:r>
                <a:rPr lang="en-US" sz="2000">
                  <a:solidFill>
                    <a:srgbClr val="990099"/>
                  </a:solidFill>
                  <a:latin typeface="Times New Roman" pitchFamily="18" charset="0"/>
                </a:rPr>
                <a:t> = 2</a:t>
              </a:r>
              <a:endParaRPr lang="en-US" sz="2000" i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66570" name="Text Box 37"/>
            <p:cNvSpPr txBox="1">
              <a:spLocks noChangeArrowheads="1"/>
            </p:cNvSpPr>
            <p:nvPr/>
          </p:nvSpPr>
          <p:spPr bwMode="auto">
            <a:xfrm>
              <a:off x="3200" y="1884"/>
              <a:ext cx="57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800">
                  <a:latin typeface="Times New Roman" pitchFamily="18" charset="0"/>
                  <a:sym typeface="Symbol" pitchFamily="18" charset="2"/>
                </a:rPr>
                <a:t>(</a:t>
              </a:r>
              <a:r>
                <a:rPr lang="en-US" sz="1800" i="1">
                  <a:latin typeface="Times New Roman" pitchFamily="18" charset="0"/>
                  <a:sym typeface="Symbol" pitchFamily="18" charset="2"/>
                </a:rPr>
                <a:t></a:t>
              </a:r>
              <a:r>
                <a:rPr lang="en-US" sz="1800">
                  <a:latin typeface="Times New Roman" pitchFamily="18" charset="0"/>
                  <a:sym typeface="Symbol" pitchFamily="18" charset="2"/>
                </a:rPr>
                <a:t>4, 2)</a:t>
              </a:r>
              <a:endParaRPr lang="en-US" sz="1800" i="1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6571" name="Text Box 38"/>
            <p:cNvSpPr txBox="1">
              <a:spLocks noChangeArrowheads="1"/>
            </p:cNvSpPr>
            <p:nvPr/>
          </p:nvSpPr>
          <p:spPr bwMode="auto">
            <a:xfrm>
              <a:off x="3912" y="1676"/>
              <a:ext cx="57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800">
                  <a:latin typeface="Times New Roman" pitchFamily="18" charset="0"/>
                  <a:sym typeface="Symbol" pitchFamily="18" charset="2"/>
                </a:rPr>
                <a:t>(0, 2)</a:t>
              </a:r>
              <a:endParaRPr lang="en-US" sz="1800" i="1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6572" name="Text Box 39"/>
            <p:cNvSpPr txBox="1">
              <a:spLocks noChangeArrowheads="1"/>
            </p:cNvSpPr>
            <p:nvPr/>
          </p:nvSpPr>
          <p:spPr bwMode="auto">
            <a:xfrm>
              <a:off x="4904" y="1891"/>
              <a:ext cx="57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marL="461963" indent="-461963">
                <a:spcBef>
                  <a:spcPct val="50000"/>
                </a:spcBef>
                <a:buClr>
                  <a:srgbClr val="CC0066"/>
                </a:buClr>
                <a:buSzPct val="60000"/>
                <a:buFont typeface="Wingdings" pitchFamily="2" charset="2"/>
                <a:buNone/>
              </a:pPr>
              <a:r>
                <a:rPr lang="en-US" sz="1800">
                  <a:latin typeface="Times New Roman" pitchFamily="18" charset="0"/>
                  <a:sym typeface="Symbol" pitchFamily="18" charset="2"/>
                </a:rPr>
                <a:t>(4, 2)</a:t>
              </a:r>
              <a:endParaRPr lang="en-US" sz="1800" i="1">
                <a:latin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762000" y="34925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8080"/>
                </a:solidFill>
              </a:rPr>
              <a:t>Nonlinear Functions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730250" y="1219200"/>
            <a:ext cx="7972425" cy="4953000"/>
          </a:xfrm>
        </p:spPr>
        <p:txBody>
          <a:bodyPr/>
          <a:lstStyle/>
          <a:p>
            <a:pPr eaLnBrk="1" hangingPunct="1"/>
            <a:r>
              <a:rPr lang="en-US" smtClean="0"/>
              <a:t>A function for which the graph is not a straight line is a </a:t>
            </a:r>
            <a:r>
              <a:rPr lang="en-US" b="1" smtClean="0"/>
              <a:t>nonlinear function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471077" name="Group 37"/>
          <p:cNvGraphicFramePr>
            <a:graphicFrameLocks noGrp="1"/>
          </p:cNvGraphicFramePr>
          <p:nvPr/>
        </p:nvGraphicFramePr>
        <p:xfrm>
          <a:off x="990600" y="2743200"/>
          <a:ext cx="6019800" cy="2928112"/>
        </p:xfrm>
        <a:graphic>
          <a:graphicData uri="http://schemas.openxmlformats.org/drawingml/2006/table">
            <a:tbl>
              <a:tblPr/>
              <a:tblGrid>
                <a:gridCol w="3009900"/>
                <a:gridCol w="30099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Type of 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Absolute-value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= |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+ 2|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Polynomial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=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+ 3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Quadratic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=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4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+ 2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38" name="Object 38"/>
          <p:cNvGraphicFramePr>
            <a:graphicFrameLocks noChangeAspect="1"/>
          </p:cNvGraphicFramePr>
          <p:nvPr/>
        </p:nvGraphicFramePr>
        <p:xfrm>
          <a:off x="4146550" y="4810125"/>
          <a:ext cx="1289050" cy="665163"/>
        </p:xfrm>
        <a:graphic>
          <a:graphicData uri="http://schemas.openxmlformats.org/presentationml/2006/ole">
            <p:oleObj spid="_x0000_s14338" name="Equation" r:id="rId3" imgW="761760" imgH="393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3952</TotalTime>
  <Words>760</Words>
  <Application>Microsoft Office PowerPoint</Application>
  <PresentationFormat>On-screen Show (4:3)</PresentationFormat>
  <Paragraphs>148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Blends</vt:lpstr>
      <vt:lpstr>Office Theme</vt:lpstr>
      <vt:lpstr>Equation</vt:lpstr>
      <vt:lpstr>MathType 6.0 Equation</vt:lpstr>
      <vt:lpstr>7.3 – Graphs of Functions 7.4 – Algebras of Functions</vt:lpstr>
      <vt:lpstr>Slide 2</vt:lpstr>
      <vt:lpstr>Slide 3</vt:lpstr>
      <vt:lpstr>Slide 4</vt:lpstr>
      <vt:lpstr>Slide 5</vt:lpstr>
      <vt:lpstr>Slide 6</vt:lpstr>
      <vt:lpstr>Slide 7</vt:lpstr>
      <vt:lpstr>Slide 8</vt:lpstr>
      <vt:lpstr>Nonlinear Functions</vt:lpstr>
      <vt:lpstr>Slide 10</vt:lpstr>
      <vt:lpstr>Slide 11</vt:lpstr>
      <vt:lpstr>Slide 12</vt:lpstr>
      <vt:lpstr>Slide 13</vt:lpstr>
      <vt:lpstr>Slide 14</vt:lpstr>
      <vt:lpstr>Slide 15</vt:lpstr>
      <vt:lpstr>Examples</vt:lpstr>
      <vt:lpstr>Group 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Denise</dc:creator>
  <cp:lastModifiedBy>pqchau</cp:lastModifiedBy>
  <cp:revision>254</cp:revision>
  <dcterms:created xsi:type="dcterms:W3CDTF">2005-02-12T04:03:29Z</dcterms:created>
  <dcterms:modified xsi:type="dcterms:W3CDTF">2012-06-06T15:07:22Z</dcterms:modified>
</cp:coreProperties>
</file>