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86" r:id="rId4"/>
    <p:sldId id="269" r:id="rId5"/>
    <p:sldId id="273" r:id="rId6"/>
    <p:sldId id="277" r:id="rId7"/>
    <p:sldId id="274" r:id="rId8"/>
    <p:sldId id="292" r:id="rId9"/>
    <p:sldId id="275" r:id="rId10"/>
    <p:sldId id="278" r:id="rId11"/>
    <p:sldId id="285" r:id="rId12"/>
    <p:sldId id="289" r:id="rId13"/>
    <p:sldId id="290" r:id="rId14"/>
    <p:sldId id="283" r:id="rId15"/>
    <p:sldId id="279" r:id="rId16"/>
    <p:sldId id="291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33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7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ACC331-EDA8-4CC5-8E6A-2A58BBAB8E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903082D-4F21-404A-93F5-6D282040293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332B4-1709-4E78-A880-0500C6A889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ECF39-4C45-4A40-A332-D6CCE85625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E30A5-1973-4904-8F3C-E67DC494FC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F70B9-21AC-4E67-94F7-85B4D20153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A4088-1774-4E27-A869-2C2D2CB1F8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02E35-1147-43CA-8318-5656959A44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E9BC9-8F93-455E-B782-8591C6B625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EC907-A289-48D0-B6E4-B59F545F5D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0526A-E2EC-4B2D-ACBC-A24551F442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B6663-CCB9-4C6F-9A60-AD75BBE45B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47970-A6CE-4FCF-80DE-61FE49213F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77BF7-F843-4E8A-A00D-B98CD35873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A27EEB9-E44F-4320-8CE2-31A92C3E7F2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u.edu/classes/maymk/Applets/SecantTangent.html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66725"/>
            <a:ext cx="7097713" cy="2133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</a:rPr>
              <a:t>Sections 11.3 - 11.4 </a:t>
            </a:r>
            <a:r>
              <a:rPr lang="en-US" sz="3600" i="1" dirty="0" smtClean="0">
                <a:latin typeface="Times New Roman" pitchFamily="18" charset="0"/>
              </a:rPr>
              <a:t/>
            </a:r>
            <a:br>
              <a:rPr lang="en-US" sz="3600" i="1" dirty="0" smtClean="0">
                <a:latin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</a:rPr>
              <a:t> Rates of Change and the Derivative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3352800" y="1676400"/>
            <a:ext cx="4495800" cy="11430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Times New Roman" pitchFamily="18" charset="0"/>
              </a:rPr>
              <a:t>The Derivative</a:t>
            </a:r>
            <a:endParaRPr lang="en-US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152400" y="990600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For 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y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f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), we define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derivative of 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at 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denoted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f 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’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(</a:t>
            </a:r>
            <a:r>
              <a:rPr lang="en-US" sz="2800" b="1" i="1" dirty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to be </a:t>
            </a:r>
          </a:p>
        </p:txBody>
      </p:sp>
      <p:graphicFrame>
        <p:nvGraphicFramePr>
          <p:cNvPr id="43049" name="Object 41"/>
          <p:cNvGraphicFramePr>
            <a:graphicFrameLocks noChangeAspect="1"/>
          </p:cNvGraphicFramePr>
          <p:nvPr/>
        </p:nvGraphicFramePr>
        <p:xfrm>
          <a:off x="3538538" y="1752600"/>
          <a:ext cx="4057650" cy="992188"/>
        </p:xfrm>
        <a:graphic>
          <a:graphicData uri="http://schemas.openxmlformats.org/presentationml/2006/ole">
            <p:oleObj spid="_x0000_s33794" name="Equation" r:id="rId3" imgW="1803240" imgH="393480" progId="Equation.3">
              <p:embed/>
            </p:oleObj>
          </a:graphicData>
        </a:graphic>
      </p:graphicFrame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228600" y="2895600"/>
            <a:ext cx="81534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if the limit exists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If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f’(x)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exists at a point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, we say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is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1E03BD"/>
                </a:solidFill>
                <a:cs typeface="Times New Roman" pitchFamily="18" charset="0"/>
              </a:rPr>
              <a:t>differentiable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at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28600" y="4768850"/>
          <a:ext cx="8610600" cy="1098550"/>
        </p:xfrm>
        <a:graphic>
          <a:graphicData uri="http://schemas.openxmlformats.org/presentationml/2006/ole">
            <p:oleObj spid="_x0000_s33795" name="Equation" r:id="rId4" imgW="3085920" imgH="393480" progId="Equation.DSMT4">
              <p:embed/>
            </p:oleObj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57200" y="4114800"/>
            <a:ext cx="289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dirty="0"/>
              <a:t>Notations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Finding the Derivative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762000" y="990600"/>
            <a:ext cx="7924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To find  </a:t>
            </a:r>
            <a:r>
              <a:rPr lang="en-US" sz="3200" i="1" dirty="0">
                <a:solidFill>
                  <a:schemeClr val="tx1"/>
                </a:solidFill>
                <a:cs typeface="Times New Roman" pitchFamily="18" charset="0"/>
              </a:rPr>
              <a:t>f </a:t>
            </a:r>
            <a:r>
              <a:rPr lang="en-US" sz="3200" i="1" dirty="0" smtClean="0">
                <a:solidFill>
                  <a:schemeClr val="tx1"/>
                </a:solidFill>
                <a:cs typeface="Times New Roman" pitchFamily="18" charset="0"/>
              </a:rPr>
              <a:t>’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32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), we use a four-step process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1"/>
                </a:solidFill>
              </a:rPr>
              <a:t>Step 1.</a:t>
            </a:r>
            <a:r>
              <a:rPr lang="en-US" sz="3200" dirty="0">
                <a:solidFill>
                  <a:schemeClr val="tx1"/>
                </a:solidFill>
              </a:rPr>
              <a:t>  Find  </a:t>
            </a:r>
            <a:r>
              <a:rPr lang="en-US" sz="3200" i="1" dirty="0">
                <a:solidFill>
                  <a:schemeClr val="tx1"/>
                </a:solidFill>
              </a:rPr>
              <a:t>f </a:t>
            </a:r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i="1" dirty="0">
                <a:solidFill>
                  <a:schemeClr val="tx1"/>
                </a:solidFill>
              </a:rPr>
              <a:t>x</a:t>
            </a:r>
            <a:r>
              <a:rPr lang="en-US" sz="3200" dirty="0">
                <a:solidFill>
                  <a:schemeClr val="tx1"/>
                </a:solidFill>
              </a:rPr>
              <a:t> + </a:t>
            </a:r>
            <a:r>
              <a:rPr lang="en-US" sz="3200" i="1" dirty="0">
                <a:solidFill>
                  <a:schemeClr val="tx1"/>
                </a:solidFill>
              </a:rPr>
              <a:t>h</a:t>
            </a:r>
            <a:r>
              <a:rPr lang="en-US" sz="3200" dirty="0">
                <a:solidFill>
                  <a:schemeClr val="tx1"/>
                </a:solidFill>
              </a:rPr>
              <a:t>)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1"/>
                </a:solidFill>
              </a:rPr>
              <a:t>Step 2.</a:t>
            </a:r>
            <a:r>
              <a:rPr lang="en-US" sz="3200" dirty="0">
                <a:solidFill>
                  <a:schemeClr val="tx1"/>
                </a:solidFill>
              </a:rPr>
              <a:t>  Find  </a:t>
            </a:r>
            <a:r>
              <a:rPr lang="en-US" sz="3200" i="1" dirty="0">
                <a:solidFill>
                  <a:schemeClr val="tx1"/>
                </a:solidFill>
              </a:rPr>
              <a:t>f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i="1" dirty="0">
                <a:solidFill>
                  <a:schemeClr val="tx1"/>
                </a:solidFill>
              </a:rPr>
              <a:t>x</a:t>
            </a:r>
            <a:r>
              <a:rPr lang="en-US" sz="3200" dirty="0">
                <a:solidFill>
                  <a:schemeClr val="tx1"/>
                </a:solidFill>
              </a:rPr>
              <a:t> + </a:t>
            </a:r>
            <a:r>
              <a:rPr lang="en-US" sz="3200" i="1" dirty="0">
                <a:solidFill>
                  <a:schemeClr val="tx1"/>
                </a:solidFill>
              </a:rPr>
              <a:t>h</a:t>
            </a:r>
            <a:r>
              <a:rPr lang="en-US" sz="3200" dirty="0">
                <a:solidFill>
                  <a:schemeClr val="tx1"/>
                </a:solidFill>
              </a:rPr>
              <a:t>) – </a:t>
            </a:r>
            <a:r>
              <a:rPr lang="en-US" sz="3200" i="1" dirty="0">
                <a:solidFill>
                  <a:schemeClr val="tx1"/>
                </a:solidFill>
              </a:rPr>
              <a:t>f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i="1" dirty="0">
                <a:solidFill>
                  <a:schemeClr val="tx1"/>
                </a:solidFill>
              </a:rPr>
              <a:t>x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tx1"/>
                </a:solidFill>
              </a:rPr>
              <a:t>Step 3.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Simplify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sz="3200" b="1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tx1"/>
                </a:solidFill>
              </a:rPr>
              <a:t>Step </a:t>
            </a:r>
            <a:r>
              <a:rPr lang="en-US" sz="3200" b="1" dirty="0">
                <a:solidFill>
                  <a:schemeClr val="tx1"/>
                </a:solidFill>
              </a:rPr>
              <a:t>4.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Evaluate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7531" name="Object 11"/>
          <p:cNvGraphicFramePr>
            <a:graphicFrameLocks noChangeAspect="1"/>
          </p:cNvGraphicFramePr>
          <p:nvPr/>
        </p:nvGraphicFramePr>
        <p:xfrm>
          <a:off x="3733800" y="3200400"/>
          <a:ext cx="2438400" cy="851338"/>
        </p:xfrm>
        <a:graphic>
          <a:graphicData uri="http://schemas.openxmlformats.org/presentationml/2006/ole">
            <p:oleObj spid="_x0000_s56322" name="Equation" r:id="rId3" imgW="1130040" imgH="393480" progId="Equation.3">
              <p:embed/>
            </p:oleObj>
          </a:graphicData>
        </a:graphic>
      </p:graphicFrame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609600" y="5029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cs typeface="Times New Roman" pitchFamily="18" charset="0"/>
            </a:endParaRPr>
          </a:p>
        </p:txBody>
      </p:sp>
      <p:graphicFrame>
        <p:nvGraphicFramePr>
          <p:cNvPr id="107533" name="Object 13"/>
          <p:cNvGraphicFramePr>
            <a:graphicFrameLocks noChangeAspect="1"/>
          </p:cNvGraphicFramePr>
          <p:nvPr/>
        </p:nvGraphicFramePr>
        <p:xfrm>
          <a:off x="3809999" y="4495800"/>
          <a:ext cx="3145745" cy="958268"/>
        </p:xfrm>
        <a:graphic>
          <a:graphicData uri="http://schemas.openxmlformats.org/presentationml/2006/ole">
            <p:oleObj spid="_x0000_s56323" name="Equation" r:id="rId4" imgW="1447560" imgH="39348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Example </a:t>
            </a:r>
            <a:endParaRPr lang="en-US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133600" y="4114800"/>
          <a:ext cx="6516329" cy="838200"/>
        </p:xfrm>
        <a:graphic>
          <a:graphicData uri="http://schemas.openxmlformats.org/presentationml/2006/ole">
            <p:oleObj spid="_x0000_s59394" name="Equation" r:id="rId3" imgW="3060360" imgH="393480" progId="Equation.3">
              <p:embed/>
            </p:oleObj>
          </a:graphicData>
        </a:graphic>
      </p:graphicFrame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152400" y="1066800"/>
            <a:ext cx="8153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cs typeface="Times New Roman" pitchFamily="18" charset="0"/>
              </a:rPr>
              <a:t>Find the derivative of  </a:t>
            </a:r>
            <a:r>
              <a:rPr lang="en-US" sz="2400" b="1" i="1" dirty="0">
                <a:solidFill>
                  <a:srgbClr val="339933"/>
                </a:solidFill>
                <a:cs typeface="Times New Roman" pitchFamily="18" charset="0"/>
              </a:rPr>
              <a:t>f</a:t>
            </a:r>
            <a:r>
              <a:rPr lang="en-US" sz="2400" b="1" dirty="0">
                <a:solidFill>
                  <a:srgbClr val="339933"/>
                </a:solidFill>
                <a:cs typeface="Times New Roman" pitchFamily="18" charset="0"/>
              </a:rPr>
              <a:t> (</a:t>
            </a:r>
            <a:r>
              <a:rPr lang="en-US" sz="2400" b="1" i="1" dirty="0">
                <a:solidFill>
                  <a:srgbClr val="339933"/>
                </a:solidFill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339933"/>
                </a:solidFill>
                <a:cs typeface="Times New Roman" pitchFamily="18" charset="0"/>
              </a:rPr>
              <a:t>)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= </a:t>
            </a:r>
            <a:r>
              <a:rPr lang="en-US" sz="2400" b="1" i="1" dirty="0">
                <a:solidFill>
                  <a:srgbClr val="339933"/>
                </a:solidFill>
                <a:cs typeface="Times New Roman" pitchFamily="18" charset="0"/>
              </a:rPr>
              <a:t>x</a:t>
            </a:r>
            <a:r>
              <a:rPr lang="en-US" sz="2400" b="1" baseline="30000" dirty="0">
                <a:solidFill>
                  <a:srgbClr val="339933"/>
                </a:solidFill>
                <a:cs typeface="Times New Roman" pitchFamily="18" charset="0"/>
              </a:rPr>
              <a:t> 2</a:t>
            </a:r>
            <a:r>
              <a:rPr lang="en-US" sz="2400" b="1" dirty="0">
                <a:solidFill>
                  <a:srgbClr val="339933"/>
                </a:solidFill>
                <a:cs typeface="Times New Roman" pitchFamily="18" charset="0"/>
              </a:rPr>
              <a:t> – 3</a:t>
            </a:r>
            <a:r>
              <a:rPr lang="en-US" sz="2400" b="1" i="1" dirty="0">
                <a:solidFill>
                  <a:srgbClr val="339933"/>
                </a:solidFill>
                <a:cs typeface="Times New Roman" pitchFamily="18" charset="0"/>
              </a:rPr>
              <a:t>x</a:t>
            </a:r>
            <a:r>
              <a:rPr lang="en-US" sz="2400" i="1" dirty="0"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</a:rPr>
              <a:t>Step 1.</a:t>
            </a:r>
            <a:r>
              <a:rPr lang="en-US" sz="2400" dirty="0">
                <a:solidFill>
                  <a:srgbClr val="CC3300"/>
                </a:solidFill>
              </a:rPr>
              <a:t>  </a:t>
            </a:r>
            <a:r>
              <a:rPr lang="en-US" sz="2400" i="1" dirty="0">
                <a:solidFill>
                  <a:srgbClr val="1E03BD"/>
                </a:solidFill>
              </a:rPr>
              <a:t>f</a:t>
            </a:r>
            <a:r>
              <a:rPr lang="en-US" sz="2400" dirty="0">
                <a:solidFill>
                  <a:srgbClr val="1E03BD"/>
                </a:solidFill>
              </a:rPr>
              <a:t> (</a:t>
            </a:r>
            <a:r>
              <a:rPr lang="en-US" sz="2400" i="1" dirty="0">
                <a:solidFill>
                  <a:srgbClr val="1E03BD"/>
                </a:solidFill>
              </a:rPr>
              <a:t>x</a:t>
            </a:r>
            <a:r>
              <a:rPr lang="en-US" sz="2400" dirty="0">
                <a:solidFill>
                  <a:srgbClr val="1E03BD"/>
                </a:solidFill>
              </a:rPr>
              <a:t> + </a:t>
            </a:r>
            <a:r>
              <a:rPr lang="en-US" sz="2400" i="1" dirty="0">
                <a:solidFill>
                  <a:srgbClr val="1E03BD"/>
                </a:solidFill>
              </a:rPr>
              <a:t>h</a:t>
            </a:r>
            <a:r>
              <a:rPr lang="en-US" sz="2400" dirty="0">
                <a:solidFill>
                  <a:srgbClr val="1E03BD"/>
                </a:solidFill>
              </a:rPr>
              <a:t>) </a:t>
            </a:r>
            <a:r>
              <a:rPr lang="en-US" sz="2400" dirty="0"/>
              <a:t>= (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h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 – 3(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h</a:t>
            </a:r>
            <a:r>
              <a:rPr lang="en-US" sz="2400" dirty="0"/>
              <a:t>) = </a:t>
            </a:r>
            <a:r>
              <a:rPr lang="en-US" sz="2400" i="1" dirty="0">
                <a:solidFill>
                  <a:srgbClr val="1E03BD"/>
                </a:solidFill>
              </a:rPr>
              <a:t>x</a:t>
            </a:r>
            <a:r>
              <a:rPr lang="en-US" sz="2400" baseline="30000" dirty="0">
                <a:solidFill>
                  <a:srgbClr val="1E03BD"/>
                </a:solidFill>
              </a:rPr>
              <a:t>2</a:t>
            </a:r>
            <a:r>
              <a:rPr lang="en-US" sz="2400" dirty="0">
                <a:solidFill>
                  <a:srgbClr val="1E03BD"/>
                </a:solidFill>
              </a:rPr>
              <a:t> + 2</a:t>
            </a:r>
            <a:r>
              <a:rPr lang="en-US" sz="2400" i="1" dirty="0">
                <a:solidFill>
                  <a:srgbClr val="1E03BD"/>
                </a:solidFill>
              </a:rPr>
              <a:t>xh</a:t>
            </a:r>
            <a:r>
              <a:rPr lang="en-US" sz="2400" dirty="0">
                <a:solidFill>
                  <a:srgbClr val="1E03BD"/>
                </a:solidFill>
              </a:rPr>
              <a:t> + </a:t>
            </a:r>
            <a:r>
              <a:rPr lang="en-US" sz="2400" i="1" dirty="0">
                <a:solidFill>
                  <a:srgbClr val="1E03BD"/>
                </a:solidFill>
              </a:rPr>
              <a:t>h</a:t>
            </a:r>
            <a:r>
              <a:rPr lang="en-US" sz="2400" baseline="30000" dirty="0">
                <a:solidFill>
                  <a:srgbClr val="1E03BD"/>
                </a:solidFill>
              </a:rPr>
              <a:t>2</a:t>
            </a:r>
            <a:r>
              <a:rPr lang="en-US" sz="2400" dirty="0">
                <a:solidFill>
                  <a:srgbClr val="1E03BD"/>
                </a:solidFill>
              </a:rPr>
              <a:t> – 3</a:t>
            </a:r>
            <a:r>
              <a:rPr lang="en-US" sz="2400" i="1" dirty="0">
                <a:solidFill>
                  <a:srgbClr val="1E03BD"/>
                </a:solidFill>
              </a:rPr>
              <a:t>x</a:t>
            </a:r>
            <a:r>
              <a:rPr lang="en-US" sz="2400" dirty="0">
                <a:solidFill>
                  <a:srgbClr val="1E03BD"/>
                </a:solidFill>
              </a:rPr>
              <a:t> – 3</a:t>
            </a:r>
            <a:r>
              <a:rPr lang="en-US" sz="2400" i="1" dirty="0">
                <a:solidFill>
                  <a:srgbClr val="1E03BD"/>
                </a:solidFill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</a:rPr>
              <a:t>Step 2.</a:t>
            </a:r>
            <a:r>
              <a:rPr lang="en-US" sz="2400" dirty="0">
                <a:solidFill>
                  <a:srgbClr val="CC3300"/>
                </a:solidFill>
              </a:rPr>
              <a:t> 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i="1" dirty="0">
                <a:solidFill>
                  <a:srgbClr val="1E03BD"/>
                </a:solidFill>
              </a:rPr>
              <a:t>f</a:t>
            </a:r>
            <a:r>
              <a:rPr lang="en-US" sz="2400" dirty="0">
                <a:solidFill>
                  <a:srgbClr val="1E03BD"/>
                </a:solidFill>
              </a:rPr>
              <a:t> (</a:t>
            </a:r>
            <a:r>
              <a:rPr lang="en-US" sz="2400" i="1" dirty="0">
                <a:solidFill>
                  <a:srgbClr val="1E03BD"/>
                </a:solidFill>
              </a:rPr>
              <a:t>x </a:t>
            </a:r>
            <a:r>
              <a:rPr lang="en-US" sz="2400" dirty="0">
                <a:solidFill>
                  <a:srgbClr val="1E03BD"/>
                </a:solidFill>
              </a:rPr>
              <a:t>+</a:t>
            </a:r>
            <a:r>
              <a:rPr lang="en-US" sz="2400" i="1" dirty="0">
                <a:solidFill>
                  <a:srgbClr val="1E03BD"/>
                </a:solidFill>
              </a:rPr>
              <a:t> h</a:t>
            </a:r>
            <a:r>
              <a:rPr lang="en-US" sz="2400" dirty="0">
                <a:solidFill>
                  <a:srgbClr val="1E03BD"/>
                </a:solidFill>
              </a:rPr>
              <a:t>)  </a:t>
            </a:r>
            <a:r>
              <a:rPr lang="en-US" sz="2400" dirty="0">
                <a:solidFill>
                  <a:srgbClr val="339933"/>
                </a:solidFill>
              </a:rPr>
              <a:t>–  </a:t>
            </a:r>
            <a:r>
              <a:rPr lang="en-US" sz="2400" b="1" i="1" dirty="0">
                <a:solidFill>
                  <a:srgbClr val="339933"/>
                </a:solidFill>
              </a:rPr>
              <a:t>f</a:t>
            </a:r>
            <a:r>
              <a:rPr lang="en-US" sz="2400" b="1" dirty="0">
                <a:solidFill>
                  <a:srgbClr val="339933"/>
                </a:solidFill>
              </a:rPr>
              <a:t> (</a:t>
            </a:r>
            <a:r>
              <a:rPr lang="en-US" sz="2400" b="1" i="1" dirty="0">
                <a:solidFill>
                  <a:srgbClr val="339933"/>
                </a:solidFill>
              </a:rPr>
              <a:t>x</a:t>
            </a:r>
            <a:r>
              <a:rPr lang="en-US" sz="2400" b="1" dirty="0">
                <a:solidFill>
                  <a:srgbClr val="339933"/>
                </a:solidFill>
              </a:rPr>
              <a:t>)</a:t>
            </a:r>
            <a:r>
              <a:rPr lang="en-US" sz="2400" dirty="0">
                <a:solidFill>
                  <a:srgbClr val="339933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= </a:t>
            </a:r>
            <a:r>
              <a:rPr lang="en-US" sz="2400" dirty="0" smtClean="0">
                <a:solidFill>
                  <a:srgbClr val="CC3300"/>
                </a:solidFill>
              </a:rPr>
              <a:t>(</a:t>
            </a:r>
            <a:r>
              <a:rPr lang="en-US" sz="2400" i="1" dirty="0" smtClean="0">
                <a:solidFill>
                  <a:srgbClr val="1E03BD"/>
                </a:solidFill>
              </a:rPr>
              <a:t>x</a:t>
            </a:r>
            <a:r>
              <a:rPr lang="en-US" sz="2400" baseline="30000" dirty="0" smtClean="0">
                <a:solidFill>
                  <a:srgbClr val="1E03BD"/>
                </a:solidFill>
              </a:rPr>
              <a:t>2</a:t>
            </a:r>
            <a:r>
              <a:rPr lang="en-US" sz="2400" dirty="0" smtClean="0">
                <a:solidFill>
                  <a:srgbClr val="1E03BD"/>
                </a:solidFill>
              </a:rPr>
              <a:t> + 2</a:t>
            </a:r>
            <a:r>
              <a:rPr lang="en-US" sz="2400" i="1" dirty="0" smtClean="0">
                <a:solidFill>
                  <a:srgbClr val="1E03BD"/>
                </a:solidFill>
              </a:rPr>
              <a:t>xh</a:t>
            </a:r>
            <a:r>
              <a:rPr lang="en-US" sz="2400" dirty="0" smtClean="0">
                <a:solidFill>
                  <a:srgbClr val="1E03BD"/>
                </a:solidFill>
              </a:rPr>
              <a:t> + </a:t>
            </a:r>
            <a:r>
              <a:rPr lang="en-US" sz="2400" i="1" dirty="0" smtClean="0">
                <a:solidFill>
                  <a:srgbClr val="1E03BD"/>
                </a:solidFill>
              </a:rPr>
              <a:t>h</a:t>
            </a:r>
            <a:r>
              <a:rPr lang="en-US" sz="2400" baseline="30000" dirty="0" smtClean="0">
                <a:solidFill>
                  <a:srgbClr val="1E03BD"/>
                </a:solidFill>
              </a:rPr>
              <a:t>2</a:t>
            </a:r>
            <a:r>
              <a:rPr lang="en-US" sz="2400" dirty="0" smtClean="0">
                <a:solidFill>
                  <a:srgbClr val="1E03BD"/>
                </a:solidFill>
              </a:rPr>
              <a:t> – 3</a:t>
            </a:r>
            <a:r>
              <a:rPr lang="en-US" sz="2400" i="1" dirty="0" smtClean="0">
                <a:solidFill>
                  <a:srgbClr val="1E03BD"/>
                </a:solidFill>
              </a:rPr>
              <a:t>x</a:t>
            </a:r>
            <a:r>
              <a:rPr lang="en-US" sz="2400" dirty="0" smtClean="0">
                <a:solidFill>
                  <a:srgbClr val="1E03BD"/>
                </a:solidFill>
              </a:rPr>
              <a:t> – 3</a:t>
            </a:r>
            <a:r>
              <a:rPr lang="en-US" sz="2400" i="1" dirty="0" smtClean="0">
                <a:solidFill>
                  <a:srgbClr val="1E03BD"/>
                </a:solidFill>
              </a:rPr>
              <a:t>h</a:t>
            </a:r>
            <a:r>
              <a:rPr lang="en-US" sz="2400" dirty="0" smtClean="0">
                <a:solidFill>
                  <a:srgbClr val="CC3300"/>
                </a:solidFill>
              </a:rPr>
              <a:t> )</a:t>
            </a:r>
            <a:r>
              <a:rPr lang="en-US" sz="2400" i="1" dirty="0" smtClean="0">
                <a:solidFill>
                  <a:srgbClr val="1E03BD"/>
                </a:solidFill>
              </a:rPr>
              <a:t> - </a:t>
            </a:r>
            <a:r>
              <a:rPr lang="en-US" sz="2400" dirty="0" smtClean="0">
                <a:solidFill>
                  <a:srgbClr val="CC3300"/>
                </a:solidFill>
              </a:rPr>
              <a:t>(</a:t>
            </a:r>
            <a:r>
              <a:rPr lang="en-US" sz="2400" i="1" dirty="0" smtClean="0">
                <a:solidFill>
                  <a:srgbClr val="1E03BD"/>
                </a:solidFill>
              </a:rPr>
              <a:t> </a:t>
            </a:r>
            <a:r>
              <a:rPr lang="en-US" sz="2400" b="1" i="1" dirty="0" smtClean="0">
                <a:solidFill>
                  <a:srgbClr val="339933"/>
                </a:solidFill>
                <a:cs typeface="Times New Roman" pitchFamily="18" charset="0"/>
              </a:rPr>
              <a:t>x</a:t>
            </a:r>
            <a:r>
              <a:rPr lang="en-US" sz="2400" b="1" baseline="30000" dirty="0" smtClean="0">
                <a:solidFill>
                  <a:srgbClr val="339933"/>
                </a:solidFill>
                <a:cs typeface="Times New Roman" pitchFamily="18" charset="0"/>
              </a:rPr>
              <a:t> 2</a:t>
            </a:r>
            <a:r>
              <a:rPr lang="en-US" sz="2400" b="1" dirty="0" smtClean="0">
                <a:solidFill>
                  <a:srgbClr val="339933"/>
                </a:solidFill>
                <a:cs typeface="Times New Roman" pitchFamily="18" charset="0"/>
              </a:rPr>
              <a:t> – 3</a:t>
            </a:r>
            <a:r>
              <a:rPr lang="en-US" sz="2400" b="1" i="1" dirty="0" smtClean="0">
                <a:solidFill>
                  <a:srgbClr val="339933"/>
                </a:solidFill>
                <a:cs typeface="Times New Roman" pitchFamily="18" charset="0"/>
              </a:rPr>
              <a:t>x</a:t>
            </a:r>
            <a:r>
              <a:rPr lang="en-US" sz="2400" b="1" dirty="0" smtClean="0">
                <a:solidFill>
                  <a:srgbClr val="CC3300"/>
                </a:solidFill>
              </a:rPr>
              <a:t> </a:t>
            </a:r>
            <a:r>
              <a:rPr lang="en-US" sz="2400" dirty="0" smtClean="0">
                <a:solidFill>
                  <a:srgbClr val="CC3300"/>
                </a:solidFill>
              </a:rPr>
              <a:t>)</a:t>
            </a:r>
            <a:r>
              <a:rPr lang="en-US" sz="2400" i="1" dirty="0" smtClean="0">
                <a:solidFill>
                  <a:srgbClr val="339933"/>
                </a:solidFill>
                <a:cs typeface="Times New Roman" pitchFamily="18" charset="0"/>
              </a:rPr>
              <a:t>  			   </a:t>
            </a:r>
            <a:r>
              <a:rPr lang="en-US" sz="2400" dirty="0" smtClean="0">
                <a:solidFill>
                  <a:srgbClr val="CC3300"/>
                </a:solidFill>
              </a:rPr>
              <a:t> =</a:t>
            </a:r>
            <a:r>
              <a:rPr lang="en-US" sz="2400" i="1" dirty="0" smtClean="0">
                <a:solidFill>
                  <a:srgbClr val="339933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C3300"/>
                </a:solidFill>
              </a:rPr>
              <a:t>2</a:t>
            </a:r>
            <a:r>
              <a:rPr lang="en-US" sz="2400" i="1" dirty="0" smtClean="0">
                <a:solidFill>
                  <a:srgbClr val="CC3300"/>
                </a:solidFill>
              </a:rPr>
              <a:t>xh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+ </a:t>
            </a:r>
            <a:r>
              <a:rPr lang="en-US" sz="2400" i="1" dirty="0">
                <a:solidFill>
                  <a:srgbClr val="CC3300"/>
                </a:solidFill>
              </a:rPr>
              <a:t>h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  <a:r>
              <a:rPr lang="en-US" sz="2400" dirty="0">
                <a:solidFill>
                  <a:srgbClr val="CC3300"/>
                </a:solidFill>
              </a:rPr>
              <a:t> – 3</a:t>
            </a:r>
            <a:r>
              <a:rPr lang="en-US" sz="2400" i="1" dirty="0">
                <a:solidFill>
                  <a:srgbClr val="CC3300"/>
                </a:solidFill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CC3300"/>
                </a:solidFill>
              </a:rPr>
              <a:t>Step </a:t>
            </a:r>
            <a:r>
              <a:rPr lang="en-US" sz="2400" b="1" dirty="0">
                <a:solidFill>
                  <a:srgbClr val="CC3300"/>
                </a:solidFill>
              </a:rPr>
              <a:t>3.</a:t>
            </a:r>
            <a:r>
              <a:rPr lang="en-US" sz="2400" dirty="0">
                <a:solidFill>
                  <a:srgbClr val="CC3300"/>
                </a:solidFill>
              </a:rPr>
              <a:t> Find</a:t>
            </a: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  <a:cs typeface="Times New Roman" pitchFamily="18" charset="0"/>
              </a:rPr>
              <a:t>Step 4.</a:t>
            </a:r>
            <a:r>
              <a:rPr lang="en-US" sz="2400" dirty="0">
                <a:solidFill>
                  <a:srgbClr val="CC3300"/>
                </a:solidFill>
                <a:cs typeface="Times New Roman" pitchFamily="18" charset="0"/>
              </a:rPr>
              <a:t> Find </a:t>
            </a:r>
            <a:endParaRPr lang="en-US" dirty="0">
              <a:solidFill>
                <a:srgbClr val="CC3300"/>
              </a:solidFill>
              <a:cs typeface="Times New Roman" pitchFamily="18" charset="0"/>
            </a:endParaRPr>
          </a:p>
        </p:txBody>
      </p:sp>
      <p:graphicFrame>
        <p:nvGraphicFramePr>
          <p:cNvPr id="122885" name="Object 5"/>
          <p:cNvGraphicFramePr>
            <a:graphicFrameLocks noChangeAspect="1"/>
          </p:cNvGraphicFramePr>
          <p:nvPr/>
        </p:nvGraphicFramePr>
        <p:xfrm>
          <a:off x="2209800" y="2971800"/>
          <a:ext cx="5711825" cy="820738"/>
        </p:xfrm>
        <a:graphic>
          <a:graphicData uri="http://schemas.openxmlformats.org/presentationml/2006/ole">
            <p:oleObj spid="_x0000_s59395" name="Equation" r:id="rId4" imgW="2920680" imgH="41904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build="allAtOnce"/>
      <p:bldP spid="122882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772400" cy="6096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Example</a:t>
            </a:r>
            <a:r>
              <a:rPr lang="en-US" dirty="0"/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0772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Find the slope of the tangent to the graph of 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) =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baseline="30000" dirty="0">
                <a:solidFill>
                  <a:schemeClr val="tx1"/>
                </a:solidFill>
                <a:cs typeface="Times New Roman" pitchFamily="18" charset="0"/>
              </a:rPr>
              <a:t> 2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– 3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  at 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= 0,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= 2, and </a:t>
            </a: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= 3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303BD"/>
                </a:solidFill>
              </a:rPr>
              <a:t>Solution:</a:t>
            </a:r>
            <a:r>
              <a:rPr lang="en-US" sz="2400" dirty="0">
                <a:solidFill>
                  <a:srgbClr val="0303BD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In </a:t>
            </a:r>
            <a:r>
              <a:rPr lang="en-US" sz="2400" dirty="0" smtClean="0">
                <a:solidFill>
                  <a:schemeClr val="tx1"/>
                </a:solidFill>
              </a:rPr>
              <a:t>example </a:t>
            </a:r>
            <a:r>
              <a:rPr lang="en-US" sz="2400" dirty="0">
                <a:solidFill>
                  <a:schemeClr val="tx1"/>
                </a:solidFill>
              </a:rPr>
              <a:t>2 we found the derivative of </a:t>
            </a:r>
            <a:r>
              <a:rPr lang="en-US" sz="2400" dirty="0" smtClean="0">
                <a:solidFill>
                  <a:schemeClr val="tx1"/>
                </a:solidFill>
              </a:rPr>
              <a:t> f(x)  </a:t>
            </a:r>
            <a:r>
              <a:rPr lang="en-US" sz="2400" dirty="0">
                <a:solidFill>
                  <a:schemeClr val="tx1"/>
                </a:solidFill>
              </a:rPr>
              <a:t>to be</a:t>
            </a:r>
          </a:p>
          <a:p>
            <a:r>
              <a:rPr lang="en-US" sz="2400" dirty="0">
                <a:solidFill>
                  <a:srgbClr val="0303BD"/>
                </a:solidFill>
              </a:rPr>
              <a:t>			</a:t>
            </a:r>
            <a:r>
              <a:rPr lang="en-US" sz="2400" b="1" i="1" dirty="0">
                <a:solidFill>
                  <a:srgbClr val="FF0000"/>
                </a:solidFill>
              </a:rPr>
              <a:t>f ’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) = 2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– 3</a:t>
            </a:r>
          </a:p>
          <a:p>
            <a:r>
              <a:rPr lang="en-US" sz="2400" dirty="0">
                <a:solidFill>
                  <a:schemeClr val="tx1"/>
                </a:solidFill>
              </a:rPr>
              <a:t>Hence</a:t>
            </a:r>
          </a:p>
          <a:p>
            <a:r>
              <a:rPr lang="en-US" sz="2400" dirty="0">
                <a:solidFill>
                  <a:srgbClr val="0303BD"/>
                </a:solidFill>
              </a:rPr>
              <a:t>		</a:t>
            </a:r>
            <a:r>
              <a:rPr lang="en-US" sz="2400" i="1" dirty="0">
                <a:solidFill>
                  <a:srgbClr val="0303BD"/>
                </a:solidFill>
              </a:rPr>
              <a:t>f ’</a:t>
            </a:r>
            <a:r>
              <a:rPr lang="en-US" sz="2400" dirty="0">
                <a:solidFill>
                  <a:srgbClr val="0303BD"/>
                </a:solidFill>
              </a:rPr>
              <a:t> (0) = -3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303BD"/>
                </a:solidFill>
              </a:rPr>
              <a:t>		</a:t>
            </a:r>
            <a:r>
              <a:rPr lang="en-US" sz="2400" i="1" dirty="0">
                <a:solidFill>
                  <a:srgbClr val="0303BD"/>
                </a:solidFill>
              </a:rPr>
              <a:t>f ’</a:t>
            </a:r>
            <a:r>
              <a:rPr lang="en-US" sz="2400" dirty="0">
                <a:solidFill>
                  <a:srgbClr val="0303BD"/>
                </a:solidFill>
              </a:rPr>
              <a:t> (2) =  </a:t>
            </a:r>
            <a:r>
              <a:rPr lang="en-US" sz="2400" dirty="0" smtClean="0">
                <a:solidFill>
                  <a:srgbClr val="0303BD"/>
                </a:solidFill>
              </a:rPr>
              <a:t>1</a:t>
            </a:r>
            <a:endParaRPr lang="en-US" sz="2400" dirty="0">
              <a:solidFill>
                <a:srgbClr val="0303BD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303BD"/>
                </a:solidFill>
              </a:rPr>
              <a:t>		</a:t>
            </a:r>
            <a:r>
              <a:rPr lang="en-US" sz="2400" i="1" dirty="0">
                <a:solidFill>
                  <a:srgbClr val="0303BD"/>
                </a:solidFill>
              </a:rPr>
              <a:t>f ’</a:t>
            </a:r>
            <a:r>
              <a:rPr lang="en-US" sz="2400" dirty="0">
                <a:solidFill>
                  <a:srgbClr val="0303BD"/>
                </a:solidFill>
              </a:rPr>
              <a:t> (3) =  </a:t>
            </a:r>
            <a:r>
              <a:rPr lang="en-US" sz="2400" dirty="0" smtClean="0">
                <a:solidFill>
                  <a:srgbClr val="0303BD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Find an equation of the tangent line to the graph of </a:t>
            </a:r>
            <a:r>
              <a:rPr lang="en-US" sz="2800" i="1" dirty="0" smtClean="0">
                <a:solidFill>
                  <a:schemeClr val="tx1"/>
                </a:solidFill>
              </a:rPr>
              <a:t>f(x)</a:t>
            </a:r>
            <a:r>
              <a:rPr lang="en-US" sz="2800" dirty="0" smtClean="0">
                <a:solidFill>
                  <a:schemeClr val="tx1"/>
                </a:solidFill>
              </a:rPr>
              <a:t> at x = 2. Use a graphing calculator to verify your answer.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3-3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792069"/>
            <a:ext cx="2971800" cy="2019300"/>
          </a:xfrm>
          <a:prstGeom prst="rect">
            <a:avLst/>
          </a:prstGeom>
          <a:noFill/>
        </p:spPr>
      </p:pic>
      <p:pic>
        <p:nvPicPr>
          <p:cNvPr id="124931" name="Picture 3" descr="3-3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944469"/>
            <a:ext cx="2971800" cy="2019300"/>
          </a:xfrm>
          <a:prstGeom prst="rect">
            <a:avLst/>
          </a:prstGeom>
          <a:noFill/>
        </p:spPr>
      </p:pic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533400" y="42672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C3300"/>
                </a:solidFill>
              </a:rPr>
              <a:t>slope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5791200" y="4306669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C3300"/>
                </a:solidFill>
              </a:rPr>
              <a:t>tangent equation</a:t>
            </a:r>
          </a:p>
        </p:txBody>
      </p:sp>
      <p:sp>
        <p:nvSpPr>
          <p:cNvPr id="124937" name="Freeform 9"/>
          <p:cNvSpPr>
            <a:spLocks/>
          </p:cNvSpPr>
          <p:nvPr/>
        </p:nvSpPr>
        <p:spPr bwMode="auto">
          <a:xfrm>
            <a:off x="1447800" y="3503394"/>
            <a:ext cx="1125538" cy="1160463"/>
          </a:xfrm>
          <a:custGeom>
            <a:avLst/>
            <a:gdLst/>
            <a:ahLst/>
            <a:cxnLst>
              <a:cxn ang="0">
                <a:pos x="0" y="698"/>
              </a:cxn>
              <a:cxn ang="0">
                <a:pos x="600" y="626"/>
              </a:cxn>
              <a:cxn ang="0">
                <a:pos x="654" y="68"/>
              </a:cxn>
              <a:cxn ang="0">
                <a:pos x="288" y="218"/>
              </a:cxn>
            </a:cxnLst>
            <a:rect l="0" t="0" r="r" b="b"/>
            <a:pathLst>
              <a:path w="709" h="731">
                <a:moveTo>
                  <a:pt x="0" y="698"/>
                </a:moveTo>
                <a:cubicBezTo>
                  <a:pt x="100" y="686"/>
                  <a:pt x="491" y="731"/>
                  <a:pt x="600" y="626"/>
                </a:cubicBezTo>
                <a:cubicBezTo>
                  <a:pt x="709" y="521"/>
                  <a:pt x="706" y="136"/>
                  <a:pt x="654" y="68"/>
                </a:cubicBezTo>
                <a:cubicBezTo>
                  <a:pt x="602" y="0"/>
                  <a:pt x="364" y="187"/>
                  <a:pt x="288" y="218"/>
                </a:cubicBezTo>
              </a:path>
            </a:pathLst>
          </a:custGeom>
          <a:noFill/>
          <a:ln w="28575" cap="flat" cmpd="sng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8" name="Freeform 10"/>
          <p:cNvSpPr>
            <a:spLocks/>
          </p:cNvSpPr>
          <p:nvPr/>
        </p:nvSpPr>
        <p:spPr bwMode="auto">
          <a:xfrm>
            <a:off x="5364163" y="3773269"/>
            <a:ext cx="427037" cy="896938"/>
          </a:xfrm>
          <a:custGeom>
            <a:avLst/>
            <a:gdLst/>
            <a:ahLst/>
            <a:cxnLst>
              <a:cxn ang="0">
                <a:pos x="269" y="480"/>
              </a:cxn>
              <a:cxn ang="0">
                <a:pos x="41" y="555"/>
              </a:cxn>
              <a:cxn ang="0">
                <a:pos x="23" y="420"/>
              </a:cxn>
              <a:cxn ang="0">
                <a:pos x="77" y="267"/>
              </a:cxn>
              <a:cxn ang="0">
                <a:pos x="77" y="0"/>
              </a:cxn>
            </a:cxnLst>
            <a:rect l="0" t="0" r="r" b="b"/>
            <a:pathLst>
              <a:path w="269" h="565">
                <a:moveTo>
                  <a:pt x="269" y="480"/>
                </a:moveTo>
                <a:cubicBezTo>
                  <a:pt x="231" y="492"/>
                  <a:pt x="82" y="565"/>
                  <a:pt x="41" y="555"/>
                </a:cubicBezTo>
                <a:cubicBezTo>
                  <a:pt x="0" y="545"/>
                  <a:pt x="17" y="468"/>
                  <a:pt x="23" y="420"/>
                </a:cubicBezTo>
                <a:cubicBezTo>
                  <a:pt x="29" y="372"/>
                  <a:pt x="68" y="337"/>
                  <a:pt x="77" y="267"/>
                </a:cubicBezTo>
                <a:cubicBezTo>
                  <a:pt x="86" y="197"/>
                  <a:pt x="77" y="56"/>
                  <a:pt x="77" y="0"/>
                </a:cubicBezTo>
              </a:path>
            </a:pathLst>
          </a:custGeom>
          <a:noFill/>
          <a:ln w="28575" cap="flat" cmpd="sng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4343400" y="762000"/>
            <a:ext cx="403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Drawing </a:t>
            </a:r>
            <a:r>
              <a:rPr lang="en-US" sz="2400" b="1" dirty="0" smtClean="0">
                <a:solidFill>
                  <a:srgbClr val="CC3300"/>
                </a:solidFill>
              </a:rPr>
              <a:t>tangent line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under the  “draw” menu.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971800" y="4191000"/>
          <a:ext cx="2286000" cy="2344615"/>
        </p:xfrm>
        <a:graphic>
          <a:graphicData uri="http://schemas.openxmlformats.org/presentationml/2006/ole">
            <p:oleObj spid="_x0000_s39938" name="Clip" r:id="rId5" imgW="864000" imgH="886680" progId="">
              <p:embed/>
            </p:oleObj>
          </a:graphicData>
        </a:graphic>
      </p:graphicFrame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6200" y="801469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Finding </a:t>
            </a:r>
            <a:r>
              <a:rPr lang="en-US" sz="2400" b="1" dirty="0" smtClean="0">
                <a:solidFill>
                  <a:srgbClr val="CC3300"/>
                </a:solidFill>
              </a:rPr>
              <a:t>slope of the tangent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under the  </a:t>
            </a:r>
            <a:r>
              <a:rPr lang="en-US" sz="2400" dirty="0" smtClean="0">
                <a:solidFill>
                  <a:srgbClr val="CC3300"/>
                </a:solidFill>
              </a:rPr>
              <a:t>“Calc” </a:t>
            </a:r>
            <a:r>
              <a:rPr lang="en-US" sz="2400" dirty="0">
                <a:solidFill>
                  <a:srgbClr val="CC3300"/>
                </a:solidFill>
              </a:rPr>
              <a:t>menu.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/>
      <p:bldP spid="124936" grpId="0"/>
      <p:bldP spid="124937" grpId="0" animBg="1"/>
      <p:bldP spid="124938" grpId="0" animBg="1"/>
      <p:bldP spid="1249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cs typeface="Times New Roman" pitchFamily="18" charset="0"/>
              </a:rPr>
              <a:t>Interpretations of the Derivative</a:t>
            </a:r>
            <a:endParaRPr lang="en-US" sz="360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228600" y="1066800"/>
            <a:ext cx="89154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96875" indent="-396875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If  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f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is a function, then  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f ’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is a new function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that represents</a:t>
            </a:r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slope of the </a:t>
            </a:r>
            <a:r>
              <a:rPr lang="en-US" sz="2800" dirty="0" smtClean="0">
                <a:solidFill>
                  <a:schemeClr val="tx1"/>
                </a:solidFill>
              </a:rPr>
              <a:t>tangent line to </a:t>
            </a:r>
            <a:r>
              <a:rPr lang="en-US" sz="2800" dirty="0">
                <a:solidFill>
                  <a:schemeClr val="tx1"/>
                </a:solidFill>
              </a:rPr>
              <a:t>the graph of  </a:t>
            </a:r>
            <a:r>
              <a:rPr lang="en-US" sz="2800" i="1" dirty="0">
                <a:solidFill>
                  <a:schemeClr val="tx1"/>
                </a:solidFill>
              </a:rPr>
              <a:t>f </a:t>
            </a:r>
            <a:r>
              <a:rPr lang="en-US" sz="2800" dirty="0">
                <a:solidFill>
                  <a:schemeClr val="tx1"/>
                </a:solidFill>
              </a:rPr>
              <a:t> at </a:t>
            </a:r>
            <a:r>
              <a:rPr lang="en-US" sz="2800" i="1" dirty="0" smtClean="0">
                <a:solidFill>
                  <a:schemeClr val="tx1"/>
                </a:solidFill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instantaneous rate of change of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f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) with respect to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velocity of the object at </a:t>
            </a:r>
            <a:r>
              <a:rPr lang="en-US" sz="2800" dirty="0" smtClean="0">
                <a:solidFill>
                  <a:schemeClr val="tx1"/>
                </a:solidFill>
              </a:rPr>
              <a:t>time </a:t>
            </a:r>
            <a:r>
              <a:rPr lang="en-US" sz="2800" i="1" dirty="0" smtClean="0">
                <a:solidFill>
                  <a:schemeClr val="tx1"/>
                </a:solidFill>
              </a:rPr>
              <a:t>x </a:t>
            </a:r>
            <a:r>
              <a:rPr lang="en-US" sz="2800" dirty="0" smtClean="0">
                <a:solidFill>
                  <a:schemeClr val="tx1"/>
                </a:solidFill>
              </a:rPr>
              <a:t>if  </a:t>
            </a:r>
            <a:r>
              <a:rPr lang="en-US" sz="2800" i="1" dirty="0" smtClean="0">
                <a:solidFill>
                  <a:schemeClr val="tx1"/>
                </a:solidFill>
              </a:rPr>
              <a:t>f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) is the position function of a moving object</a:t>
            </a:r>
            <a:r>
              <a:rPr lang="en-US" sz="2800" i="1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Example</a:t>
            </a:r>
            <a:endParaRPr lang="en-US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600200" y="4114800"/>
          <a:ext cx="5403274" cy="762000"/>
        </p:xfrm>
        <a:graphic>
          <a:graphicData uri="http://schemas.openxmlformats.org/presentationml/2006/ole">
            <p:oleObj spid="_x0000_s60418" name="Equation" r:id="rId3" imgW="2971800" imgH="419040" progId="Equation.3">
              <p:embed/>
            </p:oleObj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600200" y="5029200"/>
          <a:ext cx="3657600" cy="632114"/>
        </p:xfrm>
        <a:graphic>
          <a:graphicData uri="http://schemas.openxmlformats.org/presentationml/2006/ole">
            <p:oleObj spid="_x0000_s60419" name="Equation" r:id="rId4" imgW="1688760" imgH="291960" progId="Equation.3">
              <p:embed/>
            </p:oleObj>
          </a:graphicData>
        </a:graphic>
      </p:graphicFrame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228600" y="1126153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Find the derivative of   </a:t>
            </a:r>
            <a:r>
              <a:rPr lang="en-US" sz="2400" b="1" i="1" dirty="0">
                <a:solidFill>
                  <a:srgbClr val="00B050"/>
                </a:solidFill>
                <a:cs typeface="Times New Roman" pitchFamily="18" charset="0"/>
              </a:rPr>
              <a:t>f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 (</a:t>
            </a:r>
            <a:r>
              <a:rPr lang="en-US" sz="2400" b="1" i="1" dirty="0">
                <a:solidFill>
                  <a:srgbClr val="00B050"/>
                </a:solidFill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)</a:t>
            </a:r>
            <a:r>
              <a:rPr lang="en-US" sz="2400" dirty="0">
                <a:cs typeface="Times New Roman" pitchFamily="18" charset="0"/>
              </a:rPr>
              <a:t> = 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2</a:t>
            </a:r>
            <a:r>
              <a:rPr lang="en-US" sz="2400" b="1" i="1" dirty="0">
                <a:solidFill>
                  <a:srgbClr val="00B050"/>
                </a:solidFill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 – </a:t>
            </a:r>
            <a:r>
              <a:rPr lang="en-US" sz="2400" b="1" dirty="0" smtClean="0">
                <a:solidFill>
                  <a:srgbClr val="00B050"/>
                </a:solidFill>
                <a:cs typeface="Times New Roman" pitchFamily="18" charset="0"/>
              </a:rPr>
              <a:t>3</a:t>
            </a:r>
            <a:r>
              <a:rPr lang="en-US" sz="2400" b="1" i="1" dirty="0" smtClean="0">
                <a:solidFill>
                  <a:srgbClr val="00B050"/>
                </a:solidFill>
                <a:cs typeface="Times New Roman" pitchFamily="18" charset="0"/>
              </a:rPr>
              <a:t>x</a:t>
            </a:r>
            <a:r>
              <a:rPr lang="en-US" sz="2400" b="1" baseline="30000" dirty="0" smtClean="0">
                <a:solidFill>
                  <a:srgbClr val="00B050"/>
                </a:solidFill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</a:rPr>
              <a:t>Step 1.</a:t>
            </a:r>
            <a:r>
              <a:rPr lang="en-US" sz="2400" dirty="0">
                <a:solidFill>
                  <a:srgbClr val="CC3300"/>
                </a:solidFill>
              </a:rPr>
              <a:t>  </a:t>
            </a:r>
            <a:r>
              <a:rPr lang="en-US" sz="2400" i="1" dirty="0">
                <a:solidFill>
                  <a:srgbClr val="0303BD"/>
                </a:solidFill>
              </a:rPr>
              <a:t>f</a:t>
            </a:r>
            <a:r>
              <a:rPr lang="en-US" sz="2400" dirty="0">
                <a:solidFill>
                  <a:srgbClr val="0303BD"/>
                </a:solidFill>
              </a:rPr>
              <a:t> (</a:t>
            </a:r>
            <a:r>
              <a:rPr lang="en-US" sz="2400" i="1" dirty="0">
                <a:solidFill>
                  <a:srgbClr val="0303BD"/>
                </a:solidFill>
              </a:rPr>
              <a:t>x</a:t>
            </a:r>
            <a:r>
              <a:rPr lang="en-US" sz="2400" dirty="0">
                <a:solidFill>
                  <a:srgbClr val="0303BD"/>
                </a:solidFill>
              </a:rPr>
              <a:t> + </a:t>
            </a:r>
            <a:r>
              <a:rPr lang="en-US" sz="2400" i="1" dirty="0">
                <a:solidFill>
                  <a:srgbClr val="0303BD"/>
                </a:solidFill>
              </a:rPr>
              <a:t>h</a:t>
            </a:r>
            <a:r>
              <a:rPr lang="en-US" sz="2400" dirty="0" smtClean="0">
                <a:solidFill>
                  <a:srgbClr val="0303BD"/>
                </a:solidFill>
              </a:rPr>
              <a:t>)  </a:t>
            </a:r>
            <a:r>
              <a:rPr lang="en-US" sz="2400" dirty="0" smtClean="0"/>
              <a:t>= 2(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h</a:t>
            </a:r>
            <a:r>
              <a:rPr lang="en-US" sz="2400" dirty="0" smtClean="0"/>
              <a:t>) – 3(</a:t>
            </a:r>
            <a:r>
              <a:rPr lang="en-US" sz="2400" i="1" dirty="0" smtClean="0"/>
              <a:t>x</a:t>
            </a:r>
            <a:r>
              <a:rPr lang="en-US" sz="2400" dirty="0" smtClean="0"/>
              <a:t> + </a:t>
            </a:r>
            <a:r>
              <a:rPr lang="en-US" sz="2400" i="1" dirty="0" smtClean="0"/>
              <a:t>h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2x + 2</a:t>
            </a:r>
            <a:r>
              <a:rPr lang="en-US" sz="2400" i="1" dirty="0" smtClean="0"/>
              <a:t>h </a:t>
            </a:r>
            <a:r>
              <a:rPr lang="en-US" sz="2400" dirty="0" smtClean="0"/>
              <a:t>– 3(x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+2</a:t>
            </a:r>
            <a:r>
              <a:rPr lang="en-US" sz="2400" i="1" dirty="0" smtClean="0"/>
              <a:t>xh + h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		     = </a:t>
            </a:r>
            <a:r>
              <a:rPr lang="en-US" sz="2400" dirty="0" smtClean="0">
                <a:solidFill>
                  <a:srgbClr val="1E03BD"/>
                </a:solidFill>
              </a:rPr>
              <a:t> -3x</a:t>
            </a:r>
            <a:r>
              <a:rPr lang="en-US" sz="2400" baseline="30000" dirty="0" smtClean="0">
                <a:solidFill>
                  <a:srgbClr val="1E03BD"/>
                </a:solidFill>
              </a:rPr>
              <a:t>2 </a:t>
            </a:r>
            <a:r>
              <a:rPr lang="en-US" sz="2400" dirty="0" smtClean="0">
                <a:solidFill>
                  <a:srgbClr val="1E03BD"/>
                </a:solidFill>
              </a:rPr>
              <a:t>– 6x</a:t>
            </a:r>
            <a:r>
              <a:rPr lang="en-US" sz="2400" i="1" dirty="0" smtClean="0">
                <a:solidFill>
                  <a:srgbClr val="1E03BD"/>
                </a:solidFill>
              </a:rPr>
              <a:t>h</a:t>
            </a:r>
            <a:r>
              <a:rPr lang="en-US" sz="2400" dirty="0" smtClean="0">
                <a:solidFill>
                  <a:srgbClr val="1E03BD"/>
                </a:solidFill>
              </a:rPr>
              <a:t> – 3</a:t>
            </a:r>
            <a:r>
              <a:rPr lang="en-US" sz="2400" i="1" dirty="0" smtClean="0">
                <a:solidFill>
                  <a:srgbClr val="1E03BD"/>
                </a:solidFill>
              </a:rPr>
              <a:t>h</a:t>
            </a:r>
            <a:r>
              <a:rPr lang="en-US" sz="2400" baseline="30000" dirty="0" smtClean="0">
                <a:solidFill>
                  <a:srgbClr val="1E03BD"/>
                </a:solidFill>
              </a:rPr>
              <a:t>2</a:t>
            </a:r>
            <a:r>
              <a:rPr lang="en-US" sz="2400" dirty="0" smtClean="0">
                <a:solidFill>
                  <a:srgbClr val="1E03BD"/>
                </a:solidFill>
              </a:rPr>
              <a:t> + 2x + 2</a:t>
            </a:r>
            <a:r>
              <a:rPr lang="en-US" sz="2400" i="1" dirty="0" smtClean="0">
                <a:solidFill>
                  <a:srgbClr val="1E03BD"/>
                </a:solidFill>
              </a:rPr>
              <a:t>h</a:t>
            </a:r>
            <a:endParaRPr lang="en-US" sz="2400" i="1" dirty="0" smtClean="0"/>
          </a:p>
          <a:p>
            <a:pPr>
              <a:spcBef>
                <a:spcPct val="50000"/>
              </a:spcBef>
            </a:pPr>
            <a:r>
              <a:rPr lang="en-US" sz="2400" baseline="30000" dirty="0" smtClean="0"/>
              <a:t> 		    </a:t>
            </a:r>
            <a:endParaRPr lang="en-US" sz="2400" baseline="30000" dirty="0"/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</a:rPr>
              <a:t>Step 2.</a:t>
            </a:r>
            <a:r>
              <a:rPr lang="en-US" sz="2400" dirty="0">
                <a:solidFill>
                  <a:srgbClr val="CC3300"/>
                </a:solidFill>
              </a:rPr>
              <a:t>  </a:t>
            </a:r>
            <a:r>
              <a:rPr lang="en-US" sz="2400" i="1" dirty="0">
                <a:solidFill>
                  <a:srgbClr val="1E03BD"/>
                </a:solidFill>
              </a:rPr>
              <a:t>f</a:t>
            </a:r>
            <a:r>
              <a:rPr lang="en-US" sz="2400" dirty="0">
                <a:solidFill>
                  <a:srgbClr val="1E03BD"/>
                </a:solidFill>
              </a:rPr>
              <a:t> (</a:t>
            </a:r>
            <a:r>
              <a:rPr lang="en-US" sz="2400" i="1" dirty="0">
                <a:solidFill>
                  <a:srgbClr val="1E03BD"/>
                </a:solidFill>
              </a:rPr>
              <a:t>x</a:t>
            </a:r>
            <a:r>
              <a:rPr lang="en-US" sz="2400" dirty="0">
                <a:solidFill>
                  <a:srgbClr val="1E03BD"/>
                </a:solidFill>
              </a:rPr>
              <a:t> + </a:t>
            </a:r>
            <a:r>
              <a:rPr lang="en-US" sz="2400" i="1" dirty="0">
                <a:solidFill>
                  <a:srgbClr val="1E03BD"/>
                </a:solidFill>
              </a:rPr>
              <a:t>h</a:t>
            </a:r>
            <a:r>
              <a:rPr lang="en-US" sz="2400" dirty="0">
                <a:solidFill>
                  <a:srgbClr val="1E03BD"/>
                </a:solidFill>
              </a:rPr>
              <a:t>) </a:t>
            </a:r>
            <a:r>
              <a:rPr lang="en-US" sz="2400" dirty="0">
                <a:solidFill>
                  <a:srgbClr val="CC3300"/>
                </a:solidFill>
              </a:rPr>
              <a:t>–  </a:t>
            </a:r>
            <a:r>
              <a:rPr lang="en-US" sz="2400" i="1" dirty="0">
                <a:solidFill>
                  <a:srgbClr val="00B050"/>
                </a:solidFill>
              </a:rPr>
              <a:t>f</a:t>
            </a:r>
            <a:r>
              <a:rPr lang="en-US" sz="2400" dirty="0">
                <a:solidFill>
                  <a:srgbClr val="00B050"/>
                </a:solidFill>
              </a:rPr>
              <a:t> (</a:t>
            </a:r>
            <a:r>
              <a:rPr lang="en-US" sz="2400" i="1" dirty="0">
                <a:solidFill>
                  <a:srgbClr val="00B050"/>
                </a:solidFill>
              </a:rPr>
              <a:t>x</a:t>
            </a:r>
            <a:r>
              <a:rPr lang="en-US" sz="2400" dirty="0">
                <a:solidFill>
                  <a:srgbClr val="00B050"/>
                </a:solidFill>
              </a:rPr>
              <a:t>) </a:t>
            </a:r>
            <a:r>
              <a:rPr lang="en-US" sz="2400" dirty="0" smtClean="0"/>
              <a:t>=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 smtClean="0">
                <a:solidFill>
                  <a:srgbClr val="0303BD"/>
                </a:solidFill>
              </a:rPr>
              <a:t>(</a:t>
            </a:r>
            <a:r>
              <a:rPr lang="en-US" sz="2400" dirty="0" smtClean="0">
                <a:solidFill>
                  <a:srgbClr val="1E03BD"/>
                </a:solidFill>
              </a:rPr>
              <a:t>-3x</a:t>
            </a:r>
            <a:r>
              <a:rPr lang="en-US" sz="2400" baseline="30000" dirty="0" smtClean="0">
                <a:solidFill>
                  <a:srgbClr val="1E03BD"/>
                </a:solidFill>
              </a:rPr>
              <a:t>2 </a:t>
            </a:r>
            <a:r>
              <a:rPr lang="en-US" sz="2400" dirty="0" smtClean="0">
                <a:solidFill>
                  <a:srgbClr val="1E03BD"/>
                </a:solidFill>
              </a:rPr>
              <a:t>– 6x</a:t>
            </a:r>
            <a:r>
              <a:rPr lang="en-US" sz="2400" i="1" dirty="0" smtClean="0">
                <a:solidFill>
                  <a:srgbClr val="1E03BD"/>
                </a:solidFill>
              </a:rPr>
              <a:t>h</a:t>
            </a:r>
            <a:r>
              <a:rPr lang="en-US" sz="2400" dirty="0" smtClean="0">
                <a:solidFill>
                  <a:srgbClr val="1E03BD"/>
                </a:solidFill>
              </a:rPr>
              <a:t> – 3</a:t>
            </a:r>
            <a:r>
              <a:rPr lang="en-US" sz="2400" i="1" dirty="0" smtClean="0">
                <a:solidFill>
                  <a:srgbClr val="1E03BD"/>
                </a:solidFill>
              </a:rPr>
              <a:t>h</a:t>
            </a:r>
            <a:r>
              <a:rPr lang="en-US" sz="2400" baseline="30000" dirty="0" smtClean="0">
                <a:solidFill>
                  <a:srgbClr val="1E03BD"/>
                </a:solidFill>
              </a:rPr>
              <a:t>2</a:t>
            </a:r>
            <a:r>
              <a:rPr lang="en-US" sz="2400" dirty="0" smtClean="0">
                <a:solidFill>
                  <a:srgbClr val="1E03BD"/>
                </a:solidFill>
              </a:rPr>
              <a:t> + 2x + 2</a:t>
            </a:r>
            <a:r>
              <a:rPr lang="en-US" sz="2400" i="1" dirty="0" smtClean="0">
                <a:solidFill>
                  <a:srgbClr val="1E03BD"/>
                </a:solidFill>
              </a:rPr>
              <a:t>h</a:t>
            </a:r>
            <a:r>
              <a:rPr lang="en-US" sz="2400" dirty="0" smtClean="0">
                <a:solidFill>
                  <a:srgbClr val="1E03BD"/>
                </a:solidFill>
              </a:rPr>
              <a:t>)</a:t>
            </a:r>
            <a:r>
              <a:rPr lang="en-US" sz="2400" i="1" dirty="0" smtClean="0">
                <a:solidFill>
                  <a:srgbClr val="1E03BD"/>
                </a:solidFill>
              </a:rPr>
              <a:t> </a:t>
            </a:r>
            <a:r>
              <a:rPr lang="en-US" sz="2400" i="1" dirty="0" smtClean="0">
                <a:solidFill>
                  <a:schemeClr val="accent2"/>
                </a:solidFill>
              </a:rPr>
              <a:t>–</a:t>
            </a:r>
            <a:r>
              <a:rPr lang="en-US" sz="2400" i="1" dirty="0" smtClean="0">
                <a:solidFill>
                  <a:srgbClr val="1E03BD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(2</a:t>
            </a:r>
            <a:r>
              <a:rPr lang="en-US" sz="2400" i="1" dirty="0" smtClean="0">
                <a:solidFill>
                  <a:srgbClr val="00B050"/>
                </a:solidFill>
                <a:cs typeface="Times New Roman" pitchFamily="18" charset="0"/>
              </a:rPr>
              <a:t>x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– 3</a:t>
            </a:r>
            <a:r>
              <a:rPr lang="en-US" sz="2400" i="1" dirty="0" smtClean="0">
                <a:solidFill>
                  <a:srgbClr val="00B050"/>
                </a:solidFill>
                <a:cs typeface="Times New Roman" pitchFamily="18" charset="0"/>
              </a:rPr>
              <a:t>x</a:t>
            </a:r>
            <a:r>
              <a:rPr lang="en-US" sz="2400" baseline="30000" dirty="0" smtClean="0">
                <a:solidFill>
                  <a:srgbClr val="00B050"/>
                </a:solidFill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rgbClr val="00B050"/>
                </a:solidFill>
                <a:cs typeface="Times New Roman" pitchFamily="18" charset="0"/>
              </a:rPr>
              <a:t> ) </a:t>
            </a:r>
          </a:p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00B050"/>
                </a:solidFill>
                <a:cs typeface="Times New Roman" pitchFamily="18" charset="0"/>
              </a:rPr>
              <a:t>			   </a:t>
            </a:r>
            <a:r>
              <a:rPr lang="en-US" sz="2400" i="1" dirty="0" smtClean="0">
                <a:cs typeface="Times New Roman" pitchFamily="18" charset="0"/>
              </a:rPr>
              <a:t>=</a:t>
            </a:r>
            <a:r>
              <a:rPr lang="en-US" sz="2400" i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CC3300"/>
                </a:solidFill>
              </a:rPr>
              <a:t>2h</a:t>
            </a:r>
            <a:r>
              <a:rPr lang="en-US" sz="2400" dirty="0" smtClean="0">
                <a:solidFill>
                  <a:srgbClr val="CC3300"/>
                </a:solidFill>
              </a:rPr>
              <a:t>– 6</a:t>
            </a:r>
            <a:r>
              <a:rPr lang="en-US" sz="2400" i="1" dirty="0" smtClean="0">
                <a:solidFill>
                  <a:srgbClr val="CC3300"/>
                </a:solidFill>
              </a:rPr>
              <a:t>xh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- 3</a:t>
            </a:r>
            <a:r>
              <a:rPr lang="en-US" sz="2400" i="1" dirty="0">
                <a:solidFill>
                  <a:srgbClr val="CC3300"/>
                </a:solidFill>
              </a:rPr>
              <a:t>h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  <a:r>
              <a:rPr lang="en-US" sz="2400" dirty="0">
                <a:solidFill>
                  <a:srgbClr val="CC33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</a:rPr>
              <a:t>Step 3.</a:t>
            </a:r>
            <a:br>
              <a:rPr lang="en-US" sz="2400" b="1" dirty="0">
                <a:solidFill>
                  <a:srgbClr val="CC3300"/>
                </a:solidFill>
              </a:rPr>
            </a:br>
            <a:r>
              <a:rPr lang="en-US" sz="2400" dirty="0">
                <a:solidFill>
                  <a:srgbClr val="CC33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</a:rPr>
              <a:t>Step 4.</a:t>
            </a:r>
            <a:r>
              <a:rPr lang="en-US" sz="2400" dirty="0">
                <a:solidFill>
                  <a:srgbClr val="CC3300"/>
                </a:solidFill>
              </a:rPr>
              <a:t> </a:t>
            </a:r>
          </a:p>
          <a:p>
            <a:endParaRPr lang="en-US" sz="24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9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9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9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90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90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Times New Roman" pitchFamily="18" charset="0"/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4582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The revenue generated by producing and selling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  widgets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is given by 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) = 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(75 – 3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baseline="300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for 0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 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  20.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a)  Graph the revenue function.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b)  What </a:t>
            </a:r>
            <a:r>
              <a:rPr lang="en-US" sz="2800" dirty="0">
                <a:solidFill>
                  <a:schemeClr val="tx1"/>
                </a:solidFill>
              </a:rPr>
              <a:t>is the change in revenue if production </a:t>
            </a:r>
            <a:r>
              <a:rPr lang="en-US" sz="2800" dirty="0" smtClean="0">
                <a:solidFill>
                  <a:schemeClr val="tx1"/>
                </a:solidFill>
              </a:rPr>
              <a:t>increases from </a:t>
            </a:r>
            <a:r>
              <a:rPr lang="en-US" sz="2800" dirty="0">
                <a:solidFill>
                  <a:schemeClr val="tx1"/>
                </a:solidFill>
              </a:rPr>
              <a:t>9 to 12?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i="1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(12) – </a:t>
            </a:r>
            <a:r>
              <a:rPr lang="en-US" sz="2800" i="1" dirty="0">
                <a:solidFill>
                  <a:schemeClr val="tx1"/>
                </a:solidFill>
              </a:rPr>
              <a:t>R</a:t>
            </a:r>
            <a:r>
              <a:rPr lang="en-US" sz="2800" dirty="0">
                <a:solidFill>
                  <a:schemeClr val="tx1"/>
                </a:solidFill>
              </a:rPr>
              <a:t>(9) = $468 – $432 = $36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c)  What is the </a:t>
            </a:r>
            <a:r>
              <a:rPr lang="en-US" sz="2800" b="1" u="sng" dirty="0" smtClean="0">
                <a:solidFill>
                  <a:schemeClr val="tx1"/>
                </a:solidFill>
              </a:rPr>
              <a:t>average rate of change </a:t>
            </a:r>
            <a:r>
              <a:rPr lang="en-US" sz="2800" dirty="0" smtClean="0">
                <a:solidFill>
                  <a:schemeClr val="tx1"/>
                </a:solidFill>
              </a:rPr>
              <a:t>in revenue (per unit change in </a:t>
            </a:r>
            <a:r>
              <a:rPr lang="en-US" sz="2800" i="1" dirty="0" smtClean="0">
                <a:solidFill>
                  <a:schemeClr val="tx1"/>
                </a:solidFill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) if production changes from 9 to 12?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2438400" y="5311775"/>
          <a:ext cx="3170238" cy="860425"/>
        </p:xfrm>
        <a:graphic>
          <a:graphicData uri="http://schemas.openxmlformats.org/presentationml/2006/ole">
            <p:oleObj spid="_x0000_s80897" name="Equation" r:id="rId3" imgW="1587240" imgH="43164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68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The Rate of Change</a:t>
            </a:r>
          </a:p>
        </p:txBody>
      </p:sp>
      <p:sp>
        <p:nvSpPr>
          <p:cNvPr id="5228" name="Text Box 108"/>
          <p:cNvSpPr txBox="1">
            <a:spLocks noChangeArrowheads="1"/>
          </p:cNvSpPr>
          <p:nvPr/>
        </p:nvSpPr>
        <p:spPr bwMode="auto">
          <a:xfrm>
            <a:off x="228600" y="990600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For </a:t>
            </a:r>
            <a:r>
              <a:rPr lang="en-US" sz="3200" i="1" dirty="0">
                <a:solidFill>
                  <a:schemeClr val="tx1"/>
                </a:solidFill>
                <a:cs typeface="Times New Roman" pitchFamily="18" charset="0"/>
              </a:rPr>
              <a:t>y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en-US" sz="3200" i="1" dirty="0">
                <a:solidFill>
                  <a:schemeClr val="tx1"/>
                </a:solidFill>
                <a:cs typeface="Times New Roman" pitchFamily="18" charset="0"/>
              </a:rPr>
              <a:t>f 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3200" i="1" dirty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), the </a:t>
            </a:r>
            <a:r>
              <a:rPr lang="en-US" sz="3200" b="1" u="sng" dirty="0">
                <a:solidFill>
                  <a:srgbClr val="FF0000"/>
                </a:solidFill>
                <a:cs typeface="Times New Roman" pitchFamily="18" charset="0"/>
              </a:rPr>
              <a:t>average rate of change </a:t>
            </a: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from </a:t>
            </a:r>
            <a:r>
              <a:rPr lang="en-US" sz="3200" b="1" i="1" dirty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 = </a:t>
            </a:r>
            <a:r>
              <a:rPr lang="en-US" sz="3200" b="1" i="1" dirty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 to </a:t>
            </a:r>
            <a:r>
              <a:rPr lang="en-US" sz="3200" b="1" i="1" dirty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 = </a:t>
            </a:r>
            <a:r>
              <a:rPr lang="en-US" sz="3200" b="1" i="1" dirty="0" smtClean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is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5229" name="Object 109"/>
          <p:cNvGraphicFramePr>
            <a:graphicFrameLocks noChangeAspect="1"/>
          </p:cNvGraphicFramePr>
          <p:nvPr/>
        </p:nvGraphicFramePr>
        <p:xfrm>
          <a:off x="3200400" y="1828800"/>
          <a:ext cx="2133600" cy="1037405"/>
        </p:xfrm>
        <a:graphic>
          <a:graphicData uri="http://schemas.openxmlformats.org/presentationml/2006/ole">
            <p:oleObj spid="_x0000_s57346" name="Equation" r:id="rId3" imgW="812520" imgH="393480" progId="Equation.3">
              <p:embed/>
            </p:oleObj>
          </a:graphicData>
        </a:graphic>
      </p:graphicFrame>
      <p:sp>
        <p:nvSpPr>
          <p:cNvPr id="5236" name="Text Box 116"/>
          <p:cNvSpPr txBox="1">
            <a:spLocks noChangeArrowheads="1"/>
          </p:cNvSpPr>
          <p:nvPr/>
        </p:nvSpPr>
        <p:spPr bwMode="auto">
          <a:xfrm>
            <a:off x="381000" y="2971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This quantity is the slope  </a:t>
            </a:r>
            <a:r>
              <a:rPr lang="en-US" sz="3200" dirty="0" smtClean="0">
                <a:solidFill>
                  <a:srgbClr val="0070C0"/>
                </a:solidFill>
              </a:rPr>
              <a:t>m</a:t>
            </a:r>
            <a:r>
              <a:rPr lang="en-US" sz="3200" dirty="0" smtClean="0"/>
              <a:t> of </a:t>
            </a:r>
            <a:r>
              <a:rPr lang="en-US" sz="3200" b="1" dirty="0" smtClean="0">
                <a:solidFill>
                  <a:srgbClr val="FF0000"/>
                </a:solidFill>
              </a:rPr>
              <a:t>a secant line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8" grpId="0"/>
      <p:bldP spid="52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52507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Secant </a:t>
            </a:r>
            <a:r>
              <a:rPr lang="en-US" b="1" dirty="0"/>
              <a:t>and Tangent Lines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42900" y="1143000"/>
            <a:ext cx="3067050" cy="2057400"/>
            <a:chOff x="180" y="1344"/>
            <a:chExt cx="1932" cy="1296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864" y="1344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480" y="2400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480" y="1344"/>
              <a:ext cx="1344" cy="968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912"/>
                </a:cxn>
                <a:cxn ang="0">
                  <a:pos x="1344" y="0"/>
                </a:cxn>
              </a:cxnLst>
              <a:rect l="0" t="0" r="r" b="b"/>
              <a:pathLst>
                <a:path w="1344" h="968">
                  <a:moveTo>
                    <a:pt x="0" y="336"/>
                  </a:moveTo>
                  <a:cubicBezTo>
                    <a:pt x="152" y="652"/>
                    <a:pt x="304" y="968"/>
                    <a:pt x="528" y="912"/>
                  </a:cubicBezTo>
                  <a:cubicBezTo>
                    <a:pt x="752" y="856"/>
                    <a:pt x="1048" y="428"/>
                    <a:pt x="13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V="1">
              <a:off x="432" y="1776"/>
              <a:ext cx="1488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669" y="2064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1392" y="18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1383" y="18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180" y="1875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1</a:t>
              </a:r>
              <a:r>
                <a:rPr lang="en-US" sz="2400"/>
                <a:t>)</a:t>
              </a: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690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47" y="243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1</a:t>
              </a:r>
              <a:endParaRPr lang="en-US" sz="2400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1413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1200" y="244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480" y="180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P</a:t>
              </a:r>
              <a:endParaRPr lang="en-US" sz="2400"/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1053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905250" y="1447800"/>
            <a:ext cx="487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hlink"/>
                </a:solidFill>
              </a:rPr>
              <a:t>Secant Line</a:t>
            </a:r>
            <a:r>
              <a:rPr lang="en-US" sz="3200" dirty="0">
                <a:solidFill>
                  <a:schemeClr val="tx1"/>
                </a:solidFill>
              </a:rPr>
              <a:t> – A line passing </a:t>
            </a:r>
            <a:r>
              <a:rPr lang="en-US" sz="3200" dirty="0" smtClean="0">
                <a:solidFill>
                  <a:schemeClr val="tx1"/>
                </a:solidFill>
              </a:rPr>
              <a:t>through </a:t>
            </a:r>
            <a:r>
              <a:rPr lang="en-US" sz="3200" dirty="0">
                <a:solidFill>
                  <a:schemeClr val="tx1"/>
                </a:solidFill>
              </a:rPr>
              <a:t>two points on a graph of a function.</a:t>
            </a:r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838200" y="3276600"/>
            <a:ext cx="2133600" cy="15367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528" y="912"/>
              </a:cxn>
              <a:cxn ang="0">
                <a:pos x="1344" y="0"/>
              </a:cxn>
            </a:cxnLst>
            <a:rect l="0" t="0" r="r" b="b"/>
            <a:pathLst>
              <a:path w="1344" h="968">
                <a:moveTo>
                  <a:pt x="0" y="336"/>
                </a:moveTo>
                <a:cubicBezTo>
                  <a:pt x="152" y="652"/>
                  <a:pt x="304" y="968"/>
                  <a:pt x="528" y="912"/>
                </a:cubicBezTo>
                <a:cubicBezTo>
                  <a:pt x="752" y="856"/>
                  <a:pt x="1048" y="428"/>
                  <a:pt x="13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1138238" y="4419600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838200" y="4010025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P</a:t>
            </a:r>
            <a:endParaRPr lang="en-US" sz="2400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1447800" y="3276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838200" y="4953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361950" y="4119563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 baseline="-25000"/>
              <a:t>1</a:t>
            </a:r>
            <a:r>
              <a:rPr lang="en-US" sz="2400"/>
              <a:t>)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1171575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1000125" y="4953000"/>
            <a:ext cx="338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x</a:t>
            </a:r>
            <a:r>
              <a:rPr lang="en-US" sz="2400" baseline="-25000"/>
              <a:t>1</a:t>
            </a:r>
            <a:endParaRPr lang="en-US" sz="2400"/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762000" y="3752850"/>
            <a:ext cx="2362200" cy="1504950"/>
            <a:chOff x="444" y="2988"/>
            <a:chExt cx="1488" cy="948"/>
          </a:xfrm>
        </p:grpSpPr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 flipV="1">
              <a:off x="444" y="3120"/>
              <a:ext cx="1488" cy="38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1395" y="322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1386" y="32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>
              <a:off x="1431" y="32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1056" y="298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  <p:sp>
          <p:nvSpPr>
            <p:cNvPr id="6188" name="Rectangle 44"/>
            <p:cNvSpPr>
              <a:spLocks noChangeArrowheads="1"/>
            </p:cNvSpPr>
            <p:nvPr/>
          </p:nvSpPr>
          <p:spPr bwMode="auto">
            <a:xfrm>
              <a:off x="1344" y="3744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</p:grpSp>
      <p:sp>
        <p:nvSpPr>
          <p:cNvPr id="6199" name="Line 55"/>
          <p:cNvSpPr>
            <a:spLocks noChangeShapeType="1"/>
          </p:cNvSpPr>
          <p:nvPr/>
        </p:nvSpPr>
        <p:spPr bwMode="auto">
          <a:xfrm>
            <a:off x="742950" y="3962400"/>
            <a:ext cx="11430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895350" y="4076700"/>
            <a:ext cx="1905000" cy="1181100"/>
            <a:chOff x="528" y="3192"/>
            <a:chExt cx="1200" cy="744"/>
          </a:xfrm>
        </p:grpSpPr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>
              <a:off x="1248" y="34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528" y="3408"/>
              <a:ext cx="1152" cy="9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auto">
            <a:xfrm>
              <a:off x="1209" y="343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93" name="Rectangle 49"/>
            <p:cNvSpPr>
              <a:spLocks noChangeArrowheads="1"/>
            </p:cNvSpPr>
            <p:nvPr/>
          </p:nvSpPr>
          <p:spPr bwMode="auto">
            <a:xfrm>
              <a:off x="1200" y="345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870" y="319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  <p:sp>
          <p:nvSpPr>
            <p:cNvPr id="6204" name="Rectangle 60"/>
            <p:cNvSpPr>
              <a:spLocks noChangeArrowheads="1"/>
            </p:cNvSpPr>
            <p:nvPr/>
          </p:nvSpPr>
          <p:spPr bwMode="auto">
            <a:xfrm>
              <a:off x="1152" y="3744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666750" y="4038600"/>
            <a:ext cx="1517650" cy="1219200"/>
            <a:chOff x="384" y="3168"/>
            <a:chExt cx="956" cy="768"/>
          </a:xfrm>
        </p:grpSpPr>
        <p:sp>
          <p:nvSpPr>
            <p:cNvPr id="6196" name="Rectangle 52"/>
            <p:cNvSpPr>
              <a:spLocks noChangeArrowheads="1"/>
            </p:cNvSpPr>
            <p:nvPr/>
          </p:nvSpPr>
          <p:spPr bwMode="auto">
            <a:xfrm>
              <a:off x="812" y="355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auto">
            <a:xfrm>
              <a:off x="821" y="353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97" name="Rectangle 53"/>
            <p:cNvSpPr>
              <a:spLocks noChangeArrowheads="1"/>
            </p:cNvSpPr>
            <p:nvPr/>
          </p:nvSpPr>
          <p:spPr bwMode="auto">
            <a:xfrm>
              <a:off x="482" y="329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384" y="3168"/>
              <a:ext cx="768" cy="62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59"/>
            <p:cNvSpPr>
              <a:spLocks noChangeShapeType="1"/>
            </p:cNvSpPr>
            <p:nvPr/>
          </p:nvSpPr>
          <p:spPr bwMode="auto">
            <a:xfrm>
              <a:off x="849" y="35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Rectangle 61"/>
            <p:cNvSpPr>
              <a:spLocks noChangeArrowheads="1"/>
            </p:cNvSpPr>
            <p:nvPr/>
          </p:nvSpPr>
          <p:spPr bwMode="auto">
            <a:xfrm>
              <a:off x="768" y="3744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</p:grp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3886200" y="2971800"/>
            <a:ext cx="4876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hlink"/>
                </a:solidFill>
              </a:rPr>
              <a:t>Tangent Line</a:t>
            </a:r>
            <a:r>
              <a:rPr lang="en-US" sz="3200" dirty="0">
                <a:solidFill>
                  <a:schemeClr val="tx1"/>
                </a:solidFill>
              </a:rPr>
              <a:t> – A line that touches the graph at a point. The tangent line may cross the graph at other points depending on the graph.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7200" y="56388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hlinkClick r:id="rId2"/>
              </a:rPr>
              <a:t>http://www.slu.edu/classes/maymk/Applets/SecantTangent.html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52122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Slope of the Tangent Line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Now let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i="1" dirty="0">
                <a:solidFill>
                  <a:schemeClr val="tx1"/>
                </a:solidFill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i="1" dirty="0" err="1">
                <a:solidFill>
                  <a:schemeClr val="tx1"/>
                </a:solidFill>
              </a:rPr>
              <a:t>a+h</a:t>
            </a:r>
            <a:r>
              <a:rPr lang="en-US" sz="2800" dirty="0">
                <a:solidFill>
                  <a:schemeClr val="tx1"/>
                </a:solidFill>
              </a:rPr>
              <a:t>, where </a:t>
            </a:r>
            <a:r>
              <a:rPr lang="en-US" sz="2800" i="1" dirty="0">
                <a:solidFill>
                  <a:schemeClr val="tx1"/>
                </a:solidFill>
              </a:rPr>
              <a:t>h</a:t>
            </a:r>
            <a:r>
              <a:rPr lang="en-US" sz="2800" dirty="0">
                <a:solidFill>
                  <a:schemeClr val="tx1"/>
                </a:solidFill>
              </a:rPr>
              <a:t> is the distance from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to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. This changes the formula to: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0" y="2209800"/>
          <a:ext cx="2998788" cy="1019175"/>
        </p:xfrm>
        <a:graphic>
          <a:graphicData uri="http://schemas.openxmlformats.org/presentationml/2006/ole">
            <p:oleObj spid="_x0000_s30722" name="Equation" r:id="rId3" imgW="1269720" imgH="431640" progId="Equation.DSMT4">
              <p:embed/>
            </p:oleObj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95800" y="3505200"/>
            <a:ext cx="3067050" cy="2057400"/>
            <a:chOff x="1920" y="2832"/>
            <a:chExt cx="1932" cy="1296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V="1">
              <a:off x="2604" y="283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2220" y="388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auto">
            <a:xfrm>
              <a:off x="2220" y="2832"/>
              <a:ext cx="1344" cy="968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912"/>
                </a:cxn>
                <a:cxn ang="0">
                  <a:pos x="1344" y="0"/>
                </a:cxn>
              </a:cxnLst>
              <a:rect l="0" t="0" r="r" b="b"/>
              <a:pathLst>
                <a:path w="1344" h="968">
                  <a:moveTo>
                    <a:pt x="0" y="336"/>
                  </a:moveTo>
                  <a:cubicBezTo>
                    <a:pt x="152" y="652"/>
                    <a:pt x="304" y="968"/>
                    <a:pt x="528" y="912"/>
                  </a:cubicBezTo>
                  <a:cubicBezTo>
                    <a:pt x="752" y="856"/>
                    <a:pt x="1048" y="428"/>
                    <a:pt x="13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V="1">
              <a:off x="2172" y="3264"/>
              <a:ext cx="1488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2409" y="355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3132" y="3360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3171" y="3384"/>
              <a:ext cx="5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a+h</a:t>
              </a:r>
              <a:r>
                <a:rPr lang="en-US" sz="2400"/>
                <a:t>)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920" y="3363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a</a:t>
              </a:r>
              <a:r>
                <a:rPr lang="en-US" sz="2400"/>
                <a:t>)</a:t>
              </a:r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2430" y="36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2187" y="391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a</a:t>
              </a:r>
              <a:endParaRPr lang="en-US" sz="2400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3153" y="340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2940" y="393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a + h</a:t>
              </a:r>
              <a:endParaRPr lang="en-US" sz="2400"/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2220" y="329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P</a:t>
              </a:r>
              <a:endParaRPr lang="en-US" sz="2400"/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2793" y="312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</p:grp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5791200" y="2209800"/>
          <a:ext cx="2670175" cy="930275"/>
        </p:xfrm>
        <a:graphic>
          <a:graphicData uri="http://schemas.openxmlformats.org/presentationml/2006/ole">
            <p:oleObj spid="_x0000_s30723" name="Equation" r:id="rId4" imgW="1130040" imgH="393480" progId="Equation.DSMT4">
              <p:embed/>
            </p:oleObj>
          </a:graphicData>
        </a:graphic>
      </p:graphicFrame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066800" y="3352800"/>
            <a:ext cx="2895600" cy="2133600"/>
            <a:chOff x="4080" y="2016"/>
            <a:chExt cx="1248" cy="768"/>
          </a:xfrm>
        </p:grpSpPr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 flipV="1">
              <a:off x="4522" y="2016"/>
              <a:ext cx="0" cy="7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4274" y="2642"/>
              <a:ext cx="10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26"/>
            <p:cNvSpPr>
              <a:spLocks/>
            </p:cNvSpPr>
            <p:nvPr/>
          </p:nvSpPr>
          <p:spPr bwMode="auto">
            <a:xfrm>
              <a:off x="4274" y="2016"/>
              <a:ext cx="868" cy="574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912"/>
                </a:cxn>
                <a:cxn ang="0">
                  <a:pos x="1344" y="0"/>
                </a:cxn>
              </a:cxnLst>
              <a:rect l="0" t="0" r="r" b="b"/>
              <a:pathLst>
                <a:path w="1344" h="968">
                  <a:moveTo>
                    <a:pt x="0" y="336"/>
                  </a:moveTo>
                  <a:cubicBezTo>
                    <a:pt x="152" y="652"/>
                    <a:pt x="304" y="968"/>
                    <a:pt x="528" y="912"/>
                  </a:cubicBezTo>
                  <a:cubicBezTo>
                    <a:pt x="752" y="856"/>
                    <a:pt x="1048" y="428"/>
                    <a:pt x="13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 flipV="1">
              <a:off x="4243" y="2272"/>
              <a:ext cx="961" cy="2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4396" y="2443"/>
              <a:ext cx="37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4863" y="2329"/>
              <a:ext cx="37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4857" y="2343"/>
              <a:ext cx="34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4080" y="2331"/>
              <a:ext cx="3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1</a:t>
              </a:r>
              <a:r>
                <a:rPr lang="en-US" sz="2400"/>
                <a:t>)</a:t>
              </a:r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4409" y="2471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4252" y="2660"/>
              <a:ext cx="342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1</a:t>
              </a:r>
              <a:endParaRPr lang="en-US" sz="2400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>
              <a:off x="4876" y="2357"/>
              <a:ext cx="0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4739" y="2670"/>
              <a:ext cx="34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4274" y="2290"/>
              <a:ext cx="34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P</a:t>
              </a:r>
              <a:endParaRPr lang="en-US" sz="2400"/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4644" y="2187"/>
              <a:ext cx="3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</p:grpSp>
      <p:graphicFrame>
        <p:nvGraphicFramePr>
          <p:cNvPr id="18471" name="Object 39"/>
          <p:cNvGraphicFramePr>
            <a:graphicFrameLocks noChangeAspect="1"/>
          </p:cNvGraphicFramePr>
          <p:nvPr/>
        </p:nvGraphicFramePr>
        <p:xfrm>
          <a:off x="3048000" y="2209800"/>
          <a:ext cx="2670175" cy="1049338"/>
        </p:xfrm>
        <a:graphic>
          <a:graphicData uri="http://schemas.openxmlformats.org/presentationml/2006/ole">
            <p:oleObj spid="_x0000_s30724" name="Equation" r:id="rId5" imgW="113004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4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762000"/>
            <a:ext cx="59626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26" name="AutoShape 2"/>
          <p:cNvSpPr>
            <a:spLocks/>
          </p:cNvSpPr>
          <p:nvPr/>
        </p:nvSpPr>
        <p:spPr bwMode="auto">
          <a:xfrm>
            <a:off x="2362200" y="1371600"/>
            <a:ext cx="685800" cy="2209800"/>
          </a:xfrm>
          <a:prstGeom prst="leftBrace">
            <a:avLst>
              <a:gd name="adj1" fmla="val 26852"/>
              <a:gd name="adj2" fmla="val 49375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7" name="AutoShape 3"/>
          <p:cNvSpPr>
            <a:spLocks/>
          </p:cNvSpPr>
          <p:nvPr/>
        </p:nvSpPr>
        <p:spPr bwMode="auto">
          <a:xfrm rot="16195265">
            <a:off x="4037806" y="4039394"/>
            <a:ext cx="458788" cy="1219200"/>
          </a:xfrm>
          <a:prstGeom prst="leftBrace">
            <a:avLst>
              <a:gd name="adj1" fmla="val 22145"/>
              <a:gd name="adj2" fmla="val 49352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733800" y="4800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04800" y="2205335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i="1" dirty="0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0000"/>
                </a:solidFill>
              </a:rPr>
              <a:t> + </a:t>
            </a:r>
            <a:r>
              <a:rPr lang="en-US" sz="2400" b="1" i="1" dirty="0">
                <a:solidFill>
                  <a:srgbClr val="FF0000"/>
                </a:solidFill>
              </a:rPr>
              <a:t>h</a:t>
            </a:r>
            <a:r>
              <a:rPr lang="en-US" sz="2400" b="1" dirty="0">
                <a:solidFill>
                  <a:srgbClr val="FF0000"/>
                </a:solidFill>
              </a:rPr>
              <a:t>) – </a:t>
            </a: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i="1" dirty="0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248400" y="1219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Tangent</a:t>
            </a:r>
          </a:p>
        </p:txBody>
      </p:sp>
      <p:sp>
        <p:nvSpPr>
          <p:cNvPr id="103432" name="Freeform 8"/>
          <p:cNvSpPr>
            <a:spLocks/>
          </p:cNvSpPr>
          <p:nvPr/>
        </p:nvSpPr>
        <p:spPr bwMode="auto">
          <a:xfrm>
            <a:off x="5410200" y="1657350"/>
            <a:ext cx="928688" cy="711200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342" y="225"/>
              </a:cxn>
              <a:cxn ang="0">
                <a:pos x="288" y="444"/>
              </a:cxn>
              <a:cxn ang="0">
                <a:pos x="0" y="252"/>
              </a:cxn>
            </a:cxnLst>
            <a:rect l="0" t="0" r="r" b="b"/>
            <a:pathLst>
              <a:path w="585" h="448">
                <a:moveTo>
                  <a:pt x="585" y="0"/>
                </a:moveTo>
                <a:cubicBezTo>
                  <a:pt x="545" y="37"/>
                  <a:pt x="391" y="151"/>
                  <a:pt x="342" y="225"/>
                </a:cubicBezTo>
                <a:cubicBezTo>
                  <a:pt x="293" y="299"/>
                  <a:pt x="345" y="440"/>
                  <a:pt x="288" y="444"/>
                </a:cubicBezTo>
                <a:cubicBezTo>
                  <a:pt x="231" y="448"/>
                  <a:pt x="56" y="284"/>
                  <a:pt x="0" y="252"/>
                </a:cubicBezTo>
              </a:path>
            </a:pathLst>
          </a:custGeom>
          <a:noFill/>
          <a:ln w="28575" cap="flat" cmpd="sng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3505200" y="2895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P</a:t>
            </a:r>
          </a:p>
        </p:txBody>
      </p:sp>
      <p:sp>
        <p:nvSpPr>
          <p:cNvPr id="103439" name="AutoShape 15"/>
          <p:cNvSpPr>
            <a:spLocks noChangeArrowheads="1"/>
          </p:cNvSpPr>
          <p:nvPr/>
        </p:nvSpPr>
        <p:spPr bwMode="auto">
          <a:xfrm>
            <a:off x="6248400" y="4114800"/>
            <a:ext cx="2057400" cy="1066800"/>
          </a:xfrm>
          <a:prstGeom prst="wedgeRoundRectCallout">
            <a:avLst>
              <a:gd name="adj1" fmla="val -125153"/>
              <a:gd name="adj2" fmla="val 3631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/>
              <a:t>Let </a:t>
            </a:r>
            <a:r>
              <a:rPr lang="en-US" sz="2800" i="1" dirty="0"/>
              <a:t>h</a:t>
            </a:r>
            <a:r>
              <a:rPr lang="en-US" sz="2800" dirty="0"/>
              <a:t> approach 0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4267200" y="685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Q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1638300" y="1638300"/>
            <a:ext cx="4876800" cy="2362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752600" y="1524000"/>
            <a:ext cx="4724400" cy="2590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981200" y="1371600"/>
            <a:ext cx="4343400" cy="297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1943100" y="1409700"/>
            <a:ext cx="4495800" cy="2743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133600" y="1219200"/>
            <a:ext cx="4191000" cy="3276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2286000" y="1066800"/>
            <a:ext cx="4038600" cy="3733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2362201" y="990599"/>
            <a:ext cx="3962400" cy="388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 flipV="1">
            <a:off x="2438400" y="914400"/>
            <a:ext cx="4191000" cy="381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1524000" y="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sz="2800" dirty="0" smtClean="0"/>
              <a:t>Secant line</a:t>
            </a:r>
            <a:endParaRPr lang="en-US" dirty="0"/>
          </a:p>
        </p:txBody>
      </p:sp>
      <p:sp>
        <p:nvSpPr>
          <p:cNvPr id="57" name="Freeform 8"/>
          <p:cNvSpPr>
            <a:spLocks/>
          </p:cNvSpPr>
          <p:nvPr/>
        </p:nvSpPr>
        <p:spPr bwMode="auto">
          <a:xfrm flipH="1">
            <a:off x="3657600" y="381000"/>
            <a:ext cx="1371600" cy="381000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342" y="225"/>
              </a:cxn>
              <a:cxn ang="0">
                <a:pos x="288" y="444"/>
              </a:cxn>
              <a:cxn ang="0">
                <a:pos x="0" y="252"/>
              </a:cxn>
            </a:cxnLst>
            <a:rect l="0" t="0" r="r" b="b"/>
            <a:pathLst>
              <a:path w="585" h="448">
                <a:moveTo>
                  <a:pt x="585" y="0"/>
                </a:moveTo>
                <a:cubicBezTo>
                  <a:pt x="545" y="37"/>
                  <a:pt x="391" y="151"/>
                  <a:pt x="342" y="225"/>
                </a:cubicBezTo>
                <a:cubicBezTo>
                  <a:pt x="293" y="299"/>
                  <a:pt x="345" y="440"/>
                  <a:pt x="288" y="444"/>
                </a:cubicBezTo>
                <a:cubicBezTo>
                  <a:pt x="231" y="448"/>
                  <a:pt x="56" y="284"/>
                  <a:pt x="0" y="252"/>
                </a:cubicBezTo>
              </a:path>
            </a:pathLst>
          </a:custGeom>
          <a:noFill/>
          <a:ln w="28575" cap="flat" cmpd="sng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utoUpdateAnimBg="0"/>
      <p:bldP spid="103432" grpId="0" animBg="1"/>
      <p:bldP spid="103439" grpId="0" animBg="1"/>
      <p:bldP spid="56" grpId="0" autoUpdateAnimBg="0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52122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Slope of the Tangent Line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To determine the slope of the tangent line using this form, let </a:t>
            </a:r>
            <a:r>
              <a:rPr lang="en-US" sz="2800" i="1" dirty="0">
                <a:solidFill>
                  <a:schemeClr val="tx1"/>
                </a:solidFill>
              </a:rPr>
              <a:t>a + h</a:t>
            </a:r>
            <a:r>
              <a:rPr lang="en-US" sz="2800" dirty="0">
                <a:solidFill>
                  <a:schemeClr val="tx1"/>
                </a:solidFill>
              </a:rPr>
              <a:t> approach </a:t>
            </a:r>
            <a:r>
              <a:rPr lang="en-US" sz="2800" i="1" dirty="0">
                <a:solidFill>
                  <a:schemeClr val="tx1"/>
                </a:solidFill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. This is equivalent to allowing </a:t>
            </a:r>
            <a:r>
              <a:rPr lang="en-US" sz="2800" i="1" dirty="0">
                <a:solidFill>
                  <a:schemeClr val="tx1"/>
                </a:solidFill>
              </a:rPr>
              <a:t>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→</a:t>
            </a:r>
            <a:r>
              <a:rPr lang="en-US" sz="2800" dirty="0">
                <a:solidFill>
                  <a:schemeClr val="tx1"/>
                </a:solidFill>
              </a:rPr>
              <a:t> 0.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09600" y="3810000"/>
          <a:ext cx="4097338" cy="990600"/>
        </p:xfrm>
        <a:graphic>
          <a:graphicData uri="http://schemas.openxmlformats.org/presentationml/2006/ole">
            <p:oleObj spid="_x0000_s31746" name="Equation" r:id="rId3" imgW="1625400" imgH="393480" progId="Equation.DSMT4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62000" y="2743200"/>
          <a:ext cx="2208213" cy="703263"/>
        </p:xfrm>
        <a:graphic>
          <a:graphicData uri="http://schemas.openxmlformats.org/presentationml/2006/ole">
            <p:oleObj spid="_x0000_s31747" name="Equation" r:id="rId4" imgW="876240" imgH="279360" progId="Equation.DSMT4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53000" y="2286000"/>
            <a:ext cx="3067050" cy="2057400"/>
            <a:chOff x="1920" y="2832"/>
            <a:chExt cx="1932" cy="1296"/>
          </a:xfrm>
        </p:grpSpPr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2604" y="283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220" y="388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2220" y="2832"/>
              <a:ext cx="1344" cy="968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912"/>
                </a:cxn>
                <a:cxn ang="0">
                  <a:pos x="1344" y="0"/>
                </a:cxn>
              </a:cxnLst>
              <a:rect l="0" t="0" r="r" b="b"/>
              <a:pathLst>
                <a:path w="1344" h="968">
                  <a:moveTo>
                    <a:pt x="0" y="336"/>
                  </a:moveTo>
                  <a:cubicBezTo>
                    <a:pt x="152" y="652"/>
                    <a:pt x="304" y="968"/>
                    <a:pt x="528" y="912"/>
                  </a:cubicBezTo>
                  <a:cubicBezTo>
                    <a:pt x="752" y="856"/>
                    <a:pt x="1048" y="428"/>
                    <a:pt x="13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V="1">
              <a:off x="2172" y="3264"/>
              <a:ext cx="1488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2409" y="355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3132" y="3360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3171" y="3384"/>
              <a:ext cx="5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a+h</a:t>
              </a:r>
              <a:r>
                <a:rPr lang="en-US" sz="2400"/>
                <a:t>)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1920" y="3363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a</a:t>
              </a:r>
              <a:r>
                <a:rPr lang="en-US" sz="2400"/>
                <a:t>)</a:t>
              </a:r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2430" y="36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2187" y="391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a</a:t>
              </a:r>
              <a:endParaRPr lang="en-US" sz="2400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153" y="340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2940" y="393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a + h</a:t>
              </a:r>
              <a:endParaRPr lang="en-US" sz="2400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2220" y="329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P</a:t>
              </a:r>
              <a:endParaRPr lang="en-US" sz="2400"/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2793" y="312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</p:grp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019800" y="385445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←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562600" y="4419600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means</a:t>
            </a:r>
            <a:r>
              <a:rPr lang="en-US" sz="2400" i="1">
                <a:cs typeface="Times New Roman" pitchFamily="18" charset="0"/>
              </a:rPr>
              <a:t> </a:t>
            </a:r>
            <a:r>
              <a:rPr lang="en-US" sz="2400" i="1">
                <a:solidFill>
                  <a:schemeClr val="tx1"/>
                </a:solidFill>
                <a:cs typeface="Times New Roman" pitchFamily="18" charset="0"/>
              </a:rPr>
              <a:t>h → </a:t>
            </a:r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685800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Instantaneous Rate of Change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05491" name="Object 19"/>
          <p:cNvGraphicFramePr>
            <a:graphicFrameLocks noChangeAspect="1"/>
          </p:cNvGraphicFramePr>
          <p:nvPr/>
        </p:nvGraphicFramePr>
        <p:xfrm>
          <a:off x="2362200" y="1981200"/>
          <a:ext cx="2895600" cy="941388"/>
        </p:xfrm>
        <a:graphic>
          <a:graphicData uri="http://schemas.openxmlformats.org/presentationml/2006/ole">
            <p:oleObj spid="_x0000_s61442" name="Equation" r:id="rId3" imgW="1409400" imgH="393480" progId="Equation.3">
              <p:embed/>
            </p:oleObj>
          </a:graphicData>
        </a:graphic>
      </p:graphicFrame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04800" y="1066800"/>
            <a:ext cx="76962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Given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), 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instantaneous rate of change at </a:t>
            </a:r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is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provided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that the limit exists. It can be interpreted as 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slope of the tangent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at the point (</a:t>
            </a:r>
            <a:r>
              <a:rPr lang="en-US" sz="2800" i="1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i="1" dirty="0" smtClean="0">
                <a:solidFill>
                  <a:schemeClr val="tx1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)). </a:t>
            </a: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Slope of the tangent =  instantaneous </a:t>
            </a:r>
            <a:r>
              <a:rPr lang="en-US" sz="2800" dirty="0">
                <a:solidFill>
                  <a:schemeClr val="tx1"/>
                </a:solidFill>
              </a:rPr>
              <a:t>rate of change.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19287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7315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Find an equation of a tangent line to </a:t>
            </a:r>
            <a:r>
              <a:rPr lang="en-US" sz="2800" i="1" dirty="0" smtClean="0">
                <a:solidFill>
                  <a:schemeClr val="tx1"/>
                </a:solidFill>
              </a:rPr>
              <a:t>f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) = </a:t>
            </a:r>
            <a:r>
              <a:rPr lang="en-US" sz="2800" i="1" dirty="0" smtClean="0">
                <a:solidFill>
                  <a:schemeClr val="tx1"/>
                </a:solidFill>
              </a:rPr>
              <a:t>x</a:t>
            </a:r>
            <a:r>
              <a:rPr lang="en-US" sz="2800" baseline="30000" dirty="0" smtClean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at </a:t>
            </a:r>
          </a:p>
          <a:p>
            <a:pPr eaLnBrk="1" hangingPunct="1"/>
            <a:r>
              <a:rPr lang="en-US" sz="2800" i="1" dirty="0" smtClean="0">
                <a:solidFill>
                  <a:schemeClr val="tx1"/>
                </a:solidFill>
              </a:rPr>
              <a:t>	x</a:t>
            </a:r>
            <a:r>
              <a:rPr lang="en-US" sz="2800" dirty="0" smtClean="0">
                <a:solidFill>
                  <a:schemeClr val="tx1"/>
                </a:solidFill>
              </a:rPr>
              <a:t> = 3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	x =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-1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800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/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	x =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4</a:t>
            </a:r>
          </a:p>
          <a:p>
            <a:pPr eaLnBrk="1" hangingPunct="1"/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492</TotalTime>
  <Words>725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Network</vt:lpstr>
      <vt:lpstr>Equation</vt:lpstr>
      <vt:lpstr>Clip</vt:lpstr>
      <vt:lpstr>Sections 11.3 - 11.4   Rates of Change and the Derivative</vt:lpstr>
      <vt:lpstr>Example</vt:lpstr>
      <vt:lpstr>The Rate of Change</vt:lpstr>
      <vt:lpstr>Slide 4</vt:lpstr>
      <vt:lpstr>Slide 5</vt:lpstr>
      <vt:lpstr>Slide 6</vt:lpstr>
      <vt:lpstr>Slide 7</vt:lpstr>
      <vt:lpstr>Instantaneous Rate of Change</vt:lpstr>
      <vt:lpstr>Slide 9</vt:lpstr>
      <vt:lpstr>The Derivative</vt:lpstr>
      <vt:lpstr>Finding the Derivative</vt:lpstr>
      <vt:lpstr>Example </vt:lpstr>
      <vt:lpstr>Example </vt:lpstr>
      <vt:lpstr>Slide 14</vt:lpstr>
      <vt:lpstr>Interpretations of the Derivative</vt:lpstr>
      <vt:lpstr>Example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Derivative</dc:title>
  <dc:creator>Phong Chau</dc:creator>
  <cp:lastModifiedBy>pqchau</cp:lastModifiedBy>
  <cp:revision>44</cp:revision>
  <dcterms:created xsi:type="dcterms:W3CDTF">2003-09-30T17:02:01Z</dcterms:created>
  <dcterms:modified xsi:type="dcterms:W3CDTF">2011-08-31T16:53:13Z</dcterms:modified>
</cp:coreProperties>
</file>