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4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272"/>
    <a:srgbClr val="CC3300"/>
    <a:srgbClr val="663300"/>
    <a:srgbClr val="66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E28E67B-4485-4773-9A4A-C8DB4F352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B251B8D-A71D-4A17-84ED-8ACA5BB19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AC0B01-3EBC-4D95-8E01-493278FAA6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D5384-87C5-4FD9-8788-29F70F72D8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DB0C3-02DD-43AD-B983-05B52BEC5B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26EC2-30CB-4E73-96C7-51FC871A9F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07F78-5DC4-4397-A988-C8A45952D8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7A53F-01B0-4094-82B1-70D91BAD97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E8F1F-50F8-43F9-B76A-DDEFC8C9D3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E8F18-4593-46D3-8E5D-4D49DB886B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9703F-4F2C-41B1-945C-74F4C52B5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33E5A-5049-4569-921E-54982853E2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30142-EFD4-4365-AD2D-40EA77A946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10C0D-7718-40CD-952A-A28F7F4245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A45DA2C-61B3-4092-B5B6-C192A4AA9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1" y="466725"/>
            <a:ext cx="7162800" cy="2133600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Section 12.1</a:t>
            </a:r>
            <a:br>
              <a:rPr lang="en-US" sz="3600" dirty="0" smtClean="0">
                <a:latin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</a:rPr>
              <a:t> Techniques for Finding Derivative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81000" y="381000"/>
            <a:ext cx="5181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Constant </a:t>
            </a:r>
            <a:r>
              <a:rPr lang="en-US" b="1" dirty="0" smtClean="0"/>
              <a:t>Rule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Power Rule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Sum and Difference Rule</a:t>
            </a:r>
            <a:endParaRPr lang="en-US" b="1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3733800" y="228600"/>
          <a:ext cx="2112963" cy="1109662"/>
        </p:xfrm>
        <a:graphic>
          <a:graphicData uri="http://schemas.openxmlformats.org/presentationml/2006/ole">
            <p:oleObj spid="_x0000_s1026" name="Equation" r:id="rId3" imgW="749160" imgH="393480" progId="Equation.DSMT4">
              <p:embed/>
            </p:oleObj>
          </a:graphicData>
        </a:graphic>
      </p:graphicFrame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3505200" y="1828800"/>
          <a:ext cx="3962400" cy="1349108"/>
        </p:xfrm>
        <a:graphic>
          <a:graphicData uri="http://schemas.openxmlformats.org/presentationml/2006/ole">
            <p:oleObj spid="_x0000_s1027" name="Equation" r:id="rId4" imgW="1155600" imgH="393480" progId="Equation.DSMT4">
              <p:embed/>
            </p:oleObj>
          </a:graphicData>
        </a:graphic>
      </p:graphicFrame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871538" y="4419600"/>
          <a:ext cx="7272337" cy="1349375"/>
        </p:xfrm>
        <a:graphic>
          <a:graphicData uri="http://schemas.openxmlformats.org/presentationml/2006/ole">
            <p:oleObj spid="_x0000_s1028" name="Equation" r:id="rId5" imgW="21207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5181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/>
              <a:t>Examples</a:t>
            </a:r>
            <a:endParaRPr lang="en-US" sz="4000" b="1" dirty="0"/>
          </a:p>
        </p:txBody>
      </p:sp>
      <p:sp>
        <p:nvSpPr>
          <p:cNvPr id="3078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474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Find y’ for the function.</a:t>
            </a:r>
            <a:endParaRPr lang="en-US" sz="2800" dirty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219200" y="1600200"/>
          <a:ext cx="3825875" cy="1303337"/>
        </p:xfrm>
        <a:graphic>
          <a:graphicData uri="http://schemas.openxmlformats.org/presentationml/2006/ole">
            <p:oleObj spid="_x0000_s3074" name="Equation" r:id="rId3" imgW="1155600" imgH="393480" progId="Equation.DSMT4">
              <p:embed/>
            </p:oleObj>
          </a:graphicData>
        </a:graphic>
      </p:graphicFrame>
      <p:graphicFrame>
        <p:nvGraphicFramePr>
          <p:cNvPr id="3075" name="Object 10"/>
          <p:cNvGraphicFramePr>
            <a:graphicFrameLocks noChangeAspect="1"/>
          </p:cNvGraphicFramePr>
          <p:nvPr>
            <p:ph/>
          </p:nvPr>
        </p:nvGraphicFramePr>
        <p:xfrm>
          <a:off x="1143000" y="3048000"/>
          <a:ext cx="3891064" cy="762000"/>
        </p:xfrm>
        <a:graphic>
          <a:graphicData uri="http://schemas.openxmlformats.org/presentationml/2006/ole">
            <p:oleObj spid="_x0000_s3075" name="Equation" r:id="rId4" imgW="123156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81000" y="381000"/>
            <a:ext cx="6477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Constant Times a Function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sz="3200" b="1" dirty="0" smtClean="0"/>
              <a:t>Examples:</a:t>
            </a:r>
          </a:p>
          <a:p>
            <a:endParaRPr lang="en-US" sz="2400" b="1" i="1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2057400" y="1066800"/>
          <a:ext cx="4260850" cy="1109663"/>
        </p:xfrm>
        <a:graphic>
          <a:graphicData uri="http://schemas.openxmlformats.org/presentationml/2006/ole">
            <p:oleObj spid="_x0000_s24578" name="Equation" r:id="rId3" imgW="1511280" imgH="393480" progId="Equation.DSMT4">
              <p:embed/>
            </p:oleObj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438400" y="26670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Find </a:t>
            </a:r>
            <a:r>
              <a:rPr lang="en-US" sz="2800" dirty="0" err="1" smtClean="0"/>
              <a:t>dy</a:t>
            </a:r>
            <a:r>
              <a:rPr lang="en-US" sz="2800" dirty="0" smtClean="0"/>
              <a:t>/</a:t>
            </a:r>
            <a:r>
              <a:rPr lang="en-US" sz="2800" dirty="0" err="1" smtClean="0"/>
              <a:t>dx</a:t>
            </a:r>
            <a:r>
              <a:rPr lang="en-US" sz="2800" dirty="0" smtClean="0"/>
              <a:t> for the function.</a:t>
            </a:r>
            <a:endParaRPr lang="en-US" sz="2800" dirty="0"/>
          </a:p>
        </p:txBody>
      </p:sp>
      <p:graphicFrame>
        <p:nvGraphicFramePr>
          <p:cNvPr id="24581" name="Object 4"/>
          <p:cNvGraphicFramePr>
            <a:graphicFrameLocks noChangeAspect="1"/>
          </p:cNvGraphicFramePr>
          <p:nvPr/>
        </p:nvGraphicFramePr>
        <p:xfrm>
          <a:off x="685800" y="3276600"/>
          <a:ext cx="4414837" cy="1303338"/>
        </p:xfrm>
        <a:graphic>
          <a:graphicData uri="http://schemas.openxmlformats.org/presentationml/2006/ole">
            <p:oleObj spid="_x0000_s24581" name="Equation" r:id="rId4" imgW="1333440" imgH="393480" progId="Equation.DSMT4">
              <p:embed/>
            </p:oleObj>
          </a:graphicData>
        </a:graphic>
      </p:graphicFrame>
      <p:graphicFrame>
        <p:nvGraphicFramePr>
          <p:cNvPr id="24582" name="Object 4"/>
          <p:cNvGraphicFramePr>
            <a:graphicFrameLocks noChangeAspect="1"/>
          </p:cNvGraphicFramePr>
          <p:nvPr/>
        </p:nvGraphicFramePr>
        <p:xfrm>
          <a:off x="685800" y="4572000"/>
          <a:ext cx="7231063" cy="1387475"/>
        </p:xfrm>
        <a:graphic>
          <a:graphicData uri="http://schemas.openxmlformats.org/presentationml/2006/ole">
            <p:oleObj spid="_x0000_s24582" name="Equation" r:id="rId5" imgW="218412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Marginal </a:t>
            </a:r>
            <a:r>
              <a:rPr lang="en-US" b="1" dirty="0">
                <a:latin typeface="Arial Black" pitchFamily="34" charset="0"/>
              </a:rPr>
              <a:t>Functions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066800"/>
            <a:ext cx="8153400" cy="4840287"/>
          </a:xfrm>
        </p:spPr>
        <p:txBody>
          <a:bodyPr/>
          <a:lstStyle/>
          <a:p>
            <a:pPr marL="609600" indent="-60960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Example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 The total cost in dollars incurred each week for manufacturing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refrigerators is given by the total cost function: 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C(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=8000 +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0.25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What is the actual cost incurred for manufacturing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251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refrigerator?</a:t>
            </a:r>
          </a:p>
          <a:p>
            <a:pPr marL="609600" indent="-6096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467600" cy="563562"/>
          </a:xfrm>
        </p:spPr>
        <p:txBody>
          <a:bodyPr/>
          <a:lstStyle/>
          <a:p>
            <a:r>
              <a:rPr lang="en-US" b="1" dirty="0">
                <a:latin typeface="Arial Black" pitchFamily="34" charset="0"/>
              </a:rPr>
              <a:t>Marginal</a:t>
            </a:r>
            <a:r>
              <a:rPr lang="en-US" dirty="0">
                <a:latin typeface="Arial Black" pitchFamily="34" charset="0"/>
              </a:rPr>
              <a:t> Cost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76400"/>
            <a:ext cx="8534400" cy="41910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Marginal cost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cost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incurred in producing 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an additional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unit of a certain item given that the plant is already at a certain level of operation.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Mathematically, marginal cost is the 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rate of change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of the total cost function with respect to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derivative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of the cost function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is a total cost function, then the derivative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C’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is called the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marginal cost function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0838"/>
            <a:ext cx="7467600" cy="563562"/>
          </a:xfrm>
        </p:spPr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Example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143000"/>
            <a:ext cx="7620000" cy="4840287"/>
          </a:xfrm>
        </p:spPr>
        <p:txBody>
          <a:bodyPr/>
          <a:lstStyle/>
          <a:p>
            <a:pPr marL="609600" indent="-60960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The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total cost in dollars incurred each week for manufacturing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refrigerators is given by the total cost function: 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=8000 +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200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0.25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Find the marginal cost for producing 251 refrigerators.</a:t>
            </a:r>
          </a:p>
          <a:p>
            <a:pPr marL="609600" indent="-6096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467600" cy="563562"/>
          </a:xfrm>
        </p:spPr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Marginal Revenue / Profit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" y="1828800"/>
            <a:ext cx="91440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is a revenue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function, then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derivative 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R’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is called the </a:t>
            </a:r>
            <a:r>
              <a:rPr lang="en-US" sz="3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marginal revenue function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35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5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) is a profit function,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derivative 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500" i="1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5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) is called the </a:t>
            </a:r>
            <a:r>
              <a:rPr lang="en-US" sz="3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marginal profit function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Recall 	</a:t>
            </a:r>
            <a:r>
              <a:rPr lang="en-US" sz="3500" b="1" i="1" dirty="0" smtClean="0">
                <a:solidFill>
                  <a:srgbClr val="17027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500" b="1" dirty="0" smtClean="0">
                <a:solidFill>
                  <a:srgbClr val="17027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500" b="1" i="1" dirty="0" smtClean="0">
                <a:solidFill>
                  <a:srgbClr val="17027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500" b="1" dirty="0" smtClean="0">
                <a:solidFill>
                  <a:srgbClr val="17027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3500" b="1" i="1" dirty="0" err="1" smtClean="0">
                <a:solidFill>
                  <a:srgbClr val="170272"/>
                </a:solidFill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en-US" sz="3500" b="1" dirty="0" smtClean="0">
                <a:solidFill>
                  <a:srgbClr val="17027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35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5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5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5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35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px</a:t>
            </a:r>
            <a:r>
              <a:rPr lang="en-US" sz="35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	and  </a:t>
            </a:r>
            <a:r>
              <a:rPr lang="en-US" sz="3500" b="1" i="1" dirty="0" smtClean="0">
                <a:solidFill>
                  <a:srgbClr val="170272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3500" b="1" dirty="0" smtClean="0">
                <a:solidFill>
                  <a:srgbClr val="17027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500" b="1" i="1" dirty="0" smtClean="0">
                <a:solidFill>
                  <a:srgbClr val="17027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500" b="1" dirty="0" smtClean="0">
                <a:solidFill>
                  <a:srgbClr val="17027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500" b="1" i="1" dirty="0" smtClean="0">
                <a:solidFill>
                  <a:srgbClr val="17027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3500" b="1" i="1" dirty="0">
              <a:solidFill>
                <a:srgbClr val="17027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Example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066800"/>
            <a:ext cx="8305800" cy="4840287"/>
          </a:xfrm>
        </p:spPr>
        <p:txBody>
          <a:bodyPr/>
          <a:lstStyle/>
          <a:p>
            <a:pPr marL="609600" indent="-60960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The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total cost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C(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=8000 +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0.25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Suppose the demand equation for the refrigerators each week is given by</a:t>
            </a:r>
          </a:p>
          <a:p>
            <a:pPr marL="609600" indent="-60960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9000 – 5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609600" indent="-60960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Find the marginal revenue for the production level of</a:t>
            </a:r>
          </a:p>
          <a:p>
            <a:pPr marL="609600" indent="-609600">
              <a:buFont typeface="+mj-lt"/>
              <a:buAutoNum type="alphaLcParenR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200 units.</a:t>
            </a:r>
          </a:p>
          <a:p>
            <a:pPr marL="609600" indent="-609600">
              <a:buFont typeface="+mj-lt"/>
              <a:buAutoNum type="alphaLcParenR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400 units.</a:t>
            </a:r>
          </a:p>
          <a:p>
            <a:pPr marL="609600" indent="-60960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149</TotalTime>
  <Words>162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Network</vt:lpstr>
      <vt:lpstr>Equation</vt:lpstr>
      <vt:lpstr>MathType 6.0 Equation</vt:lpstr>
      <vt:lpstr> Section 12.1  Techniques for Finding Derivative</vt:lpstr>
      <vt:lpstr>Slide 2</vt:lpstr>
      <vt:lpstr>Slide 3</vt:lpstr>
      <vt:lpstr>Slide 4</vt:lpstr>
      <vt:lpstr>Marginal Functions</vt:lpstr>
      <vt:lpstr>Marginal Cost</vt:lpstr>
      <vt:lpstr>Example</vt:lpstr>
      <vt:lpstr>Marginal Revenue / Profit</vt:lpstr>
      <vt:lpstr>Example</vt:lpstr>
    </vt:vector>
  </TitlesOfParts>
  <Company>Mesa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Techniques for Finding Derivative</dc:title>
  <dc:creator>Phong Chau</dc:creator>
  <cp:lastModifiedBy>pqchau</cp:lastModifiedBy>
  <cp:revision>21</cp:revision>
  <dcterms:created xsi:type="dcterms:W3CDTF">2003-09-30T17:02:01Z</dcterms:created>
  <dcterms:modified xsi:type="dcterms:W3CDTF">2012-02-14T16:56:29Z</dcterms:modified>
</cp:coreProperties>
</file>