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notesMasterIdLst>
    <p:notesMasterId r:id="rId17"/>
  </p:notesMasterIdLst>
  <p:handoutMasterIdLst>
    <p:handoutMasterId r:id="rId18"/>
  </p:handoutMasterIdLst>
  <p:sldIdLst>
    <p:sldId id="341" r:id="rId2"/>
    <p:sldId id="337" r:id="rId3"/>
    <p:sldId id="321" r:id="rId4"/>
    <p:sldId id="333" r:id="rId5"/>
    <p:sldId id="340" r:id="rId6"/>
    <p:sldId id="347" r:id="rId7"/>
    <p:sldId id="348" r:id="rId8"/>
    <p:sldId id="322" r:id="rId9"/>
    <p:sldId id="332" r:id="rId10"/>
    <p:sldId id="334" r:id="rId11"/>
    <p:sldId id="339" r:id="rId12"/>
    <p:sldId id="336" r:id="rId13"/>
    <p:sldId id="328" r:id="rId14"/>
    <p:sldId id="329" r:id="rId15"/>
    <p:sldId id="310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FF"/>
    <a:srgbClr val="FF66FF"/>
    <a:srgbClr val="FF5050"/>
    <a:srgbClr val="CCCCFF"/>
    <a:srgbClr val="FFFF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539" autoAdjust="0"/>
    <p:restoredTop sz="94660"/>
  </p:normalViewPr>
  <p:slideViewPr>
    <p:cSldViewPr>
      <p:cViewPr varScale="1">
        <p:scale>
          <a:sx n="106" d="100"/>
          <a:sy n="106" d="100"/>
        </p:scale>
        <p:origin x="-38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4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83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A5D3E21-DC9A-499C-B01E-78CCA6E9419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008447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CCD420-8C01-4F67-B37E-B8A4CFE407B2}" type="datetimeFigureOut">
              <a:rPr lang="en-US" smtClean="0"/>
              <a:pPr/>
              <a:t>12/31/2014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A72ACB-D5BF-4A32-AE50-35A5E46D27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53788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CED4A8-7F98-4CFE-A7EC-E0B4334DA889}" type="slidenum">
              <a:rPr lang="en-CA"/>
              <a:pPr/>
              <a:t>9</a:t>
            </a:fld>
            <a:endParaRPr lang="en-CA"/>
          </a:p>
        </p:txBody>
      </p:sp>
      <p:sp>
        <p:nvSpPr>
          <p:cNvPr id="315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5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713306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E3A9C-0278-4669-A6F9-C23DE7A1EAC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83DAE-2C65-4B52-B24A-C0748C82EF1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03CBE-3455-4F70-A6A6-0C0923CC2EC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5E60CB0A-51B3-4804-9C2C-BD7F8F7A80A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10E6E281-96BF-435B-A3DF-9F6DED9D54F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B417F-08B3-4282-A837-FBDFFE101D1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711F5-0A51-4812-B9EF-5A158E2685D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73BB0-A3DA-4F6A-9F31-B90DEB6C6C5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D9272-0A03-4680-9E95-4CE3EC9DB346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A936E-27D4-4340-8A6C-BF3FC528E70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56163-78BC-4714-864E-3BE736A16DB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CF20D-26B5-448E-848C-3FD993D2D38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6DE0D-D449-4051-9D99-82DEA6FEE5F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6AE1BC-F382-4A21-91C9-26032EDC3A5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  <p:sldLayoutId id="2147483677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19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9.vml"/><Relationship Id="rId5" Type="http://schemas.openxmlformats.org/officeDocument/2006/relationships/oleObject" Target="../embeddings/oleObject22.bin"/><Relationship Id="rId4" Type="http://schemas.openxmlformats.org/officeDocument/2006/relationships/oleObject" Target="../embeddings/oleObject21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0.v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oleObject" Target="../embeddings/oleObject25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5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5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17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3146544" y="1905000"/>
            <a:ext cx="2719014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2.5 </a:t>
            </a:r>
          </a:p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Continuity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7543800" cy="609600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rPr>
              <a:t>Continuity on an Interval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143000"/>
            <a:ext cx="8458200" cy="5181600"/>
          </a:xfrm>
          <a:ln>
            <a:noFill/>
          </a:ln>
        </p:spPr>
        <p:txBody>
          <a:bodyPr/>
          <a:lstStyle/>
          <a:p>
            <a:pPr>
              <a:buNone/>
            </a:pPr>
            <a:r>
              <a:rPr lang="en-US" sz="2800" dirty="0" smtClean="0"/>
              <a:t>	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A function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f(x)</a:t>
            </a:r>
            <a:r>
              <a:rPr lang="en-US" sz="2800" dirty="0" smtClean="0"/>
              <a:t>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is 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continuous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on a 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closed</a:t>
            </a:r>
            <a:r>
              <a:rPr lang="en-US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interval</a:t>
            </a:r>
            <a:r>
              <a:rPr lang="en-US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/>
              <a:t>[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i="1" dirty="0" err="1" smtClean="0"/>
              <a:t>,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800" dirty="0" smtClean="0"/>
              <a:t>]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if it is continuous</a:t>
            </a:r>
          </a:p>
          <a:p>
            <a:pPr lvl="1">
              <a:buFont typeface="Wingdings" pitchFamily="2" charset="2"/>
              <a:buChar char="ü"/>
            </a:pPr>
            <a:r>
              <a:rPr lang="en-US" dirty="0" smtClean="0"/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at every number in the open interval </a:t>
            </a:r>
            <a:r>
              <a:rPr lang="en-US" dirty="0" smtClean="0"/>
              <a:t>(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dirty="0" smtClean="0"/>
              <a:t>)</a:t>
            </a:r>
          </a:p>
          <a:p>
            <a:pPr lvl="1">
              <a:buFont typeface="Wingdings" pitchFamily="2" charset="2"/>
              <a:buChar char="ü"/>
            </a:pPr>
            <a:r>
              <a:rPr lang="en-US" dirty="0" smtClean="0"/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from the right at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a</a:t>
            </a:r>
          </a:p>
          <a:p>
            <a:pPr lvl="1">
              <a:buFont typeface="Wingdings" pitchFamily="2" charset="2"/>
              <a:buChar char="ü"/>
            </a:pPr>
            <a:r>
              <a:rPr lang="en-US" dirty="0" smtClean="0"/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from the left at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		</a:t>
            </a:r>
            <a:endParaRPr lang="en-US" sz="2400" dirty="0"/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95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957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Text Box 24"/>
          <p:cNvSpPr txBox="1">
            <a:spLocks noChangeArrowheads="1"/>
          </p:cNvSpPr>
          <p:nvPr/>
        </p:nvSpPr>
        <p:spPr bwMode="auto">
          <a:xfrm>
            <a:off x="8106696" y="3515380"/>
            <a:ext cx="533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i="1" dirty="0">
                <a:solidFill>
                  <a:schemeClr val="tx1"/>
                </a:solidFill>
              </a:rPr>
              <a:t>|</a:t>
            </a:r>
            <a:br>
              <a:rPr lang="en-US" sz="1400" i="1" dirty="0">
                <a:solidFill>
                  <a:schemeClr val="tx1"/>
                </a:solidFill>
              </a:rPr>
            </a:br>
            <a:r>
              <a:rPr lang="en-US" sz="1400" i="1" dirty="0" smtClean="0">
                <a:solidFill>
                  <a:schemeClr val="tx1"/>
                </a:solidFill>
              </a:rPr>
              <a:t>b</a:t>
            </a:r>
            <a:endParaRPr lang="en-US" sz="1400" i="1" dirty="0">
              <a:solidFill>
                <a:schemeClr val="tx1"/>
              </a:solidFill>
            </a:endParaRPr>
          </a:p>
        </p:txBody>
      </p:sp>
      <p:sp>
        <p:nvSpPr>
          <p:cNvPr id="8" name="Text Box 25"/>
          <p:cNvSpPr txBox="1">
            <a:spLocks noChangeArrowheads="1"/>
          </p:cNvSpPr>
          <p:nvPr/>
        </p:nvSpPr>
        <p:spPr bwMode="auto">
          <a:xfrm>
            <a:off x="8331612" y="3507660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chemeClr val="hlink"/>
                </a:solidFill>
                <a:cs typeface="Times New Roman" pitchFamily="18" charset="0"/>
              </a:rPr>
              <a:t>●</a:t>
            </a:r>
          </a:p>
        </p:txBody>
      </p:sp>
      <p:sp>
        <p:nvSpPr>
          <p:cNvPr id="9" name="Line 10"/>
          <p:cNvSpPr>
            <a:spLocks noChangeShapeType="1"/>
          </p:cNvSpPr>
          <p:nvPr/>
        </p:nvSpPr>
        <p:spPr bwMode="auto">
          <a:xfrm flipV="1">
            <a:off x="7696200" y="3087687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" name="Line 11"/>
          <p:cNvSpPr>
            <a:spLocks noChangeShapeType="1"/>
          </p:cNvSpPr>
          <p:nvPr/>
        </p:nvSpPr>
        <p:spPr bwMode="auto">
          <a:xfrm>
            <a:off x="7315200" y="4002087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" name="Freeform 12"/>
          <p:cNvSpPr>
            <a:spLocks/>
          </p:cNvSpPr>
          <p:nvPr/>
        </p:nvSpPr>
        <p:spPr bwMode="auto">
          <a:xfrm>
            <a:off x="7502525" y="3048000"/>
            <a:ext cx="990600" cy="660400"/>
          </a:xfrm>
          <a:custGeom>
            <a:avLst/>
            <a:gdLst/>
            <a:ahLst/>
            <a:cxnLst>
              <a:cxn ang="0">
                <a:pos x="0" y="224"/>
              </a:cxn>
              <a:cxn ang="0">
                <a:pos x="336" y="32"/>
              </a:cxn>
              <a:cxn ang="0">
                <a:pos x="624" y="416"/>
              </a:cxn>
            </a:cxnLst>
            <a:rect l="0" t="0" r="r" b="b"/>
            <a:pathLst>
              <a:path w="624" h="416">
                <a:moveTo>
                  <a:pt x="0" y="224"/>
                </a:moveTo>
                <a:cubicBezTo>
                  <a:pt x="116" y="112"/>
                  <a:pt x="232" y="0"/>
                  <a:pt x="336" y="32"/>
                </a:cubicBezTo>
                <a:cubicBezTo>
                  <a:pt x="440" y="64"/>
                  <a:pt x="532" y="240"/>
                  <a:pt x="624" y="416"/>
                </a:cubicBezTo>
              </a:path>
            </a:pathLst>
          </a:custGeom>
          <a:noFill/>
          <a:ln w="9525">
            <a:solidFill>
              <a:schemeClr val="hlink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" name="Text Box 13"/>
          <p:cNvSpPr txBox="1">
            <a:spLocks noChangeArrowheads="1"/>
          </p:cNvSpPr>
          <p:nvPr/>
        </p:nvSpPr>
        <p:spPr bwMode="auto">
          <a:xfrm>
            <a:off x="7200900" y="3825875"/>
            <a:ext cx="5334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i="1">
                <a:solidFill>
                  <a:schemeClr val="tx1"/>
                </a:solidFill>
              </a:rPr>
              <a:t>|</a:t>
            </a:r>
            <a:br>
              <a:rPr lang="en-US" sz="1400" i="1">
                <a:solidFill>
                  <a:schemeClr val="tx1"/>
                </a:solidFill>
              </a:rPr>
            </a:br>
            <a:r>
              <a:rPr lang="en-US" sz="1400" i="1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13" name="Text Box 17"/>
          <p:cNvSpPr txBox="1">
            <a:spLocks noChangeArrowheads="1"/>
          </p:cNvSpPr>
          <p:nvPr/>
        </p:nvSpPr>
        <p:spPr bwMode="auto">
          <a:xfrm>
            <a:off x="7323138" y="3268663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hlink"/>
                </a:solidFill>
                <a:cs typeface="Times New Roman" pitchFamily="18" charset="0"/>
              </a:rPr>
              <a:t>●</a:t>
            </a:r>
          </a:p>
        </p:txBody>
      </p:sp>
      <p:sp>
        <p:nvSpPr>
          <p:cNvPr id="14" name="Text Box 20"/>
          <p:cNvSpPr txBox="1">
            <a:spLocks noChangeArrowheads="1"/>
          </p:cNvSpPr>
          <p:nvPr/>
        </p:nvSpPr>
        <p:spPr bwMode="auto">
          <a:xfrm>
            <a:off x="7324725" y="3268663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hlink"/>
                </a:solidFill>
                <a:cs typeface="Times New Roman" pitchFamily="18" charset="0"/>
              </a:rPr>
              <a:t>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uiExpand="1" build="p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92162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rPr>
              <a:t>Example</a:t>
            </a: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81000" y="990600"/>
            <a:ext cx="7467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Determine the interval of continuity.</a:t>
            </a:r>
            <a:endParaRPr lang="en-US" sz="3200" dirty="0"/>
          </a:p>
        </p:txBody>
      </p:sp>
      <p:graphicFrame>
        <p:nvGraphicFramePr>
          <p:cNvPr id="61444" name="Object 4"/>
          <p:cNvGraphicFramePr>
            <a:graphicFrameLocks noChangeAspect="1"/>
          </p:cNvGraphicFramePr>
          <p:nvPr/>
        </p:nvGraphicFramePr>
        <p:xfrm>
          <a:off x="2743200" y="1828800"/>
          <a:ext cx="2638425" cy="713325"/>
        </p:xfrm>
        <a:graphic>
          <a:graphicData uri="http://schemas.openxmlformats.org/presentationml/2006/ole">
            <p:oleObj spid="_x0000_s198664" name="Equation" r:id="rId3" imgW="901309" imgH="241195" progId="Equation.3">
              <p:embed/>
            </p:oleObj>
          </a:graphicData>
        </a:graphic>
      </p:graphicFrame>
      <p:graphicFrame>
        <p:nvGraphicFramePr>
          <p:cNvPr id="61445" name="Object 5"/>
          <p:cNvGraphicFramePr>
            <a:graphicFrameLocks noChangeAspect="1"/>
          </p:cNvGraphicFramePr>
          <p:nvPr/>
        </p:nvGraphicFramePr>
        <p:xfrm>
          <a:off x="2590800" y="2667000"/>
          <a:ext cx="3060700" cy="825500"/>
        </p:xfrm>
        <a:graphic>
          <a:graphicData uri="http://schemas.openxmlformats.org/presentationml/2006/ole">
            <p:oleObj spid="_x0000_s198665" name="Equation" r:id="rId4" imgW="83820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rPr>
              <a:t>Examples</a:t>
            </a: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52400" y="990600"/>
            <a:ext cx="8991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Find all values of 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3200" dirty="0" smtClean="0"/>
              <a:t> </a:t>
            </a:r>
            <a:r>
              <a:rPr lang="en-US" sz="2800" dirty="0" smtClean="0"/>
              <a:t>where the function </a:t>
            </a:r>
            <a:r>
              <a:rPr lang="en-US" sz="2800" dirty="0" smtClean="0"/>
              <a:t>is discontinuous</a:t>
            </a:r>
            <a:r>
              <a:rPr lang="en-US" sz="2800" dirty="0" smtClean="0"/>
              <a:t>.</a:t>
            </a:r>
            <a:endParaRPr lang="en-US" sz="3200" dirty="0"/>
          </a:p>
        </p:txBody>
      </p:sp>
      <p:graphicFrame>
        <p:nvGraphicFramePr>
          <p:cNvPr id="141314" name="Object 2"/>
          <p:cNvGraphicFramePr>
            <a:graphicFrameLocks noChangeAspect="1"/>
          </p:cNvGraphicFramePr>
          <p:nvPr/>
        </p:nvGraphicFramePr>
        <p:xfrm>
          <a:off x="228600" y="2057400"/>
          <a:ext cx="3594101" cy="1778000"/>
        </p:xfrm>
        <a:graphic>
          <a:graphicData uri="http://schemas.openxmlformats.org/presentationml/2006/ole">
            <p:oleObj spid="_x0000_s191499" name="Equation" r:id="rId3" imgW="1473200" imgH="736600" progId="Equation.3">
              <p:embed/>
            </p:oleObj>
          </a:graphicData>
        </a:graphic>
      </p:graphicFrame>
      <p:graphicFrame>
        <p:nvGraphicFramePr>
          <p:cNvPr id="141315" name="Object 3"/>
          <p:cNvGraphicFramePr>
            <a:graphicFrameLocks noChangeAspect="1"/>
          </p:cNvGraphicFramePr>
          <p:nvPr/>
        </p:nvGraphicFramePr>
        <p:xfrm>
          <a:off x="4343400" y="1981200"/>
          <a:ext cx="4492625" cy="1839913"/>
        </p:xfrm>
        <a:graphic>
          <a:graphicData uri="http://schemas.openxmlformats.org/presentationml/2006/ole">
            <p:oleObj spid="_x0000_s191500" name="Equation" r:id="rId4" imgW="1841500" imgH="762000" progId="Equation.3">
              <p:embed/>
            </p:oleObj>
          </a:graphicData>
        </a:graphic>
      </p:graphicFrame>
      <p:graphicFrame>
        <p:nvGraphicFramePr>
          <p:cNvPr id="141316" name="Object 4"/>
          <p:cNvGraphicFramePr>
            <a:graphicFrameLocks noChangeAspect="1"/>
          </p:cNvGraphicFramePr>
          <p:nvPr/>
        </p:nvGraphicFramePr>
        <p:xfrm>
          <a:off x="2271713" y="4389438"/>
          <a:ext cx="4368800" cy="1289050"/>
        </p:xfrm>
        <a:graphic>
          <a:graphicData uri="http://schemas.openxmlformats.org/presentationml/2006/ole">
            <p:oleObj spid="_x0000_s191501" name="Equation" r:id="rId5" imgW="1790700" imgH="533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1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1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1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0" y="32813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914400" y="1003518"/>
            <a:ext cx="7696200" cy="1815882"/>
          </a:xfrm>
          <a:prstGeom prst="rect">
            <a:avLst/>
          </a:prstGeom>
          <a:ln>
            <a:solidFill>
              <a:srgbClr val="FF0000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Suppose that </a:t>
            </a:r>
            <a:r>
              <a:rPr lang="en-US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f 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(</a:t>
            </a:r>
            <a:r>
              <a:rPr lang="en-US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x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) 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is continuous on the closed interval [</a:t>
            </a:r>
            <a:r>
              <a:rPr lang="en-US" sz="28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a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, </a:t>
            </a:r>
            <a:r>
              <a:rPr lang="en-US" sz="28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b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] and let </a:t>
            </a:r>
            <a:r>
              <a:rPr lang="en-US" sz="28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N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 be 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any number 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between </a:t>
            </a:r>
            <a:r>
              <a:rPr lang="en-US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f 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(</a:t>
            </a:r>
            <a:r>
              <a:rPr lang="en-US" sz="28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a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) and </a:t>
            </a:r>
            <a:r>
              <a:rPr lang="en-US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f 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(</a:t>
            </a:r>
            <a:r>
              <a:rPr lang="en-US" sz="28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b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). Then there exists a number </a:t>
            </a:r>
            <a:r>
              <a:rPr lang="en-US" sz="28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c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 in 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(</a:t>
            </a:r>
            <a:r>
              <a:rPr lang="en-US" sz="28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a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, </a:t>
            </a:r>
            <a:r>
              <a:rPr lang="en-US" sz="28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b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) such that </a:t>
            </a:r>
            <a:r>
              <a:rPr lang="en-US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f 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(</a:t>
            </a:r>
            <a:r>
              <a:rPr lang="en-US" sz="28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c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) = </a:t>
            </a:r>
            <a:r>
              <a:rPr lang="en-US" sz="28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N.</a:t>
            </a:r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2971800" y="3124200"/>
            <a:ext cx="0" cy="2362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09" name="Line 9"/>
          <p:cNvSpPr>
            <a:spLocks noChangeShapeType="1"/>
          </p:cNvSpPr>
          <p:nvPr/>
        </p:nvSpPr>
        <p:spPr bwMode="auto">
          <a:xfrm>
            <a:off x="2438400" y="4778375"/>
            <a:ext cx="3276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10" name="Freeform 10"/>
          <p:cNvSpPr>
            <a:spLocks/>
          </p:cNvSpPr>
          <p:nvPr/>
        </p:nvSpPr>
        <p:spPr bwMode="auto">
          <a:xfrm>
            <a:off x="2514600" y="3546475"/>
            <a:ext cx="2971800" cy="723900"/>
          </a:xfrm>
          <a:custGeom>
            <a:avLst/>
            <a:gdLst/>
            <a:ahLst/>
            <a:cxnLst>
              <a:cxn ang="0">
                <a:pos x="0" y="440"/>
              </a:cxn>
              <a:cxn ang="0">
                <a:pos x="480" y="8"/>
              </a:cxn>
              <a:cxn ang="0">
                <a:pos x="1536" y="392"/>
              </a:cxn>
              <a:cxn ang="0">
                <a:pos x="1872" y="392"/>
              </a:cxn>
            </a:cxnLst>
            <a:rect l="0" t="0" r="r" b="b"/>
            <a:pathLst>
              <a:path w="1872" h="456">
                <a:moveTo>
                  <a:pt x="0" y="440"/>
                </a:moveTo>
                <a:cubicBezTo>
                  <a:pt x="112" y="228"/>
                  <a:pt x="224" y="16"/>
                  <a:pt x="480" y="8"/>
                </a:cubicBezTo>
                <a:cubicBezTo>
                  <a:pt x="736" y="0"/>
                  <a:pt x="1304" y="328"/>
                  <a:pt x="1536" y="392"/>
                </a:cubicBezTo>
                <a:cubicBezTo>
                  <a:pt x="1768" y="456"/>
                  <a:pt x="1820" y="424"/>
                  <a:pt x="1872" y="392"/>
                </a:cubicBezTo>
              </a:path>
            </a:pathLst>
          </a:custGeom>
          <a:noFill/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11" name="Oval 11"/>
          <p:cNvSpPr>
            <a:spLocks noChangeArrowheads="1"/>
          </p:cNvSpPr>
          <p:nvPr/>
        </p:nvSpPr>
        <p:spPr bwMode="auto">
          <a:xfrm>
            <a:off x="3198813" y="3525838"/>
            <a:ext cx="92075" cy="920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12" name="Line 12"/>
          <p:cNvSpPr>
            <a:spLocks noChangeShapeType="1"/>
          </p:cNvSpPr>
          <p:nvPr/>
        </p:nvSpPr>
        <p:spPr bwMode="auto">
          <a:xfrm>
            <a:off x="3248025" y="3621088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13" name="Rectangle 13"/>
          <p:cNvSpPr>
            <a:spLocks noChangeArrowheads="1"/>
          </p:cNvSpPr>
          <p:nvPr/>
        </p:nvSpPr>
        <p:spPr bwMode="auto">
          <a:xfrm>
            <a:off x="3171825" y="4840288"/>
            <a:ext cx="228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i="1"/>
              <a:t>a</a:t>
            </a:r>
          </a:p>
        </p:txBody>
      </p:sp>
      <p:sp>
        <p:nvSpPr>
          <p:cNvPr id="25616" name="Rectangle 16"/>
          <p:cNvSpPr>
            <a:spLocks noChangeArrowheads="1"/>
          </p:cNvSpPr>
          <p:nvPr/>
        </p:nvSpPr>
        <p:spPr bwMode="auto">
          <a:xfrm>
            <a:off x="5562600" y="3940175"/>
            <a:ext cx="228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i="1"/>
              <a:t>f</a:t>
            </a:r>
          </a:p>
        </p:txBody>
      </p:sp>
      <p:sp>
        <p:nvSpPr>
          <p:cNvPr id="25620" name="Line 20"/>
          <p:cNvSpPr>
            <a:spLocks noChangeShapeType="1"/>
          </p:cNvSpPr>
          <p:nvPr/>
        </p:nvSpPr>
        <p:spPr bwMode="auto">
          <a:xfrm>
            <a:off x="5105400" y="4191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21" name="Rectangle 21"/>
          <p:cNvSpPr>
            <a:spLocks noChangeArrowheads="1"/>
          </p:cNvSpPr>
          <p:nvPr/>
        </p:nvSpPr>
        <p:spPr bwMode="auto">
          <a:xfrm>
            <a:off x="5029200" y="4876800"/>
            <a:ext cx="228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i="1"/>
              <a:t>b</a:t>
            </a:r>
          </a:p>
        </p:txBody>
      </p:sp>
      <p:sp>
        <p:nvSpPr>
          <p:cNvPr id="25622" name="Oval 22"/>
          <p:cNvSpPr>
            <a:spLocks noChangeArrowheads="1"/>
          </p:cNvSpPr>
          <p:nvPr/>
        </p:nvSpPr>
        <p:spPr bwMode="auto">
          <a:xfrm>
            <a:off x="5073650" y="4146550"/>
            <a:ext cx="92075" cy="920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23" name="Line 23"/>
          <p:cNvSpPr>
            <a:spLocks noChangeShapeType="1"/>
          </p:cNvSpPr>
          <p:nvPr/>
        </p:nvSpPr>
        <p:spPr bwMode="auto">
          <a:xfrm>
            <a:off x="2743200" y="3581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24" name="Line 24"/>
          <p:cNvSpPr>
            <a:spLocks noChangeShapeType="1"/>
          </p:cNvSpPr>
          <p:nvPr/>
        </p:nvSpPr>
        <p:spPr bwMode="auto">
          <a:xfrm>
            <a:off x="2743200" y="4191000"/>
            <a:ext cx="2362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25" name="Rectangle 25"/>
          <p:cNvSpPr>
            <a:spLocks noChangeArrowheads="1"/>
          </p:cNvSpPr>
          <p:nvPr/>
        </p:nvSpPr>
        <p:spPr bwMode="auto">
          <a:xfrm>
            <a:off x="2362200" y="3352800"/>
            <a:ext cx="228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i="1"/>
              <a:t>f</a:t>
            </a:r>
            <a:r>
              <a:rPr lang="en-US" sz="2400"/>
              <a:t>(</a:t>
            </a:r>
            <a:r>
              <a:rPr lang="en-US" sz="2400" i="1"/>
              <a:t>a</a:t>
            </a:r>
            <a:r>
              <a:rPr lang="en-US" sz="2400"/>
              <a:t>)</a:t>
            </a:r>
          </a:p>
        </p:txBody>
      </p:sp>
      <p:sp>
        <p:nvSpPr>
          <p:cNvPr id="25626" name="Rectangle 26"/>
          <p:cNvSpPr>
            <a:spLocks noChangeArrowheads="1"/>
          </p:cNvSpPr>
          <p:nvPr/>
        </p:nvSpPr>
        <p:spPr bwMode="auto">
          <a:xfrm>
            <a:off x="2374900" y="4051300"/>
            <a:ext cx="228600" cy="381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i="1"/>
              <a:t>f</a:t>
            </a:r>
            <a:r>
              <a:rPr lang="en-US" sz="2400"/>
              <a:t>(</a:t>
            </a:r>
            <a:r>
              <a:rPr lang="en-US" sz="2400" i="1"/>
              <a:t>b</a:t>
            </a:r>
            <a:r>
              <a:rPr lang="en-US" sz="2400"/>
              <a:t>)</a:t>
            </a:r>
          </a:p>
        </p:txBody>
      </p:sp>
      <p:sp>
        <p:nvSpPr>
          <p:cNvPr id="25627" name="Rectangle 27"/>
          <p:cNvSpPr>
            <a:spLocks noChangeArrowheads="1"/>
          </p:cNvSpPr>
          <p:nvPr/>
        </p:nvSpPr>
        <p:spPr bwMode="auto">
          <a:xfrm>
            <a:off x="3962400" y="4876800"/>
            <a:ext cx="228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i="1"/>
              <a:t>c</a:t>
            </a:r>
          </a:p>
        </p:txBody>
      </p:sp>
      <p:sp>
        <p:nvSpPr>
          <p:cNvPr id="25628" name="Line 28"/>
          <p:cNvSpPr>
            <a:spLocks noChangeShapeType="1"/>
          </p:cNvSpPr>
          <p:nvPr/>
        </p:nvSpPr>
        <p:spPr bwMode="auto">
          <a:xfrm>
            <a:off x="4038600" y="378142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29" name="Oval 29"/>
          <p:cNvSpPr>
            <a:spLocks noChangeArrowheads="1"/>
          </p:cNvSpPr>
          <p:nvPr/>
        </p:nvSpPr>
        <p:spPr bwMode="auto">
          <a:xfrm>
            <a:off x="4006850" y="3733800"/>
            <a:ext cx="92075" cy="920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30" name="Line 30"/>
          <p:cNvSpPr>
            <a:spLocks noChangeShapeType="1"/>
          </p:cNvSpPr>
          <p:nvPr/>
        </p:nvSpPr>
        <p:spPr bwMode="auto">
          <a:xfrm>
            <a:off x="2514600" y="38100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31" name="Rectangle 31"/>
          <p:cNvSpPr>
            <a:spLocks noChangeArrowheads="1"/>
          </p:cNvSpPr>
          <p:nvPr/>
        </p:nvSpPr>
        <p:spPr bwMode="auto">
          <a:xfrm>
            <a:off x="1905000" y="3673475"/>
            <a:ext cx="228600" cy="381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i="1"/>
              <a:t>f</a:t>
            </a:r>
            <a:r>
              <a:rPr lang="en-US" sz="2400"/>
              <a:t>(</a:t>
            </a:r>
            <a:r>
              <a:rPr lang="en-US" sz="2400" i="1"/>
              <a:t>c</a:t>
            </a:r>
            <a:r>
              <a:rPr lang="en-US" sz="2400"/>
              <a:t>)</a:t>
            </a:r>
            <a:r>
              <a:rPr lang="en-US" sz="2400" i="1"/>
              <a:t>=N</a:t>
            </a:r>
            <a:endParaRPr lang="en-US" sz="2400"/>
          </a:p>
        </p:txBody>
      </p:sp>
      <p:sp>
        <p:nvSpPr>
          <p:cNvPr id="28" name="Text Box 2"/>
          <p:cNvSpPr txBox="1">
            <a:spLocks noChangeArrowheads="1"/>
          </p:cNvSpPr>
          <p:nvPr/>
        </p:nvSpPr>
        <p:spPr bwMode="auto">
          <a:xfrm>
            <a:off x="1066800" y="228600"/>
            <a:ext cx="667503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Intermediate Value Theorem (IVT)</a:t>
            </a:r>
            <a:endParaRPr lang="en-US" sz="32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56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56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25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25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256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25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0" presetClass="path" presetSubtype="0" accel="50000" decel="5000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2.59259E-6 C -0.02084 -0.01041 -0.04167 -0.0206 -0.05625 -0.02569 C -0.07084 -0.03078 -0.07917 -0.03078 -0.0875 -0.03055 " pathEditMode="relative" ptsTypes="aaA">
                                      <p:cBhvr>
                                        <p:cTn id="20" dur="2000" fill="hold"/>
                                        <p:tgtEl>
                                          <p:spTgt spid="256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0" presetClass="path" presetSubtype="0" accel="50000" decel="5000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751 -0.03056 C -0.08195 -0.03172 -0.07622 -0.03264 -0.06563 -0.02986 C -0.05504 -0.02709 -0.04219 -0.02292 -0.02344 -0.0132 C -0.00469 -0.00347 0.02933 0.01852 0.04739 0.02916 C 0.06545 0.03981 0.07517 0.0456 0.08541 0.05069 C 0.09565 0.05578 0.10399 0.05856 0.10937 0.06041 C 0.11475 0.06227 0.11649 0.06227 0.11822 0.0625 " pathEditMode="relative" ptsTypes="aaaaaaA">
                                      <p:cBhvr>
                                        <p:cTn id="23" dur="2000" fill="hold"/>
                                        <p:tgtEl>
                                          <p:spTgt spid="256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0" presetClass="path" presetSubtype="0" accel="50000" decel="50000" fill="remove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1823 0.0625 C 0.11684 0.06296 0.11562 0.06366 0.10538 0.05903 C 0.09496 0.0544 0.07309 0.04421 0.05677 0.03542 C 0.04062 0.02685 0.02621 0.01713 0.00833 0.00718 C -0.00955 -0.00255 -0.03664 -0.01736 -0.05087 -0.02384 C -0.06493 -0.03032 -0.07066 -0.02963 -0.07691 -0.03079 C -0.08316 -0.03171 -0.08559 -0.03171 -0.08802 -0.03148 " pathEditMode="relative" rAng="0" ptsTypes="aaaaaaA">
                                      <p:cBhvr>
                                        <p:cTn id="26" dur="2000" fill="hold"/>
                                        <p:tgtEl>
                                          <p:spTgt spid="256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300" y="-4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28" grpId="0" animBg="1"/>
      <p:bldP spid="25629" grpId="0" animBg="1"/>
      <p:bldP spid="25629" grpId="1" animBg="1"/>
      <p:bldP spid="25629" grpId="2" animBg="1"/>
      <p:bldP spid="25630" grpId="0" animBg="1"/>
      <p:bldP spid="2563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0" y="32813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533400" y="1066800"/>
            <a:ext cx="79248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chemeClr val="tx1"/>
                </a:solidFill>
              </a:rPr>
              <a:t>Use the </a:t>
            </a:r>
            <a:r>
              <a:rPr lang="en-US" sz="3200" dirty="0" smtClean="0">
                <a:solidFill>
                  <a:schemeClr val="tx1"/>
                </a:solidFill>
              </a:rPr>
              <a:t>IVT to </a:t>
            </a:r>
            <a:r>
              <a:rPr lang="en-US" sz="3200" dirty="0">
                <a:solidFill>
                  <a:schemeClr val="tx1"/>
                </a:solidFill>
              </a:rPr>
              <a:t>show that there is a root of the given equation in the specified interval.</a:t>
            </a:r>
          </a:p>
        </p:txBody>
      </p:sp>
      <p:graphicFrame>
        <p:nvGraphicFramePr>
          <p:cNvPr id="26636" name="Object 12"/>
          <p:cNvGraphicFramePr>
            <a:graphicFrameLocks noGrp="1" noChangeAspect="1"/>
          </p:cNvGraphicFramePr>
          <p:nvPr>
            <p:ph/>
          </p:nvPr>
        </p:nvGraphicFramePr>
        <p:xfrm>
          <a:off x="2514600" y="2514600"/>
          <a:ext cx="3352800" cy="715963"/>
        </p:xfrm>
        <a:graphic>
          <a:graphicData uri="http://schemas.openxmlformats.org/presentationml/2006/ole">
            <p:oleObj spid="_x0000_s158725" name="Equation" r:id="rId3" imgW="1129810" imgH="241195" progId="Equation.3">
              <p:embed/>
            </p:oleObj>
          </a:graphicData>
        </a:graphic>
      </p:graphicFrame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3429000" y="228600"/>
            <a:ext cx="187102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</a:t>
            </a:r>
            <a:endParaRPr lang="en-US" sz="32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868362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rPr>
              <a:t>Group Work</a:t>
            </a:r>
            <a:endParaRPr lang="en-US" sz="32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+mn-ea"/>
              <a:cs typeface="+mn-cs"/>
            </a:endParaRP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381000" y="1219200"/>
            <a:ext cx="647965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 smtClean="0"/>
              <a:t>Discuss the discontinuity of the function</a:t>
            </a:r>
            <a:endParaRPr lang="en-US" dirty="0"/>
          </a:p>
        </p:txBody>
      </p:sp>
      <p:sp>
        <p:nvSpPr>
          <p:cNvPr id="12493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24935" name="Object 7"/>
          <p:cNvGraphicFramePr>
            <a:graphicFrameLocks noChangeAspect="1"/>
          </p:cNvGraphicFramePr>
          <p:nvPr/>
        </p:nvGraphicFramePr>
        <p:xfrm>
          <a:off x="533400" y="2133600"/>
          <a:ext cx="3184386" cy="1427163"/>
        </p:xfrm>
        <a:graphic>
          <a:graphicData uri="http://schemas.openxmlformats.org/presentationml/2006/ole">
            <p:oleObj spid="_x0000_s124942" name="Equation" r:id="rId3" imgW="939800" imgH="419100" progId="Equation.3">
              <p:embed/>
            </p:oleObj>
          </a:graphicData>
        </a:graphic>
      </p:graphicFrame>
      <p:graphicFrame>
        <p:nvGraphicFramePr>
          <p:cNvPr id="124937" name="Object 9"/>
          <p:cNvGraphicFramePr>
            <a:graphicFrameLocks noChangeAspect="1"/>
          </p:cNvGraphicFramePr>
          <p:nvPr/>
        </p:nvGraphicFramePr>
        <p:xfrm>
          <a:off x="4437063" y="1905000"/>
          <a:ext cx="4140200" cy="2568575"/>
        </p:xfrm>
        <a:graphic>
          <a:graphicData uri="http://schemas.openxmlformats.org/presentationml/2006/ole">
            <p:oleObj spid="_x0000_s124943" name="Equation" r:id="rId4" imgW="1524000" imgH="939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reeform 2"/>
          <p:cNvSpPr>
            <a:spLocks/>
          </p:cNvSpPr>
          <p:nvPr/>
        </p:nvSpPr>
        <p:spPr bwMode="auto">
          <a:xfrm>
            <a:off x="304800" y="1508125"/>
            <a:ext cx="1066800" cy="1371600"/>
          </a:xfrm>
          <a:custGeom>
            <a:avLst/>
            <a:gdLst/>
            <a:ahLst/>
            <a:cxnLst>
              <a:cxn ang="0">
                <a:pos x="0" y="864"/>
              </a:cxn>
              <a:cxn ang="0">
                <a:pos x="528" y="720"/>
              </a:cxn>
              <a:cxn ang="0">
                <a:pos x="672" y="0"/>
              </a:cxn>
            </a:cxnLst>
            <a:rect l="0" t="0" r="r" b="b"/>
            <a:pathLst>
              <a:path w="672" h="864">
                <a:moveTo>
                  <a:pt x="0" y="864"/>
                </a:moveTo>
                <a:cubicBezTo>
                  <a:pt x="208" y="864"/>
                  <a:pt x="416" y="864"/>
                  <a:pt x="528" y="720"/>
                </a:cubicBezTo>
                <a:cubicBezTo>
                  <a:pt x="640" y="576"/>
                  <a:pt x="656" y="288"/>
                  <a:pt x="672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39" name="Line 3"/>
          <p:cNvSpPr>
            <a:spLocks noChangeShapeType="1"/>
          </p:cNvSpPr>
          <p:nvPr/>
        </p:nvSpPr>
        <p:spPr bwMode="auto">
          <a:xfrm flipV="1">
            <a:off x="609600" y="1355725"/>
            <a:ext cx="0" cy="2209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40" name="Line 4"/>
          <p:cNvSpPr>
            <a:spLocks noChangeShapeType="1"/>
          </p:cNvSpPr>
          <p:nvPr/>
        </p:nvSpPr>
        <p:spPr bwMode="auto">
          <a:xfrm>
            <a:off x="152400" y="3184525"/>
            <a:ext cx="297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41" name="Line 5"/>
          <p:cNvSpPr>
            <a:spLocks noChangeShapeType="1"/>
          </p:cNvSpPr>
          <p:nvPr/>
        </p:nvSpPr>
        <p:spPr bwMode="auto">
          <a:xfrm flipV="1">
            <a:off x="1447800" y="1431925"/>
            <a:ext cx="0" cy="1981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1317213" y="3032125"/>
            <a:ext cx="4572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i="1"/>
              <a:t>|</a:t>
            </a:r>
          </a:p>
          <a:p>
            <a:r>
              <a:rPr lang="en-US" i="1"/>
              <a:t>c</a:t>
            </a:r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776288" y="3032125"/>
            <a:ext cx="3048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|</a:t>
            </a:r>
          </a:p>
          <a:p>
            <a:r>
              <a:rPr lang="en-US" i="1">
                <a:solidFill>
                  <a:srgbClr val="008000"/>
                </a:solidFill>
              </a:rPr>
              <a:t>a</a:t>
            </a:r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1981200" y="3032125"/>
            <a:ext cx="3048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|</a:t>
            </a:r>
          </a:p>
          <a:p>
            <a:r>
              <a:rPr lang="en-US" i="1">
                <a:solidFill>
                  <a:srgbClr val="CC3300"/>
                </a:solidFill>
              </a:rPr>
              <a:t>b</a:t>
            </a:r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2819400" y="152400"/>
            <a:ext cx="289213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Discontinuity </a:t>
            </a:r>
            <a:endParaRPr lang="en-US" sz="32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351" name="Freeform 15"/>
          <p:cNvSpPr>
            <a:spLocks/>
          </p:cNvSpPr>
          <p:nvPr/>
        </p:nvSpPr>
        <p:spPr bwMode="auto">
          <a:xfrm flipH="1">
            <a:off x="1524000" y="1508125"/>
            <a:ext cx="1066800" cy="1371600"/>
          </a:xfrm>
          <a:custGeom>
            <a:avLst/>
            <a:gdLst/>
            <a:ahLst/>
            <a:cxnLst>
              <a:cxn ang="0">
                <a:pos x="0" y="864"/>
              </a:cxn>
              <a:cxn ang="0">
                <a:pos x="528" y="720"/>
              </a:cxn>
              <a:cxn ang="0">
                <a:pos x="672" y="0"/>
              </a:cxn>
            </a:cxnLst>
            <a:rect l="0" t="0" r="r" b="b"/>
            <a:pathLst>
              <a:path w="672" h="864">
                <a:moveTo>
                  <a:pt x="0" y="864"/>
                </a:moveTo>
                <a:cubicBezTo>
                  <a:pt x="208" y="864"/>
                  <a:pt x="416" y="864"/>
                  <a:pt x="528" y="720"/>
                </a:cubicBezTo>
                <a:cubicBezTo>
                  <a:pt x="640" y="576"/>
                  <a:pt x="656" y="288"/>
                  <a:pt x="672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2" name="Text Box 16"/>
          <p:cNvSpPr txBox="1">
            <a:spLocks noChangeArrowheads="1"/>
          </p:cNvSpPr>
          <p:nvPr/>
        </p:nvSpPr>
        <p:spPr bwMode="auto">
          <a:xfrm>
            <a:off x="152400" y="838200"/>
            <a:ext cx="338265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800" dirty="0">
                <a:solidFill>
                  <a:srgbClr val="FF0000"/>
                </a:solidFill>
              </a:rPr>
              <a:t>Infinite Discontinuity</a:t>
            </a:r>
          </a:p>
        </p:txBody>
      </p:sp>
      <p:sp>
        <p:nvSpPr>
          <p:cNvPr id="14353" name="Line 17"/>
          <p:cNvSpPr>
            <a:spLocks noChangeShapeType="1"/>
          </p:cNvSpPr>
          <p:nvPr/>
        </p:nvSpPr>
        <p:spPr bwMode="auto">
          <a:xfrm flipV="1">
            <a:off x="6172200" y="1279525"/>
            <a:ext cx="0" cy="2209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4" name="Line 18"/>
          <p:cNvSpPr>
            <a:spLocks noChangeShapeType="1"/>
          </p:cNvSpPr>
          <p:nvPr/>
        </p:nvSpPr>
        <p:spPr bwMode="auto">
          <a:xfrm>
            <a:off x="5715000" y="3108325"/>
            <a:ext cx="297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5" name="Line 19"/>
          <p:cNvSpPr>
            <a:spLocks noChangeShapeType="1"/>
          </p:cNvSpPr>
          <p:nvPr/>
        </p:nvSpPr>
        <p:spPr bwMode="auto">
          <a:xfrm flipV="1">
            <a:off x="7010400" y="1355725"/>
            <a:ext cx="0" cy="1981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6" name="Freeform 20"/>
          <p:cNvSpPr>
            <a:spLocks/>
          </p:cNvSpPr>
          <p:nvPr/>
        </p:nvSpPr>
        <p:spPr bwMode="auto">
          <a:xfrm>
            <a:off x="5410200" y="1838325"/>
            <a:ext cx="1600200" cy="508000"/>
          </a:xfrm>
          <a:custGeom>
            <a:avLst/>
            <a:gdLst/>
            <a:ahLst/>
            <a:cxnLst>
              <a:cxn ang="0">
                <a:pos x="0" y="320"/>
              </a:cxn>
              <a:cxn ang="0">
                <a:pos x="576" y="32"/>
              </a:cxn>
              <a:cxn ang="0">
                <a:pos x="1008" y="128"/>
              </a:cxn>
            </a:cxnLst>
            <a:rect l="0" t="0" r="r" b="b"/>
            <a:pathLst>
              <a:path w="1008" h="320">
                <a:moveTo>
                  <a:pt x="0" y="320"/>
                </a:moveTo>
                <a:cubicBezTo>
                  <a:pt x="204" y="192"/>
                  <a:pt x="408" y="64"/>
                  <a:pt x="576" y="32"/>
                </a:cubicBezTo>
                <a:cubicBezTo>
                  <a:pt x="744" y="0"/>
                  <a:pt x="936" y="112"/>
                  <a:pt x="1008" y="128"/>
                </a:cubicBezTo>
              </a:path>
            </a:pathLst>
          </a:custGeom>
          <a:noFill/>
          <a:ln w="9525">
            <a:solidFill>
              <a:srgbClr val="003399"/>
            </a:solidFill>
            <a:round/>
            <a:headEnd type="triangle" w="med" len="med"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7" name="Freeform 21"/>
          <p:cNvSpPr>
            <a:spLocks/>
          </p:cNvSpPr>
          <p:nvPr/>
        </p:nvSpPr>
        <p:spPr bwMode="auto">
          <a:xfrm>
            <a:off x="7010400" y="1355725"/>
            <a:ext cx="838200" cy="1397000"/>
          </a:xfrm>
          <a:custGeom>
            <a:avLst/>
            <a:gdLst/>
            <a:ahLst/>
            <a:cxnLst>
              <a:cxn ang="0">
                <a:pos x="0" y="672"/>
              </a:cxn>
              <a:cxn ang="0">
                <a:pos x="288" y="768"/>
              </a:cxn>
              <a:cxn ang="0">
                <a:pos x="528" y="0"/>
              </a:cxn>
            </a:cxnLst>
            <a:rect l="0" t="0" r="r" b="b"/>
            <a:pathLst>
              <a:path w="528" h="880">
                <a:moveTo>
                  <a:pt x="0" y="672"/>
                </a:moveTo>
                <a:cubicBezTo>
                  <a:pt x="100" y="776"/>
                  <a:pt x="200" y="880"/>
                  <a:pt x="288" y="768"/>
                </a:cubicBezTo>
                <a:cubicBezTo>
                  <a:pt x="376" y="656"/>
                  <a:pt x="452" y="328"/>
                  <a:pt x="528" y="0"/>
                </a:cubicBezTo>
              </a:path>
            </a:pathLst>
          </a:custGeom>
          <a:noFill/>
          <a:ln w="9525">
            <a:solidFill>
              <a:srgbClr val="003399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8" name="Text Box 22"/>
          <p:cNvSpPr txBox="1">
            <a:spLocks noChangeArrowheads="1"/>
          </p:cNvSpPr>
          <p:nvPr/>
        </p:nvSpPr>
        <p:spPr bwMode="auto">
          <a:xfrm>
            <a:off x="6887496" y="2955925"/>
            <a:ext cx="4572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i="1"/>
              <a:t>|</a:t>
            </a:r>
          </a:p>
          <a:p>
            <a:r>
              <a:rPr lang="en-US" i="1"/>
              <a:t>c</a:t>
            </a:r>
          </a:p>
        </p:txBody>
      </p:sp>
      <p:sp>
        <p:nvSpPr>
          <p:cNvPr id="14359" name="Text Box 23"/>
          <p:cNvSpPr txBox="1">
            <a:spLocks noChangeArrowheads="1"/>
          </p:cNvSpPr>
          <p:nvPr/>
        </p:nvSpPr>
        <p:spPr bwMode="auto">
          <a:xfrm>
            <a:off x="6338888" y="2955925"/>
            <a:ext cx="3048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|</a:t>
            </a:r>
          </a:p>
          <a:p>
            <a:r>
              <a:rPr lang="en-US" i="1">
                <a:solidFill>
                  <a:srgbClr val="008000"/>
                </a:solidFill>
              </a:rPr>
              <a:t>a</a:t>
            </a:r>
          </a:p>
        </p:txBody>
      </p:sp>
      <p:sp>
        <p:nvSpPr>
          <p:cNvPr id="14360" name="Text Box 24"/>
          <p:cNvSpPr txBox="1">
            <a:spLocks noChangeArrowheads="1"/>
          </p:cNvSpPr>
          <p:nvPr/>
        </p:nvSpPr>
        <p:spPr bwMode="auto">
          <a:xfrm>
            <a:off x="7543800" y="2955925"/>
            <a:ext cx="3048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|</a:t>
            </a:r>
          </a:p>
          <a:p>
            <a:r>
              <a:rPr lang="en-US" i="1">
                <a:solidFill>
                  <a:srgbClr val="CC3300"/>
                </a:solidFill>
              </a:rPr>
              <a:t>b</a:t>
            </a:r>
          </a:p>
        </p:txBody>
      </p:sp>
      <p:sp>
        <p:nvSpPr>
          <p:cNvPr id="14363" name="Line 27"/>
          <p:cNvSpPr>
            <a:spLocks noChangeShapeType="1"/>
          </p:cNvSpPr>
          <p:nvPr/>
        </p:nvSpPr>
        <p:spPr bwMode="auto">
          <a:xfrm flipH="1">
            <a:off x="6019800" y="2408238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65" name="Line 29"/>
          <p:cNvSpPr>
            <a:spLocks noChangeShapeType="1"/>
          </p:cNvSpPr>
          <p:nvPr/>
        </p:nvSpPr>
        <p:spPr bwMode="auto">
          <a:xfrm flipH="1">
            <a:off x="6000750" y="204152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67" name="Text Box 31"/>
          <p:cNvSpPr txBox="1">
            <a:spLocks noChangeArrowheads="1"/>
          </p:cNvSpPr>
          <p:nvPr/>
        </p:nvSpPr>
        <p:spPr bwMode="auto">
          <a:xfrm>
            <a:off x="5559879" y="838200"/>
            <a:ext cx="320312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800" dirty="0">
                <a:solidFill>
                  <a:srgbClr val="FF0000"/>
                </a:solidFill>
              </a:rPr>
              <a:t>Jump Discontinuity</a:t>
            </a:r>
          </a:p>
        </p:txBody>
      </p:sp>
      <p:sp>
        <p:nvSpPr>
          <p:cNvPr id="24" name="Text Box 20"/>
          <p:cNvSpPr txBox="1">
            <a:spLocks noChangeArrowheads="1"/>
          </p:cNvSpPr>
          <p:nvPr/>
        </p:nvSpPr>
        <p:spPr bwMode="auto">
          <a:xfrm>
            <a:off x="6858000" y="2209340"/>
            <a:ext cx="762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cs typeface="Times New Roman" pitchFamily="18" charset="0"/>
              </a:rPr>
              <a:t>○</a:t>
            </a:r>
          </a:p>
        </p:txBody>
      </p:sp>
      <p:graphicFrame>
        <p:nvGraphicFramePr>
          <p:cNvPr id="183297" name="Object 1"/>
          <p:cNvGraphicFramePr>
            <a:graphicFrameLocks noChangeAspect="1"/>
          </p:cNvGraphicFramePr>
          <p:nvPr/>
        </p:nvGraphicFramePr>
        <p:xfrm>
          <a:off x="152400" y="3657600"/>
          <a:ext cx="2286000" cy="709612"/>
        </p:xfrm>
        <a:graphic>
          <a:graphicData uri="http://schemas.openxmlformats.org/presentationml/2006/ole">
            <p:oleObj spid="_x0000_s183304" name="Equation" r:id="rId3" imgW="939392" imgH="291973" progId="">
              <p:embed/>
            </p:oleObj>
          </a:graphicData>
        </a:graphic>
      </p:graphicFrame>
      <p:graphicFrame>
        <p:nvGraphicFramePr>
          <p:cNvPr id="183299" name="Object 3"/>
          <p:cNvGraphicFramePr>
            <a:graphicFrameLocks noChangeAspect="1"/>
          </p:cNvGraphicFramePr>
          <p:nvPr/>
        </p:nvGraphicFramePr>
        <p:xfrm>
          <a:off x="6553200" y="3581400"/>
          <a:ext cx="2286000" cy="679165"/>
        </p:xfrm>
        <a:graphic>
          <a:graphicData uri="http://schemas.openxmlformats.org/presentationml/2006/ole">
            <p:oleObj spid="_x0000_s183305" name="Equation" r:id="rId4" imgW="939800" imgH="279400" progId="">
              <p:embed/>
            </p:oleObj>
          </a:graphicData>
        </a:graphic>
      </p:graphicFrame>
      <p:sp>
        <p:nvSpPr>
          <p:cNvPr id="27" name="Line 9"/>
          <p:cNvSpPr>
            <a:spLocks noChangeShapeType="1"/>
          </p:cNvSpPr>
          <p:nvPr/>
        </p:nvSpPr>
        <p:spPr bwMode="auto">
          <a:xfrm flipV="1">
            <a:off x="3124200" y="4098925"/>
            <a:ext cx="0" cy="205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" name="Line 10"/>
          <p:cNvSpPr>
            <a:spLocks noChangeShapeType="1"/>
          </p:cNvSpPr>
          <p:nvPr/>
        </p:nvSpPr>
        <p:spPr bwMode="auto">
          <a:xfrm>
            <a:off x="2667000" y="5775325"/>
            <a:ext cx="3581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" name="Freeform 11"/>
          <p:cNvSpPr>
            <a:spLocks/>
          </p:cNvSpPr>
          <p:nvPr/>
        </p:nvSpPr>
        <p:spPr bwMode="auto">
          <a:xfrm>
            <a:off x="2819400" y="4327525"/>
            <a:ext cx="3352800" cy="863600"/>
          </a:xfrm>
          <a:custGeom>
            <a:avLst/>
            <a:gdLst/>
            <a:ahLst/>
            <a:cxnLst>
              <a:cxn ang="0">
                <a:pos x="0" y="480"/>
              </a:cxn>
              <a:cxn ang="0">
                <a:pos x="576" y="96"/>
              </a:cxn>
              <a:cxn ang="0">
                <a:pos x="1296" y="528"/>
              </a:cxn>
              <a:cxn ang="0">
                <a:pos x="2112" y="0"/>
              </a:cxn>
            </a:cxnLst>
            <a:rect l="0" t="0" r="r" b="b"/>
            <a:pathLst>
              <a:path w="2112" h="544">
                <a:moveTo>
                  <a:pt x="0" y="480"/>
                </a:moveTo>
                <a:cubicBezTo>
                  <a:pt x="180" y="284"/>
                  <a:pt x="360" y="88"/>
                  <a:pt x="576" y="96"/>
                </a:cubicBezTo>
                <a:cubicBezTo>
                  <a:pt x="792" y="104"/>
                  <a:pt x="1040" y="544"/>
                  <a:pt x="1296" y="528"/>
                </a:cubicBezTo>
                <a:cubicBezTo>
                  <a:pt x="1552" y="512"/>
                  <a:pt x="1832" y="256"/>
                  <a:pt x="2112" y="0"/>
                </a:cubicBezTo>
              </a:path>
            </a:pathLst>
          </a:custGeom>
          <a:noFill/>
          <a:ln w="12700" cmpd="sng">
            <a:solidFill>
              <a:schemeClr val="accent2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" name="Line 12"/>
          <p:cNvSpPr>
            <a:spLocks noChangeShapeType="1"/>
          </p:cNvSpPr>
          <p:nvPr/>
        </p:nvSpPr>
        <p:spPr bwMode="auto">
          <a:xfrm flipV="1">
            <a:off x="4271963" y="4784725"/>
            <a:ext cx="0" cy="9906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" name="Text Box 13"/>
          <p:cNvSpPr txBox="1">
            <a:spLocks noChangeArrowheads="1"/>
          </p:cNvSpPr>
          <p:nvPr/>
        </p:nvSpPr>
        <p:spPr bwMode="auto">
          <a:xfrm>
            <a:off x="3595688" y="5622925"/>
            <a:ext cx="3048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|</a:t>
            </a:r>
          </a:p>
          <a:p>
            <a:r>
              <a:rPr lang="en-US" i="1">
                <a:solidFill>
                  <a:srgbClr val="008000"/>
                </a:solidFill>
              </a:rPr>
              <a:t>a</a:t>
            </a:r>
          </a:p>
        </p:txBody>
      </p:sp>
      <p:sp>
        <p:nvSpPr>
          <p:cNvPr id="32" name="Text Box 14"/>
          <p:cNvSpPr txBox="1">
            <a:spLocks noChangeArrowheads="1"/>
          </p:cNvSpPr>
          <p:nvPr/>
        </p:nvSpPr>
        <p:spPr bwMode="auto">
          <a:xfrm>
            <a:off x="4800600" y="5622925"/>
            <a:ext cx="3048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|</a:t>
            </a:r>
          </a:p>
          <a:p>
            <a:r>
              <a:rPr lang="en-US" i="1">
                <a:solidFill>
                  <a:srgbClr val="CC3300"/>
                </a:solidFill>
              </a:rPr>
              <a:t>b</a:t>
            </a:r>
          </a:p>
        </p:txBody>
      </p:sp>
      <p:sp>
        <p:nvSpPr>
          <p:cNvPr id="33" name="Rectangle 15"/>
          <p:cNvSpPr>
            <a:spLocks noChangeArrowheads="1"/>
          </p:cNvSpPr>
          <p:nvPr/>
        </p:nvSpPr>
        <p:spPr bwMode="auto">
          <a:xfrm>
            <a:off x="4233863" y="4741863"/>
            <a:ext cx="114300" cy="1333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Text Box 16"/>
          <p:cNvSpPr txBox="1">
            <a:spLocks noChangeArrowheads="1"/>
          </p:cNvSpPr>
          <p:nvPr/>
        </p:nvSpPr>
        <p:spPr bwMode="auto">
          <a:xfrm>
            <a:off x="4110038" y="4560888"/>
            <a:ext cx="320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>
                <a:solidFill>
                  <a:schemeClr val="tx2"/>
                </a:solidFill>
                <a:sym typeface="Symbol" pitchFamily="18" charset="2"/>
              </a:rPr>
              <a:t>o</a:t>
            </a:r>
          </a:p>
        </p:txBody>
      </p:sp>
      <p:sp>
        <p:nvSpPr>
          <p:cNvPr id="35" name="Text Box 20"/>
          <p:cNvSpPr txBox="1">
            <a:spLocks noChangeArrowheads="1"/>
          </p:cNvSpPr>
          <p:nvPr/>
        </p:nvSpPr>
        <p:spPr bwMode="auto">
          <a:xfrm>
            <a:off x="4144296" y="5622925"/>
            <a:ext cx="3048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|</a:t>
            </a:r>
          </a:p>
          <a:p>
            <a:r>
              <a:rPr lang="en-US" i="1"/>
              <a:t>c</a:t>
            </a:r>
          </a:p>
        </p:txBody>
      </p:sp>
      <p:sp>
        <p:nvSpPr>
          <p:cNvPr id="36" name="Text Box 24"/>
          <p:cNvSpPr txBox="1">
            <a:spLocks noChangeArrowheads="1"/>
          </p:cNvSpPr>
          <p:nvPr/>
        </p:nvSpPr>
        <p:spPr bwMode="auto">
          <a:xfrm>
            <a:off x="4114800" y="4251325"/>
            <a:ext cx="3206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>
                <a:solidFill>
                  <a:schemeClr val="tx2"/>
                </a:solidFill>
                <a:cs typeface="Times New Roman" pitchFamily="18" charset="0"/>
                <a:sym typeface="Symbol" pitchFamily="18" charset="2"/>
              </a:rPr>
              <a:t>•</a:t>
            </a:r>
          </a:p>
        </p:txBody>
      </p:sp>
      <p:sp>
        <p:nvSpPr>
          <p:cNvPr id="37" name="Text Box 21"/>
          <p:cNvSpPr txBox="1">
            <a:spLocks noChangeArrowheads="1"/>
          </p:cNvSpPr>
          <p:nvPr/>
        </p:nvSpPr>
        <p:spPr bwMode="auto">
          <a:xfrm>
            <a:off x="3352800" y="3352800"/>
            <a:ext cx="24384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800" dirty="0" smtClean="0">
                <a:solidFill>
                  <a:srgbClr val="FF0000"/>
                </a:solidFill>
              </a:rPr>
              <a:t>Removable</a:t>
            </a:r>
          </a:p>
          <a:p>
            <a:pPr algn="l">
              <a:spcBef>
                <a:spcPct val="0"/>
              </a:spcBef>
            </a:pP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>
                <a:solidFill>
                  <a:srgbClr val="FF0000"/>
                </a:solidFill>
              </a:rPr>
              <a:t>Discontinuity</a:t>
            </a:r>
          </a:p>
        </p:txBody>
      </p:sp>
      <p:graphicFrame>
        <p:nvGraphicFramePr>
          <p:cNvPr id="183306" name="Object 10"/>
          <p:cNvGraphicFramePr>
            <a:graphicFrameLocks noChangeAspect="1"/>
          </p:cNvGraphicFramePr>
          <p:nvPr/>
        </p:nvGraphicFramePr>
        <p:xfrm>
          <a:off x="3276600" y="6129015"/>
          <a:ext cx="2286000" cy="652785"/>
        </p:xfrm>
        <a:graphic>
          <a:graphicData uri="http://schemas.openxmlformats.org/presentationml/2006/ole">
            <p:oleObj spid="_x0000_s183306" name="Equation" r:id="rId5" imgW="977900" imgH="27940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4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14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83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83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83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52" grpId="0"/>
      <p:bldP spid="14367" grpId="0"/>
      <p:bldP spid="3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466725" y="762000"/>
            <a:ext cx="81534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A function is </a:t>
            </a:r>
            <a:r>
              <a:rPr lang="en-US" sz="2800" dirty="0">
                <a:solidFill>
                  <a:srgbClr val="FF0000"/>
                </a:solidFill>
              </a:rPr>
              <a:t>continuous</a:t>
            </a:r>
            <a:r>
              <a:rPr lang="en-US" sz="2800" dirty="0">
                <a:solidFill>
                  <a:schemeClr val="tx1"/>
                </a:solidFill>
              </a:rPr>
              <a:t> at a number </a:t>
            </a:r>
            <a:r>
              <a:rPr lang="en-US" sz="28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dirty="0">
                <a:solidFill>
                  <a:schemeClr val="tx1"/>
                </a:solidFill>
              </a:rPr>
              <a:t> if                          </a:t>
            </a:r>
            <a:endParaRPr lang="en-US" sz="2800" dirty="0" smtClean="0">
              <a:solidFill>
                <a:schemeClr val="tx1"/>
              </a:solidFill>
            </a:endParaRPr>
          </a:p>
          <a:p>
            <a:endParaRPr lang="en-US" sz="2800" dirty="0">
              <a:solidFill>
                <a:schemeClr val="tx1"/>
              </a:solidFill>
            </a:endParaRPr>
          </a:p>
          <a:p>
            <a:endParaRPr lang="en-US" sz="2800" dirty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en-US" sz="2800" dirty="0" smtClean="0">
                <a:solidFill>
                  <a:schemeClr val="tx1"/>
                </a:solidFill>
              </a:rPr>
              <a:t> This </a:t>
            </a:r>
            <a:r>
              <a:rPr lang="en-US" sz="2800" dirty="0">
                <a:solidFill>
                  <a:schemeClr val="tx1"/>
                </a:solidFill>
              </a:rPr>
              <a:t>means </a:t>
            </a:r>
            <a:r>
              <a:rPr lang="en-US" sz="2800" dirty="0" smtClean="0">
                <a:solidFill>
                  <a:schemeClr val="tx1"/>
                </a:solidFill>
              </a:rPr>
              <a:t>that</a:t>
            </a:r>
            <a:endParaRPr lang="en-US" sz="2800" dirty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q"/>
            </a:pPr>
            <a:endParaRPr lang="en-US" sz="2800" dirty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q"/>
            </a:pPr>
            <a:endParaRPr lang="en-US" sz="2800" dirty="0">
              <a:solidFill>
                <a:schemeClr val="tx1"/>
              </a:solidFill>
            </a:endParaRPr>
          </a:p>
          <a:p>
            <a:pPr lvl="0">
              <a:buFont typeface="Wingdings" pitchFamily="2" charset="2"/>
              <a:buChar char="q"/>
            </a:pPr>
            <a:r>
              <a:rPr lang="en-US" sz="2800" dirty="0" smtClean="0"/>
              <a:t> This implicitly requires that the limit must exist and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sz="2800" dirty="0" smtClean="0"/>
              <a:t>(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dirty="0" smtClean="0"/>
              <a:t>) must be defined.</a:t>
            </a:r>
          </a:p>
          <a:p>
            <a:pPr>
              <a:buFont typeface="Wingdings" pitchFamily="2" charset="2"/>
              <a:buChar char="q"/>
            </a:pPr>
            <a:endParaRPr lang="en-US" sz="2800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en-US" sz="2800" dirty="0" smtClean="0">
                <a:solidFill>
                  <a:schemeClr val="tx1"/>
                </a:solidFill>
              </a:rPr>
              <a:t> The </a:t>
            </a:r>
            <a:r>
              <a:rPr lang="en-US" sz="2800" dirty="0">
                <a:solidFill>
                  <a:schemeClr val="tx1"/>
                </a:solidFill>
              </a:rPr>
              <a:t>function is </a:t>
            </a:r>
            <a:r>
              <a:rPr lang="en-US" sz="2800" dirty="0" smtClean="0">
                <a:solidFill>
                  <a:srgbClr val="FF0000"/>
                </a:solidFill>
              </a:rPr>
              <a:t>discontinuous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>
                <a:solidFill>
                  <a:schemeClr val="tx1"/>
                </a:solidFill>
              </a:rPr>
              <a:t>at </a:t>
            </a:r>
            <a:r>
              <a:rPr lang="en-US" sz="28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dirty="0">
                <a:solidFill>
                  <a:schemeClr val="tx1"/>
                </a:solidFill>
              </a:rPr>
              <a:t> = </a:t>
            </a:r>
            <a:r>
              <a:rPr lang="en-US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sz="2800" dirty="0" smtClean="0"/>
              <a:t>(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dirty="0" smtClean="0"/>
              <a:t>) is undefined. This fact helps us quickly locate where the function is discontinuous.</a:t>
            </a:r>
            <a:endParaRPr lang="en-US" sz="2800" i="1" dirty="0">
              <a:solidFill>
                <a:schemeClr val="tx1"/>
              </a:solidFill>
            </a:endParaRPr>
          </a:p>
        </p:txBody>
      </p:sp>
      <p:sp>
        <p:nvSpPr>
          <p:cNvPr id="6154" name="Rectangle 10"/>
          <p:cNvSpPr>
            <a:spLocks noChangeArrowheads="1"/>
          </p:cNvSpPr>
          <p:nvPr/>
        </p:nvSpPr>
        <p:spPr bwMode="auto">
          <a:xfrm>
            <a:off x="381000" y="3321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6153" name="Object 9"/>
          <p:cNvGraphicFramePr>
            <a:graphicFrameLocks noChangeAspect="1"/>
          </p:cNvGraphicFramePr>
          <p:nvPr/>
        </p:nvGraphicFramePr>
        <p:xfrm>
          <a:off x="2981325" y="2590800"/>
          <a:ext cx="4075112" cy="714375"/>
        </p:xfrm>
        <a:graphic>
          <a:graphicData uri="http://schemas.openxmlformats.org/presentationml/2006/ole">
            <p:oleObj spid="_x0000_s154633" name="Equation" r:id="rId3" imgW="1752600" imgH="304800" progId="">
              <p:embed/>
            </p:oleObj>
          </a:graphicData>
        </a:graphic>
      </p:graphicFrame>
      <p:sp>
        <p:nvSpPr>
          <p:cNvPr id="615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5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" name="Text Box 16"/>
          <p:cNvSpPr txBox="1">
            <a:spLocks noChangeArrowheads="1"/>
          </p:cNvSpPr>
          <p:nvPr/>
        </p:nvSpPr>
        <p:spPr bwMode="auto">
          <a:xfrm>
            <a:off x="2895600" y="152400"/>
            <a:ext cx="207300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Definition</a:t>
            </a:r>
            <a:endParaRPr lang="en-US" sz="32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54628" name="Object 4"/>
          <p:cNvGraphicFramePr>
            <a:graphicFrameLocks noChangeAspect="1"/>
          </p:cNvGraphicFramePr>
          <p:nvPr/>
        </p:nvGraphicFramePr>
        <p:xfrm>
          <a:off x="2676525" y="1280066"/>
          <a:ext cx="2895600" cy="770983"/>
        </p:xfrm>
        <a:graphic>
          <a:graphicData uri="http://schemas.openxmlformats.org/presentationml/2006/ole">
            <p:oleObj spid="_x0000_s154634" name="Equation" r:id="rId4" imgW="1040948" imgH="279279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46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4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1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61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61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rPr>
              <a:t>Example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1000" y="1319748"/>
            <a:ext cx="72390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Graph the function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	</a:t>
            </a:r>
            <a:r>
              <a:rPr lang="en-US" sz="2800" dirty="0" smtClean="0"/>
              <a:t>Is f(x) continuous at 3?</a:t>
            </a:r>
          </a:p>
          <a:p>
            <a:r>
              <a:rPr lang="en-US" sz="2800" dirty="0" smtClean="0"/>
              <a:t>	Yes</a:t>
            </a:r>
          </a:p>
          <a:p>
            <a:endParaRPr lang="en-US" sz="2800" dirty="0" smtClean="0"/>
          </a:p>
          <a:p>
            <a:r>
              <a:rPr lang="en-US" sz="2800" dirty="0" smtClean="0"/>
              <a:t>	Is f(x) continuous at 2?</a:t>
            </a:r>
          </a:p>
          <a:p>
            <a:r>
              <a:rPr lang="en-US" sz="2800" dirty="0" smtClean="0"/>
              <a:t>	No</a:t>
            </a:r>
          </a:p>
          <a:p>
            <a:endParaRPr lang="en-US" sz="2400" dirty="0"/>
          </a:p>
        </p:txBody>
      </p:sp>
      <p:sp>
        <p:nvSpPr>
          <p:cNvPr id="108547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8546" name="Object 2"/>
          <p:cNvGraphicFramePr>
            <a:graphicFrameLocks noChangeAspect="1"/>
          </p:cNvGraphicFramePr>
          <p:nvPr/>
        </p:nvGraphicFramePr>
        <p:xfrm>
          <a:off x="3614737" y="939800"/>
          <a:ext cx="2328863" cy="1117600"/>
        </p:xfrm>
        <a:graphic>
          <a:graphicData uri="http://schemas.openxmlformats.org/presentationml/2006/ole">
            <p:oleObj spid="_x0000_s189445" name="Equation" r:id="rId3" imgW="876240" imgH="419040" progId="Equation.3">
              <p:embed/>
            </p:oleObj>
          </a:graphicData>
        </a:graphic>
      </p:graphicFrame>
      <p:sp>
        <p:nvSpPr>
          <p:cNvPr id="10854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0" y="32813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3276600" y="152400"/>
            <a:ext cx="187102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</a:t>
            </a:r>
            <a:endParaRPr lang="en-US" sz="32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71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77153" name="Object 1"/>
          <p:cNvGraphicFramePr>
            <a:graphicFrameLocks noChangeAspect="1"/>
          </p:cNvGraphicFramePr>
          <p:nvPr/>
        </p:nvGraphicFramePr>
        <p:xfrm>
          <a:off x="228600" y="2057400"/>
          <a:ext cx="2548370" cy="1028700"/>
        </p:xfrm>
        <a:graphic>
          <a:graphicData uri="http://schemas.openxmlformats.org/presentationml/2006/ole">
            <p:oleObj spid="_x0000_s199694" name="Equation" r:id="rId3" imgW="1040948" imgH="418918" progId="Equation.3">
              <p:embed/>
            </p:oleObj>
          </a:graphicData>
        </a:graphic>
      </p:graphicFrame>
      <p:sp>
        <p:nvSpPr>
          <p:cNvPr id="1771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77155" name="Object 3"/>
          <p:cNvGraphicFramePr>
            <a:graphicFrameLocks noChangeAspect="1"/>
          </p:cNvGraphicFramePr>
          <p:nvPr/>
        </p:nvGraphicFramePr>
        <p:xfrm>
          <a:off x="4343399" y="2243327"/>
          <a:ext cx="2743201" cy="576072"/>
        </p:xfrm>
        <a:graphic>
          <a:graphicData uri="http://schemas.openxmlformats.org/presentationml/2006/ole">
            <p:oleObj spid="_x0000_s199695" name="Equation" r:id="rId4" imgW="952087" imgH="203112" progId="Equation.3">
              <p:embed/>
            </p:oleObj>
          </a:graphicData>
        </a:graphic>
      </p:graphicFrame>
      <p:sp>
        <p:nvSpPr>
          <p:cNvPr id="17715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77157" name="Object 5"/>
          <p:cNvGraphicFramePr>
            <a:graphicFrameLocks noChangeAspect="1"/>
          </p:cNvGraphicFramePr>
          <p:nvPr/>
        </p:nvGraphicFramePr>
        <p:xfrm>
          <a:off x="304800" y="3505200"/>
          <a:ext cx="2991678" cy="1600200"/>
        </p:xfrm>
        <a:graphic>
          <a:graphicData uri="http://schemas.openxmlformats.org/presentationml/2006/ole">
            <p:oleObj spid="_x0000_s199696" name="Equation" r:id="rId5" imgW="1231366" imgH="660113" progId="Equation.3">
              <p:embed/>
            </p:oleObj>
          </a:graphicData>
        </a:graphic>
      </p:graphicFrame>
      <p:sp>
        <p:nvSpPr>
          <p:cNvPr id="17716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77159" name="Object 7"/>
          <p:cNvGraphicFramePr>
            <a:graphicFrameLocks noChangeAspect="1"/>
          </p:cNvGraphicFramePr>
          <p:nvPr/>
        </p:nvGraphicFramePr>
        <p:xfrm>
          <a:off x="4375150" y="3230493"/>
          <a:ext cx="4235450" cy="2179707"/>
        </p:xfrm>
        <a:graphic>
          <a:graphicData uri="http://schemas.openxmlformats.org/presentationml/2006/ole">
            <p:oleObj spid="_x0000_s199697" name="Equation" r:id="rId6" imgW="1536700" imgH="787400" progId="Equation.3">
              <p:embed/>
            </p:oleObj>
          </a:graphicData>
        </a:graphic>
      </p:graphicFrame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609600" y="914400"/>
            <a:ext cx="8001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Determine where the following functions are </a:t>
            </a:r>
            <a:r>
              <a:rPr lang="en-US" sz="2800" dirty="0" smtClean="0">
                <a:solidFill>
                  <a:srgbClr val="7030A0"/>
                </a:solidFill>
              </a:rPr>
              <a:t>NOT</a:t>
            </a:r>
            <a:r>
              <a:rPr lang="en-US" sz="2800" dirty="0" smtClean="0">
                <a:solidFill>
                  <a:schemeClr val="tx1"/>
                </a:solidFill>
              </a:rPr>
              <a:t> continuous, and discuss the discontinuity there.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914400" y="152400"/>
            <a:ext cx="677659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Charles’s Law and Absolute Zero</a:t>
            </a:r>
            <a:endParaRPr lang="en-US" sz="32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228600" y="914400"/>
            <a:ext cx="82296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buFont typeface="Wingdings" pitchFamily="2" charset="2"/>
              <a:buChar char="q"/>
            </a:pPr>
            <a:r>
              <a:rPr lang="en-US" sz="2400" dirty="0" smtClean="0">
                <a:latin typeface="Times New Roman" pitchFamily="18" charset="0"/>
              </a:rPr>
              <a:t> What is the coldest temperature? 	</a:t>
            </a:r>
          </a:p>
          <a:p>
            <a:pPr eaLnBrk="0" hangingPunct="0">
              <a:buFont typeface="Wingdings" pitchFamily="2" charset="2"/>
              <a:buChar char="q"/>
            </a:pPr>
            <a:r>
              <a:rPr lang="en-US" sz="2400" dirty="0" smtClean="0">
                <a:latin typeface="Times New Roman" pitchFamily="18" charset="0"/>
              </a:rPr>
              <a:t> -273.15</a:t>
            </a:r>
            <a:r>
              <a:rPr lang="en-US" sz="2400" baseline="30000" dirty="0" smtClean="0">
                <a:latin typeface="Times New Roman" pitchFamily="18" charset="0"/>
              </a:rPr>
              <a:t>0</a:t>
            </a:r>
            <a:r>
              <a:rPr lang="en-US" sz="2400" dirty="0" smtClean="0">
                <a:latin typeface="Times New Roman" pitchFamily="18" charset="0"/>
              </a:rPr>
              <a:t>  ( 0 in Kelvin scale, the so-called absolute zero)</a:t>
            </a:r>
          </a:p>
          <a:p>
            <a:pPr eaLnBrk="0" hangingPunct="0">
              <a:buFont typeface="Wingdings" pitchFamily="2" charset="2"/>
              <a:buChar char="q"/>
            </a:pPr>
            <a:r>
              <a:rPr lang="en-US" sz="2400" dirty="0" smtClean="0">
                <a:latin typeface="Times New Roman" pitchFamily="18" charset="0"/>
              </a:rPr>
              <a:t> How do scientists determine that it cannot be colder than 0 K?</a:t>
            </a:r>
            <a:endParaRPr lang="en-US" sz="2400" dirty="0">
              <a:latin typeface="Times New Roman" pitchFamily="18" charset="0"/>
            </a:endParaRP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152400" y="3124200"/>
            <a:ext cx="8686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sz="2800" b="1" i="1" dirty="0" smtClean="0">
                <a:solidFill>
                  <a:srgbClr val="3366FF"/>
                </a:solidFill>
                <a:latin typeface="Times New Roman" pitchFamily="18" charset="0"/>
              </a:rPr>
              <a:t>The volume of hydrogen gas depends on its temperature</a:t>
            </a:r>
            <a:r>
              <a:rPr lang="en-US" sz="2800" dirty="0" smtClean="0">
                <a:latin typeface="Times New Roman" pitchFamily="18" charset="0"/>
              </a:rPr>
              <a:t>: </a:t>
            </a:r>
            <a:endParaRPr lang="en-US" sz="2800" dirty="0">
              <a:latin typeface="Times New Roman" pitchFamily="18" charset="0"/>
            </a:endParaRPr>
          </a:p>
        </p:txBody>
      </p:sp>
      <p:graphicFrame>
        <p:nvGraphicFramePr>
          <p:cNvPr id="11270" name="Object 6"/>
          <p:cNvGraphicFramePr>
            <a:graphicFrameLocks noChangeAspect="1"/>
          </p:cNvGraphicFramePr>
          <p:nvPr/>
        </p:nvGraphicFramePr>
        <p:xfrm>
          <a:off x="304800" y="3760491"/>
          <a:ext cx="4419600" cy="462648"/>
        </p:xfrm>
        <a:graphic>
          <a:graphicData uri="http://schemas.openxmlformats.org/presentationml/2006/ole">
            <p:oleObj spid="_x0000_s211970" name="Equation" r:id="rId3" imgW="1523339" imgH="177723" progId="Equation.3">
              <p:embed/>
            </p:oleObj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72928852"/>
              </p:ext>
            </p:extLst>
          </p:nvPr>
        </p:nvGraphicFramePr>
        <p:xfrm>
          <a:off x="228600" y="2209800"/>
          <a:ext cx="8229600" cy="74168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1028700"/>
                <a:gridCol w="1028700"/>
                <a:gridCol w="1028700"/>
                <a:gridCol w="1028700"/>
                <a:gridCol w="1028700"/>
                <a:gridCol w="1028700"/>
                <a:gridCol w="1028700"/>
                <a:gridCol w="10287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Temp</a:t>
                      </a:r>
                      <a:r>
                        <a:rPr lang="en-US" baseline="0" dirty="0" smtClean="0"/>
                        <a:t>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V(liters)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19.1482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20.7908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22.4334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24.0760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25.7186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27.3612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29.0038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79204" name="Object 4"/>
          <p:cNvGraphicFramePr>
            <a:graphicFrameLocks noChangeAspect="1"/>
          </p:cNvGraphicFramePr>
          <p:nvPr/>
        </p:nvGraphicFramePr>
        <p:xfrm>
          <a:off x="5181600" y="4724400"/>
          <a:ext cx="3429000" cy="968375"/>
        </p:xfrm>
        <a:graphic>
          <a:graphicData uri="http://schemas.openxmlformats.org/presentationml/2006/ole">
            <p:oleObj spid="_x0000_s211971" name="Equation" r:id="rId4" imgW="1079032" imgH="304668" progId="Equation.3">
              <p:embed/>
            </p:oleObj>
          </a:graphicData>
        </a:graphic>
      </p:graphicFrame>
      <p:graphicFrame>
        <p:nvGraphicFramePr>
          <p:cNvPr id="179205" name="Object 5"/>
          <p:cNvGraphicFramePr>
            <a:graphicFrameLocks noChangeAspect="1"/>
          </p:cNvGraphicFramePr>
          <p:nvPr/>
        </p:nvGraphicFramePr>
        <p:xfrm>
          <a:off x="5562600" y="3657600"/>
          <a:ext cx="2590800" cy="968018"/>
        </p:xfrm>
        <a:graphic>
          <a:graphicData uri="http://schemas.openxmlformats.org/presentationml/2006/ole">
            <p:oleObj spid="_x0000_s211972" name="Equation" r:id="rId5" imgW="1054100" imgH="393700" progId="Equation.3">
              <p:embed/>
            </p:oleObj>
          </a:graphicData>
        </a:graphic>
      </p:graphicFrame>
      <p:sp>
        <p:nvSpPr>
          <p:cNvPr id="23" name="Text Box 5"/>
          <p:cNvSpPr txBox="1">
            <a:spLocks noChangeArrowheads="1"/>
          </p:cNvSpPr>
          <p:nvPr/>
        </p:nvSpPr>
        <p:spPr bwMode="auto">
          <a:xfrm>
            <a:off x="228600" y="4495800"/>
            <a:ext cx="41910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sz="28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</a:rPr>
              <a:t>In 2003, researchers produced a </a:t>
            </a:r>
            <a:r>
              <a:rPr lang="en-US" sz="2800" b="1" i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</a:rPr>
              <a:t>supercold</a:t>
            </a:r>
            <a:r>
              <a:rPr lang="en-US" sz="28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</a:rPr>
              <a:t> gas that has the temperature of about 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</a:rPr>
              <a:t>-273.14999999955</a:t>
            </a:r>
            <a:r>
              <a:rPr lang="en-US" sz="2800" b="1" i="1" baseline="30000" dirty="0" smtClean="0">
                <a:solidFill>
                  <a:srgbClr val="FF0000"/>
                </a:solidFill>
                <a:latin typeface="Times New Roman" pitchFamily="18" charset="0"/>
              </a:rPr>
              <a:t>0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</a:rPr>
              <a:t>C</a:t>
            </a:r>
            <a:endParaRPr lang="en-US" sz="2800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79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9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792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792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79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79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79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9" grpId="0"/>
      <p:bldP spid="2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1981200" y="304800"/>
            <a:ext cx="498886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Recall: One </a:t>
            </a:r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Sided Limits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381000" y="1066800"/>
            <a:ext cx="82296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2800" b="1" i="1" dirty="0">
                <a:solidFill>
                  <a:srgbClr val="7030A0"/>
                </a:solidFill>
                <a:latin typeface="Times New Roman" pitchFamily="18" charset="0"/>
              </a:rPr>
              <a:t>Left-Hand Limit</a:t>
            </a:r>
            <a:r>
              <a:rPr lang="en-US" sz="2800" dirty="0">
                <a:latin typeface="Times New Roman" pitchFamily="18" charset="0"/>
              </a:rPr>
              <a:t>: The limit of </a:t>
            </a:r>
            <a:r>
              <a:rPr lang="en-US" sz="2800" i="1" dirty="0">
                <a:latin typeface="Times New Roman" pitchFamily="18" charset="0"/>
              </a:rPr>
              <a:t>f</a:t>
            </a:r>
            <a:r>
              <a:rPr lang="en-US" sz="2800" dirty="0">
                <a:latin typeface="Times New Roman" pitchFamily="18" charset="0"/>
              </a:rPr>
              <a:t> as </a:t>
            </a:r>
            <a:r>
              <a:rPr lang="en-US" sz="2800" i="1" dirty="0">
                <a:latin typeface="Times New Roman" pitchFamily="18" charset="0"/>
              </a:rPr>
              <a:t>x</a:t>
            </a:r>
            <a:r>
              <a:rPr lang="en-US" sz="2800" dirty="0">
                <a:latin typeface="Times New Roman" pitchFamily="18" charset="0"/>
              </a:rPr>
              <a:t> approaches </a:t>
            </a:r>
            <a:r>
              <a:rPr lang="en-US" sz="2800" i="1" dirty="0">
                <a:latin typeface="Times New Roman" pitchFamily="18" charset="0"/>
              </a:rPr>
              <a:t>a</a:t>
            </a:r>
            <a:r>
              <a:rPr lang="en-US" sz="2800" dirty="0">
                <a:latin typeface="Times New Roman" pitchFamily="18" charset="0"/>
              </a:rPr>
              <a:t> from the left equals </a:t>
            </a:r>
            <a:r>
              <a:rPr lang="en-US" sz="2800" i="1" dirty="0">
                <a:latin typeface="Times New Roman" pitchFamily="18" charset="0"/>
              </a:rPr>
              <a:t>L</a:t>
            </a:r>
            <a:r>
              <a:rPr lang="en-US" sz="2800" dirty="0">
                <a:latin typeface="Times New Roman" pitchFamily="18" charset="0"/>
              </a:rPr>
              <a:t> is denoted </a:t>
            </a:r>
          </a:p>
        </p:txBody>
      </p:sp>
      <p:graphicFrame>
        <p:nvGraphicFramePr>
          <p:cNvPr id="11268" name="Object 4"/>
          <p:cNvGraphicFramePr>
            <a:graphicFrameLocks noGrp="1" noChangeAspect="1"/>
          </p:cNvGraphicFramePr>
          <p:nvPr>
            <p:ph/>
          </p:nvPr>
        </p:nvGraphicFramePr>
        <p:xfrm>
          <a:off x="3200400" y="2238376"/>
          <a:ext cx="2382838" cy="841166"/>
        </p:xfrm>
        <a:graphic>
          <a:graphicData uri="http://schemas.openxmlformats.org/presentationml/2006/ole">
            <p:oleObj spid="_x0000_s212994" name="Equation" r:id="rId3" imgW="863225" imgH="304668" progId="Equation.3">
              <p:embed/>
            </p:oleObj>
          </a:graphicData>
        </a:graphic>
      </p:graphicFrame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381000" y="3200400"/>
            <a:ext cx="8382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sz="2800" b="1" i="1" dirty="0">
                <a:solidFill>
                  <a:srgbClr val="7030A0"/>
                </a:solidFill>
                <a:latin typeface="Times New Roman" pitchFamily="18" charset="0"/>
              </a:rPr>
              <a:t>Right-Hand Limit</a:t>
            </a:r>
            <a:r>
              <a:rPr lang="en-US" sz="2800" dirty="0">
                <a:latin typeface="Times New Roman" pitchFamily="18" charset="0"/>
              </a:rPr>
              <a:t>: The limit of </a:t>
            </a:r>
            <a:r>
              <a:rPr lang="en-US" sz="2800" i="1" dirty="0">
                <a:latin typeface="Times New Roman" pitchFamily="18" charset="0"/>
              </a:rPr>
              <a:t>f</a:t>
            </a:r>
            <a:r>
              <a:rPr lang="en-US" sz="2800" dirty="0">
                <a:latin typeface="Times New Roman" pitchFamily="18" charset="0"/>
              </a:rPr>
              <a:t> as </a:t>
            </a:r>
            <a:r>
              <a:rPr lang="en-US" sz="2800" i="1" dirty="0">
                <a:latin typeface="Times New Roman" pitchFamily="18" charset="0"/>
              </a:rPr>
              <a:t>x</a:t>
            </a:r>
            <a:r>
              <a:rPr lang="en-US" sz="2800" dirty="0">
                <a:latin typeface="Times New Roman" pitchFamily="18" charset="0"/>
              </a:rPr>
              <a:t> approaches </a:t>
            </a:r>
            <a:r>
              <a:rPr lang="en-US" sz="2800" i="1" dirty="0">
                <a:latin typeface="Times New Roman" pitchFamily="18" charset="0"/>
              </a:rPr>
              <a:t>a</a:t>
            </a:r>
            <a:r>
              <a:rPr lang="en-US" sz="2800" dirty="0">
                <a:latin typeface="Times New Roman" pitchFamily="18" charset="0"/>
              </a:rPr>
              <a:t> from the right equals </a:t>
            </a:r>
            <a:r>
              <a:rPr lang="en-US" sz="2800" i="1" dirty="0">
                <a:latin typeface="Times New Roman" pitchFamily="18" charset="0"/>
              </a:rPr>
              <a:t>L</a:t>
            </a:r>
            <a:r>
              <a:rPr lang="en-US" sz="2800" dirty="0">
                <a:latin typeface="Times New Roman" pitchFamily="18" charset="0"/>
              </a:rPr>
              <a:t> is denoted </a:t>
            </a:r>
          </a:p>
        </p:txBody>
      </p:sp>
      <p:graphicFrame>
        <p:nvGraphicFramePr>
          <p:cNvPr id="11270" name="Object 6"/>
          <p:cNvGraphicFramePr>
            <a:graphicFrameLocks noChangeAspect="1"/>
          </p:cNvGraphicFramePr>
          <p:nvPr/>
        </p:nvGraphicFramePr>
        <p:xfrm>
          <a:off x="3276600" y="4343400"/>
          <a:ext cx="2514600" cy="887677"/>
        </p:xfrm>
        <a:graphic>
          <a:graphicData uri="http://schemas.openxmlformats.org/presentationml/2006/ole">
            <p:oleObj spid="_x0000_s212995" name="Equation" r:id="rId4" imgW="863225" imgH="304668" progId="Equation.3">
              <p:embed/>
            </p:oleObj>
          </a:graphicData>
        </a:graphic>
      </p:graphicFrame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6553200" y="1785937"/>
            <a:ext cx="1752600" cy="1524000"/>
            <a:chOff x="4128" y="1392"/>
            <a:chExt cx="1104" cy="960"/>
          </a:xfrm>
        </p:grpSpPr>
        <p:sp>
          <p:nvSpPr>
            <p:cNvPr id="11271" name="Line 7"/>
            <p:cNvSpPr>
              <a:spLocks noChangeShapeType="1"/>
            </p:cNvSpPr>
            <p:nvPr/>
          </p:nvSpPr>
          <p:spPr bwMode="auto">
            <a:xfrm flipV="1">
              <a:off x="4368" y="1392"/>
              <a:ext cx="0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72" name="Line 8"/>
            <p:cNvSpPr>
              <a:spLocks noChangeShapeType="1"/>
            </p:cNvSpPr>
            <p:nvPr/>
          </p:nvSpPr>
          <p:spPr bwMode="auto">
            <a:xfrm>
              <a:off x="4176" y="2016"/>
              <a:ext cx="10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73" name="Freeform 9"/>
            <p:cNvSpPr>
              <a:spLocks/>
            </p:cNvSpPr>
            <p:nvPr/>
          </p:nvSpPr>
          <p:spPr bwMode="auto">
            <a:xfrm>
              <a:off x="4128" y="1488"/>
              <a:ext cx="720" cy="448"/>
            </a:xfrm>
            <a:custGeom>
              <a:avLst/>
              <a:gdLst/>
              <a:ahLst/>
              <a:cxnLst>
                <a:cxn ang="0">
                  <a:pos x="0" y="384"/>
                </a:cxn>
                <a:cxn ang="0">
                  <a:pos x="384" y="384"/>
                </a:cxn>
                <a:cxn ang="0">
                  <a:pos x="720" y="0"/>
                </a:cxn>
              </a:cxnLst>
              <a:rect l="0" t="0" r="r" b="b"/>
              <a:pathLst>
                <a:path w="720" h="448">
                  <a:moveTo>
                    <a:pt x="0" y="384"/>
                  </a:moveTo>
                  <a:cubicBezTo>
                    <a:pt x="132" y="416"/>
                    <a:pt x="264" y="448"/>
                    <a:pt x="384" y="384"/>
                  </a:cubicBezTo>
                  <a:cubicBezTo>
                    <a:pt x="504" y="320"/>
                    <a:pt x="612" y="160"/>
                    <a:pt x="720" y="0"/>
                  </a:cubicBezTo>
                </a:path>
              </a:pathLst>
            </a:custGeom>
            <a:noFill/>
            <a:ln w="952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74" name="Text Box 10"/>
            <p:cNvSpPr txBox="1">
              <a:spLocks noChangeArrowheads="1"/>
            </p:cNvSpPr>
            <p:nvPr/>
          </p:nvSpPr>
          <p:spPr bwMode="auto">
            <a:xfrm>
              <a:off x="4512" y="1892"/>
              <a:ext cx="172" cy="4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1400" i="1">
                  <a:latin typeface="Times New Roman" pitchFamily="18" charset="0"/>
                </a:rPr>
                <a:t>|</a:t>
              </a:r>
            </a:p>
            <a:p>
              <a:pPr algn="ctr"/>
              <a:r>
                <a:rPr lang="en-US" sz="1400" i="1">
                  <a:latin typeface="Times New Roman" pitchFamily="18" charset="0"/>
                </a:rPr>
                <a:t>a</a:t>
              </a:r>
            </a:p>
            <a:p>
              <a:endParaRPr lang="en-US" sz="1400" i="1">
                <a:latin typeface="Times New Roman" pitchFamily="18" charset="0"/>
              </a:endParaRPr>
            </a:p>
          </p:txBody>
        </p:sp>
        <p:sp>
          <p:nvSpPr>
            <p:cNvPr id="11275" name="Line 11"/>
            <p:cNvSpPr>
              <a:spLocks noChangeShapeType="1"/>
            </p:cNvSpPr>
            <p:nvPr/>
          </p:nvSpPr>
          <p:spPr bwMode="auto">
            <a:xfrm>
              <a:off x="4272" y="2016"/>
              <a:ext cx="288" cy="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6629400" y="4071937"/>
            <a:ext cx="1752600" cy="1311275"/>
            <a:chOff x="4176" y="2832"/>
            <a:chExt cx="1104" cy="826"/>
          </a:xfrm>
        </p:grpSpPr>
        <p:sp>
          <p:nvSpPr>
            <p:cNvPr id="11278" name="Line 14"/>
            <p:cNvSpPr>
              <a:spLocks noChangeShapeType="1"/>
            </p:cNvSpPr>
            <p:nvPr/>
          </p:nvSpPr>
          <p:spPr bwMode="auto">
            <a:xfrm flipV="1">
              <a:off x="4416" y="2832"/>
              <a:ext cx="0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79" name="Line 15"/>
            <p:cNvSpPr>
              <a:spLocks noChangeShapeType="1"/>
            </p:cNvSpPr>
            <p:nvPr/>
          </p:nvSpPr>
          <p:spPr bwMode="auto">
            <a:xfrm>
              <a:off x="4224" y="3456"/>
              <a:ext cx="10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80" name="Freeform 16"/>
            <p:cNvSpPr>
              <a:spLocks/>
            </p:cNvSpPr>
            <p:nvPr/>
          </p:nvSpPr>
          <p:spPr bwMode="auto">
            <a:xfrm>
              <a:off x="4176" y="2928"/>
              <a:ext cx="720" cy="448"/>
            </a:xfrm>
            <a:custGeom>
              <a:avLst/>
              <a:gdLst/>
              <a:ahLst/>
              <a:cxnLst>
                <a:cxn ang="0">
                  <a:pos x="0" y="384"/>
                </a:cxn>
                <a:cxn ang="0">
                  <a:pos x="384" y="384"/>
                </a:cxn>
                <a:cxn ang="0">
                  <a:pos x="720" y="0"/>
                </a:cxn>
              </a:cxnLst>
              <a:rect l="0" t="0" r="r" b="b"/>
              <a:pathLst>
                <a:path w="720" h="448">
                  <a:moveTo>
                    <a:pt x="0" y="384"/>
                  </a:moveTo>
                  <a:cubicBezTo>
                    <a:pt x="132" y="416"/>
                    <a:pt x="264" y="448"/>
                    <a:pt x="384" y="384"/>
                  </a:cubicBezTo>
                  <a:cubicBezTo>
                    <a:pt x="504" y="320"/>
                    <a:pt x="612" y="160"/>
                    <a:pt x="720" y="0"/>
                  </a:cubicBezTo>
                </a:path>
              </a:pathLst>
            </a:custGeom>
            <a:noFill/>
            <a:ln w="952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81" name="Text Box 17"/>
            <p:cNvSpPr txBox="1">
              <a:spLocks noChangeArrowheads="1"/>
            </p:cNvSpPr>
            <p:nvPr/>
          </p:nvSpPr>
          <p:spPr bwMode="auto">
            <a:xfrm>
              <a:off x="4560" y="3332"/>
              <a:ext cx="172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1400" i="1">
                  <a:latin typeface="Times New Roman" pitchFamily="18" charset="0"/>
                </a:rPr>
                <a:t>|</a:t>
              </a:r>
            </a:p>
            <a:p>
              <a:pPr algn="ctr"/>
              <a:r>
                <a:rPr lang="en-US" sz="1400" i="1">
                  <a:latin typeface="Times New Roman" pitchFamily="18" charset="0"/>
                </a:rPr>
                <a:t>a</a:t>
              </a:r>
            </a:p>
          </p:txBody>
        </p:sp>
        <p:sp>
          <p:nvSpPr>
            <p:cNvPr id="11282" name="Line 18"/>
            <p:cNvSpPr>
              <a:spLocks noChangeShapeType="1"/>
            </p:cNvSpPr>
            <p:nvPr/>
          </p:nvSpPr>
          <p:spPr bwMode="auto">
            <a:xfrm flipH="1">
              <a:off x="4704" y="3456"/>
              <a:ext cx="288" cy="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304800" y="838200"/>
            <a:ext cx="82296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A function </a:t>
            </a:r>
            <a:r>
              <a:rPr lang="en-US" sz="28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800" dirty="0">
                <a:solidFill>
                  <a:schemeClr val="tx1"/>
                </a:solidFill>
              </a:rPr>
              <a:t> is </a:t>
            </a:r>
            <a:r>
              <a:rPr lang="en-US" sz="2800" b="1" dirty="0">
                <a:solidFill>
                  <a:srgbClr val="FF0000"/>
                </a:solidFill>
              </a:rPr>
              <a:t>continuous from the right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>
                <a:solidFill>
                  <a:schemeClr val="tx1"/>
                </a:solidFill>
              </a:rPr>
              <a:t>at </a:t>
            </a:r>
            <a:r>
              <a:rPr lang="en-US" sz="2800" i="1" dirty="0" smtClean="0">
                <a:solidFill>
                  <a:schemeClr val="tx1"/>
                </a:solidFill>
              </a:rPr>
              <a:t>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>
                <a:solidFill>
                  <a:schemeClr val="tx1"/>
                </a:solidFill>
              </a:rPr>
              <a:t>if </a:t>
            </a:r>
          </a:p>
          <a:p>
            <a:endParaRPr lang="en-US" sz="2800" dirty="0" smtClean="0">
              <a:solidFill>
                <a:schemeClr val="tx1"/>
              </a:solidFill>
            </a:endParaRPr>
          </a:p>
          <a:p>
            <a:endParaRPr lang="en-US" sz="2800" dirty="0" smtClean="0"/>
          </a:p>
          <a:p>
            <a:endParaRPr lang="en-US" sz="2800" dirty="0">
              <a:solidFill>
                <a:schemeClr val="tx1"/>
              </a:solidFill>
            </a:endParaRPr>
          </a:p>
          <a:p>
            <a:endParaRPr lang="en-US" sz="2800" dirty="0" smtClean="0">
              <a:solidFill>
                <a:schemeClr val="tx1"/>
              </a:solidFill>
            </a:endParaRPr>
          </a:p>
          <a:p>
            <a:r>
              <a:rPr lang="en-US" sz="2800" dirty="0" smtClean="0">
                <a:solidFill>
                  <a:schemeClr val="tx1"/>
                </a:solidFill>
              </a:rPr>
              <a:t>and </a:t>
            </a:r>
            <a:r>
              <a:rPr lang="en-US" sz="28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800" dirty="0">
                <a:solidFill>
                  <a:schemeClr val="tx1"/>
                </a:solidFill>
              </a:rPr>
              <a:t> is </a:t>
            </a:r>
            <a:r>
              <a:rPr lang="en-US" sz="2800" b="1" dirty="0">
                <a:solidFill>
                  <a:srgbClr val="FF0000"/>
                </a:solidFill>
              </a:rPr>
              <a:t>continuous from the left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>
                <a:solidFill>
                  <a:schemeClr val="tx1"/>
                </a:solidFill>
              </a:rPr>
              <a:t>at </a:t>
            </a:r>
            <a:r>
              <a:rPr lang="en-US" sz="2800" i="1" dirty="0">
                <a:solidFill>
                  <a:schemeClr val="tx1"/>
                </a:solidFill>
              </a:rPr>
              <a:t>a</a:t>
            </a:r>
            <a:r>
              <a:rPr lang="en-US" sz="2800" dirty="0">
                <a:solidFill>
                  <a:schemeClr val="tx1"/>
                </a:solidFill>
              </a:rPr>
              <a:t> if </a:t>
            </a:r>
          </a:p>
          <a:p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370" name="Line 10"/>
          <p:cNvSpPr>
            <a:spLocks noChangeShapeType="1"/>
          </p:cNvSpPr>
          <p:nvPr/>
        </p:nvSpPr>
        <p:spPr bwMode="auto">
          <a:xfrm flipV="1">
            <a:off x="7507288" y="13843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71" name="Line 11"/>
          <p:cNvSpPr>
            <a:spLocks noChangeShapeType="1"/>
          </p:cNvSpPr>
          <p:nvPr/>
        </p:nvSpPr>
        <p:spPr bwMode="auto">
          <a:xfrm>
            <a:off x="7126288" y="22987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72" name="Freeform 12"/>
          <p:cNvSpPr>
            <a:spLocks/>
          </p:cNvSpPr>
          <p:nvPr/>
        </p:nvSpPr>
        <p:spPr bwMode="auto">
          <a:xfrm>
            <a:off x="7313613" y="1689100"/>
            <a:ext cx="990600" cy="660400"/>
          </a:xfrm>
          <a:custGeom>
            <a:avLst/>
            <a:gdLst/>
            <a:ahLst/>
            <a:cxnLst>
              <a:cxn ang="0">
                <a:pos x="0" y="224"/>
              </a:cxn>
              <a:cxn ang="0">
                <a:pos x="336" y="32"/>
              </a:cxn>
              <a:cxn ang="0">
                <a:pos x="624" y="416"/>
              </a:cxn>
            </a:cxnLst>
            <a:rect l="0" t="0" r="r" b="b"/>
            <a:pathLst>
              <a:path w="624" h="416">
                <a:moveTo>
                  <a:pt x="0" y="224"/>
                </a:moveTo>
                <a:cubicBezTo>
                  <a:pt x="116" y="112"/>
                  <a:pt x="232" y="0"/>
                  <a:pt x="336" y="32"/>
                </a:cubicBezTo>
                <a:cubicBezTo>
                  <a:pt x="440" y="64"/>
                  <a:pt x="532" y="240"/>
                  <a:pt x="624" y="416"/>
                </a:cubicBezTo>
              </a:path>
            </a:pathLst>
          </a:custGeom>
          <a:noFill/>
          <a:ln w="9525">
            <a:solidFill>
              <a:schemeClr val="hlink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73" name="Text Box 13"/>
          <p:cNvSpPr txBox="1">
            <a:spLocks noChangeArrowheads="1"/>
          </p:cNvSpPr>
          <p:nvPr/>
        </p:nvSpPr>
        <p:spPr bwMode="auto">
          <a:xfrm>
            <a:off x="7011988" y="2122488"/>
            <a:ext cx="5334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i="1">
                <a:solidFill>
                  <a:schemeClr val="tx1"/>
                </a:solidFill>
              </a:rPr>
              <a:t>|</a:t>
            </a:r>
            <a:br>
              <a:rPr lang="en-US" sz="1400" i="1">
                <a:solidFill>
                  <a:schemeClr val="tx1"/>
                </a:solidFill>
              </a:rPr>
            </a:br>
            <a:r>
              <a:rPr lang="en-US" sz="1400" i="1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15377" name="Text Box 17"/>
          <p:cNvSpPr txBox="1">
            <a:spLocks noChangeArrowheads="1"/>
          </p:cNvSpPr>
          <p:nvPr/>
        </p:nvSpPr>
        <p:spPr bwMode="auto">
          <a:xfrm>
            <a:off x="7134226" y="1909763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hlink"/>
                </a:solidFill>
                <a:cs typeface="Times New Roman" pitchFamily="18" charset="0"/>
              </a:rPr>
              <a:t>●</a:t>
            </a:r>
          </a:p>
        </p:txBody>
      </p:sp>
      <p:sp>
        <p:nvSpPr>
          <p:cNvPr id="15380" name="Text Box 20"/>
          <p:cNvSpPr txBox="1">
            <a:spLocks noChangeArrowheads="1"/>
          </p:cNvSpPr>
          <p:nvPr/>
        </p:nvSpPr>
        <p:spPr bwMode="auto">
          <a:xfrm>
            <a:off x="7135813" y="1909763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hlink"/>
                </a:solidFill>
                <a:cs typeface="Times New Roman" pitchFamily="18" charset="0"/>
              </a:rPr>
              <a:t>○</a:t>
            </a:r>
          </a:p>
        </p:txBody>
      </p:sp>
      <p:sp>
        <p:nvSpPr>
          <p:cNvPr id="15381" name="Line 21"/>
          <p:cNvSpPr>
            <a:spLocks noChangeShapeType="1"/>
          </p:cNvSpPr>
          <p:nvPr/>
        </p:nvSpPr>
        <p:spPr bwMode="auto">
          <a:xfrm flipV="1">
            <a:off x="7543800" y="3021013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82" name="Line 22"/>
          <p:cNvSpPr>
            <a:spLocks noChangeShapeType="1"/>
          </p:cNvSpPr>
          <p:nvPr/>
        </p:nvSpPr>
        <p:spPr bwMode="auto">
          <a:xfrm>
            <a:off x="7162800" y="3935413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83" name="Freeform 23"/>
          <p:cNvSpPr>
            <a:spLocks/>
          </p:cNvSpPr>
          <p:nvPr/>
        </p:nvSpPr>
        <p:spPr bwMode="auto">
          <a:xfrm flipH="1">
            <a:off x="7011988" y="3327400"/>
            <a:ext cx="990600" cy="660400"/>
          </a:xfrm>
          <a:custGeom>
            <a:avLst/>
            <a:gdLst/>
            <a:ahLst/>
            <a:cxnLst>
              <a:cxn ang="0">
                <a:pos x="0" y="224"/>
              </a:cxn>
              <a:cxn ang="0">
                <a:pos x="336" y="32"/>
              </a:cxn>
              <a:cxn ang="0">
                <a:pos x="624" y="416"/>
              </a:cxn>
            </a:cxnLst>
            <a:rect l="0" t="0" r="r" b="b"/>
            <a:pathLst>
              <a:path w="624" h="416">
                <a:moveTo>
                  <a:pt x="0" y="224"/>
                </a:moveTo>
                <a:cubicBezTo>
                  <a:pt x="116" y="112"/>
                  <a:pt x="232" y="0"/>
                  <a:pt x="336" y="32"/>
                </a:cubicBezTo>
                <a:cubicBezTo>
                  <a:pt x="440" y="64"/>
                  <a:pt x="532" y="240"/>
                  <a:pt x="624" y="416"/>
                </a:cubicBezTo>
              </a:path>
            </a:pathLst>
          </a:custGeom>
          <a:noFill/>
          <a:ln w="9525">
            <a:solidFill>
              <a:schemeClr val="hlink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84" name="Text Box 24"/>
          <p:cNvSpPr txBox="1">
            <a:spLocks noChangeArrowheads="1"/>
          </p:cNvSpPr>
          <p:nvPr/>
        </p:nvSpPr>
        <p:spPr bwMode="auto">
          <a:xfrm>
            <a:off x="7762875" y="3749675"/>
            <a:ext cx="5334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i="1" dirty="0">
                <a:solidFill>
                  <a:schemeClr val="tx1"/>
                </a:solidFill>
              </a:rPr>
              <a:t>|</a:t>
            </a:r>
            <a:br>
              <a:rPr lang="en-US" sz="1400" i="1" dirty="0">
                <a:solidFill>
                  <a:schemeClr val="tx1"/>
                </a:solidFill>
              </a:rPr>
            </a:br>
            <a:r>
              <a:rPr lang="en-US" sz="1400" i="1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15385" name="Text Box 25"/>
          <p:cNvSpPr txBox="1">
            <a:spLocks noChangeArrowheads="1"/>
          </p:cNvSpPr>
          <p:nvPr/>
        </p:nvSpPr>
        <p:spPr bwMode="auto">
          <a:xfrm>
            <a:off x="7877175" y="3546475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hlink"/>
                </a:solidFill>
                <a:cs typeface="Times New Roman" pitchFamily="18" charset="0"/>
              </a:rPr>
              <a:t>●</a:t>
            </a:r>
          </a:p>
        </p:txBody>
      </p:sp>
      <p:sp>
        <p:nvSpPr>
          <p:cNvPr id="15386" name="Text Box 26"/>
          <p:cNvSpPr txBox="1">
            <a:spLocks noChangeArrowheads="1"/>
          </p:cNvSpPr>
          <p:nvPr/>
        </p:nvSpPr>
        <p:spPr bwMode="auto">
          <a:xfrm>
            <a:off x="7878763" y="3546475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hlink"/>
                </a:solidFill>
                <a:cs typeface="Times New Roman" pitchFamily="18" charset="0"/>
              </a:rPr>
              <a:t>○</a:t>
            </a:r>
          </a:p>
        </p:txBody>
      </p:sp>
      <p:sp>
        <p:nvSpPr>
          <p:cNvPr id="21" name="Text Box 16"/>
          <p:cNvSpPr txBox="1">
            <a:spLocks noChangeArrowheads="1"/>
          </p:cNvSpPr>
          <p:nvPr/>
        </p:nvSpPr>
        <p:spPr bwMode="auto">
          <a:xfrm>
            <a:off x="1905000" y="152400"/>
            <a:ext cx="432522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One-sided Continuity</a:t>
            </a:r>
            <a:endParaRPr lang="en-US" sz="32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55652" name="Object 4"/>
          <p:cNvGraphicFramePr>
            <a:graphicFrameLocks noChangeAspect="1"/>
          </p:cNvGraphicFramePr>
          <p:nvPr/>
        </p:nvGraphicFramePr>
        <p:xfrm>
          <a:off x="2057400" y="3886200"/>
          <a:ext cx="2964090" cy="762000"/>
        </p:xfrm>
        <a:graphic>
          <a:graphicData uri="http://schemas.openxmlformats.org/presentationml/2006/ole">
            <p:oleObj spid="_x0000_s155658" name="Equation" r:id="rId3" imgW="1079500" imgH="279400" progId="Equation.3">
              <p:embed/>
            </p:oleObj>
          </a:graphicData>
        </a:graphic>
      </p:graphicFrame>
      <p:graphicFrame>
        <p:nvGraphicFramePr>
          <p:cNvPr id="155653" name="Object 5"/>
          <p:cNvGraphicFramePr>
            <a:graphicFrameLocks noChangeAspect="1"/>
          </p:cNvGraphicFramePr>
          <p:nvPr/>
        </p:nvGraphicFramePr>
        <p:xfrm>
          <a:off x="2057400" y="1573213"/>
          <a:ext cx="2963863" cy="762000"/>
        </p:xfrm>
        <a:graphic>
          <a:graphicData uri="http://schemas.openxmlformats.org/presentationml/2006/ole">
            <p:oleObj spid="_x0000_s155659" name="Equation" r:id="rId4" imgW="1079500" imgH="279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56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5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5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5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153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153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53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153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77" grpId="0"/>
      <p:bldP spid="1538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3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639762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rPr>
              <a:t>Example</a:t>
            </a:r>
            <a:endParaRPr lang="en-CA" sz="32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+mn-ea"/>
              <a:cs typeface="+mn-cs"/>
            </a:endParaRPr>
          </a:p>
        </p:txBody>
      </p:sp>
      <p:pic>
        <p:nvPicPr>
          <p:cNvPr id="314372" name="Picture 4" descr="03_2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67000" y="838200"/>
            <a:ext cx="4191000" cy="3381235"/>
          </a:xfrm>
          <a:prstGeom prst="rect">
            <a:avLst/>
          </a:prstGeom>
          <a:noFill/>
        </p:spPr>
      </p:pic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52400" y="4724400"/>
            <a:ext cx="8686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§"/>
              <a:tabLst/>
              <a:defRPr/>
            </a:pPr>
            <a:r>
              <a:rPr lang="en-US" sz="2800" kern="0" dirty="0" smtClean="0"/>
              <a:t>Is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C(x)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sz="2800" kern="0" dirty="0" smtClean="0"/>
              <a:t>continuous from the left at 1?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§"/>
              <a:tabLst/>
              <a:defRPr/>
            </a:pPr>
            <a:r>
              <a:rPr lang="en-US" sz="2800" kern="0" dirty="0" smtClean="0"/>
              <a:t>Is </a:t>
            </a:r>
            <a:r>
              <a:rPr lang="en-US" sz="2800" i="1" kern="0" dirty="0" smtClean="0">
                <a:latin typeface="Times New Roman" pitchFamily="18" charset="0"/>
                <a:cs typeface="Times New Roman" pitchFamily="18" charset="0"/>
              </a:rPr>
              <a:t>C(x)</a:t>
            </a:r>
            <a:r>
              <a:rPr lang="en-US" sz="2800" kern="0" dirty="0" smtClean="0"/>
              <a:t> </a:t>
            </a:r>
            <a:r>
              <a:rPr lang="en-US" sz="2800" kern="0" dirty="0" smtClean="0"/>
              <a:t>continuous</a:t>
            </a:r>
            <a:r>
              <a:rPr lang="en-US" sz="2800" kern="0" dirty="0" smtClean="0"/>
              <a:t> from the right at 1?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6570</TotalTime>
  <Words>392</Words>
  <Application>Microsoft Office PowerPoint</Application>
  <PresentationFormat>On-screen Show (4:3)</PresentationFormat>
  <Paragraphs>127</Paragraphs>
  <Slides>15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Office Theme</vt:lpstr>
      <vt:lpstr>Equation</vt:lpstr>
      <vt:lpstr>Slide 1</vt:lpstr>
      <vt:lpstr>Slide 2</vt:lpstr>
      <vt:lpstr>Slide 3</vt:lpstr>
      <vt:lpstr>Example</vt:lpstr>
      <vt:lpstr>Slide 5</vt:lpstr>
      <vt:lpstr>Slide 6</vt:lpstr>
      <vt:lpstr>Slide 7</vt:lpstr>
      <vt:lpstr>Slide 8</vt:lpstr>
      <vt:lpstr>Example</vt:lpstr>
      <vt:lpstr>Continuity on an Interval</vt:lpstr>
      <vt:lpstr>Example</vt:lpstr>
      <vt:lpstr>Examples</vt:lpstr>
      <vt:lpstr>Slide 13</vt:lpstr>
      <vt:lpstr>Slide 14</vt:lpstr>
      <vt:lpstr>Group Work</vt:lpstr>
    </vt:vector>
  </TitlesOfParts>
  <Company>SCC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Continuity</dc:title>
  <dc:creator>Phong Chau</dc:creator>
  <cp:lastModifiedBy>Phong</cp:lastModifiedBy>
  <cp:revision>149</cp:revision>
  <dcterms:created xsi:type="dcterms:W3CDTF">2005-10-11T19:45:23Z</dcterms:created>
  <dcterms:modified xsi:type="dcterms:W3CDTF">2014-12-31T20:26:34Z</dcterms:modified>
</cp:coreProperties>
</file>