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318" r:id="rId2"/>
    <p:sldId id="370" r:id="rId3"/>
    <p:sldId id="383" r:id="rId4"/>
    <p:sldId id="384" r:id="rId5"/>
    <p:sldId id="379" r:id="rId6"/>
    <p:sldId id="380" r:id="rId7"/>
    <p:sldId id="381" r:id="rId8"/>
    <p:sldId id="382" r:id="rId9"/>
    <p:sldId id="378" r:id="rId10"/>
    <p:sldId id="37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366FF"/>
    <a:srgbClr val="FF5050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20384" y="1905000"/>
            <a:ext cx="677140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3.6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Derivatives of </a:t>
            </a:r>
            <a:r>
              <a:rPr lang="en-US" sz="4000" b="1" dirty="0" smtClean="0">
                <a:solidFill>
                  <a:srgbClr val="FF0000"/>
                </a:solidFill>
              </a:rPr>
              <a:t>Logarithmic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Functions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2895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3849661"/>
              </p:ext>
            </p:extLst>
          </p:nvPr>
        </p:nvGraphicFramePr>
        <p:xfrm>
          <a:off x="460375" y="1736725"/>
          <a:ext cx="3197225" cy="2387600"/>
        </p:xfrm>
        <a:graphic>
          <a:graphicData uri="http://schemas.openxmlformats.org/presentationml/2006/ole">
            <p:oleObj spid="_x0000_s234498" name="Equation" r:id="rId3" imgW="1358900" imgH="1016000" progId="">
              <p:embed/>
            </p:oleObj>
          </a:graphicData>
        </a:graphic>
      </p:graphicFrame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Determine the first derivative of </a:t>
            </a:r>
            <a:r>
              <a:rPr lang="en-US" sz="2800" dirty="0" smtClean="0">
                <a:cs typeface="Times New Roman" pitchFamily="18" charset="0"/>
              </a:rPr>
              <a:t>the </a:t>
            </a:r>
            <a:r>
              <a:rPr lang="en-US" sz="2800" dirty="0">
                <a:cs typeface="Times New Roman" pitchFamily="18" charset="0"/>
              </a:rPr>
              <a:t>following.</a:t>
            </a:r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39249054"/>
              </p:ext>
            </p:extLst>
          </p:nvPr>
        </p:nvGraphicFramePr>
        <p:xfrm>
          <a:off x="5181600" y="1676400"/>
          <a:ext cx="2451100" cy="2386012"/>
        </p:xfrm>
        <a:graphic>
          <a:graphicData uri="http://schemas.openxmlformats.org/presentationml/2006/ole">
            <p:oleObj spid="_x0000_s234499" name="Equation" r:id="rId4" imgW="1041400" imgH="1016000" progId="">
              <p:embed/>
            </p:oleObj>
          </a:graphicData>
        </a:graphic>
      </p:graphicFrame>
      <p:sp>
        <p:nvSpPr>
          <p:cNvPr id="5127" name="Line 6"/>
          <p:cNvSpPr>
            <a:spLocks noChangeShapeType="1"/>
          </p:cNvSpPr>
          <p:nvPr/>
        </p:nvSpPr>
        <p:spPr bwMode="auto">
          <a:xfrm flipV="1">
            <a:off x="4343400" y="1700212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09600" y="115318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Use implicit differentiation to find the derivative.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27333" name="Object 5"/>
          <p:cNvGraphicFramePr>
            <a:graphicFrameLocks noChangeAspect="1"/>
          </p:cNvGraphicFramePr>
          <p:nvPr/>
        </p:nvGraphicFramePr>
        <p:xfrm>
          <a:off x="2971800" y="1828800"/>
          <a:ext cx="2038350" cy="717550"/>
        </p:xfrm>
        <a:graphic>
          <a:graphicData uri="http://schemas.openxmlformats.org/presentationml/2006/ole">
            <p:oleObj spid="_x0000_s227333" name="Equation" r:id="rId3" imgW="647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990600" y="381000"/>
            <a:ext cx="693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 of logarithmic functions</a:t>
            </a:r>
          </a:p>
        </p:txBody>
      </p:sp>
      <p:graphicFrame>
        <p:nvGraphicFramePr>
          <p:cNvPr id="239620" name="Object 4"/>
          <p:cNvGraphicFramePr>
            <a:graphicFrameLocks noChangeAspect="1"/>
          </p:cNvGraphicFramePr>
          <p:nvPr/>
        </p:nvGraphicFramePr>
        <p:xfrm>
          <a:off x="2514600" y="1295400"/>
          <a:ext cx="3716338" cy="1236663"/>
        </p:xfrm>
        <a:graphic>
          <a:graphicData uri="http://schemas.openxmlformats.org/presentationml/2006/ole">
            <p:oleObj spid="_x0000_s239620" name="Equation" r:id="rId3" imgW="1180800" imgH="393480" progId="Equation.3">
              <p:embed/>
            </p:oleObj>
          </a:graphicData>
        </a:graphic>
      </p:graphicFrame>
      <p:graphicFrame>
        <p:nvGraphicFramePr>
          <p:cNvPr id="239621" name="Object 5"/>
          <p:cNvGraphicFramePr>
            <a:graphicFrameLocks noChangeAspect="1"/>
          </p:cNvGraphicFramePr>
          <p:nvPr/>
        </p:nvGraphicFramePr>
        <p:xfrm>
          <a:off x="2514600" y="3792537"/>
          <a:ext cx="3716338" cy="1236663"/>
        </p:xfrm>
        <a:graphic>
          <a:graphicData uri="http://schemas.openxmlformats.org/presentationml/2006/ole">
            <p:oleObj spid="_x0000_s239621" name="Equation" r:id="rId4" imgW="1180800" imgH="393480" progId="Equation.3">
              <p:embed/>
            </p:oleObj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85800" y="28194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In general, we have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581400" y="22860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57200" y="3657600"/>
          <a:ext cx="5638800" cy="609336"/>
        </p:xfrm>
        <a:graphic>
          <a:graphicData uri="http://schemas.openxmlformats.org/presentationml/2006/ole">
            <p:oleObj spid="_x0000_s240642" name="Equation" r:id="rId3" imgW="1879600" imgH="203200" progId="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Grp="1" noChangeAspect="1"/>
          </p:cNvGraphicFramePr>
          <p:nvPr>
            <p:ph/>
          </p:nvPr>
        </p:nvGraphicFramePr>
        <p:xfrm>
          <a:off x="457200" y="2667000"/>
          <a:ext cx="3124199" cy="694266"/>
        </p:xfrm>
        <a:graphic>
          <a:graphicData uri="http://schemas.openxmlformats.org/presentationml/2006/ole">
            <p:oleObj spid="_x0000_s240643" name="Equation" r:id="rId4" imgW="1028700" imgH="228600" progId="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33401" y="1600200"/>
          <a:ext cx="4572000" cy="748983"/>
        </p:xfrm>
        <a:graphic>
          <a:graphicData uri="http://schemas.openxmlformats.org/presentationml/2006/ole">
            <p:oleObj spid="_x0000_s240644" name="Equation" r:id="rId5" imgW="1473200" imgH="241300" progId="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the derivative 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914400" y="304800"/>
            <a:ext cx="693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 of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Log function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General Form</a:t>
            </a:r>
            <a:r>
              <a:rPr lang="en-US" sz="2800" b="1" i="1" dirty="0" smtClean="0"/>
              <a:t>:</a:t>
            </a:r>
          </a:p>
        </p:txBody>
      </p:sp>
      <p:graphicFrame>
        <p:nvGraphicFramePr>
          <p:cNvPr id="235524" name="Object 4"/>
          <p:cNvGraphicFramePr>
            <a:graphicFrameLocks noChangeAspect="1"/>
          </p:cNvGraphicFramePr>
          <p:nvPr/>
        </p:nvGraphicFramePr>
        <p:xfrm>
          <a:off x="2973388" y="1143000"/>
          <a:ext cx="2797175" cy="1236663"/>
        </p:xfrm>
        <a:graphic>
          <a:graphicData uri="http://schemas.openxmlformats.org/presentationml/2006/ole">
            <p:oleObj spid="_x0000_s235524" name="Equation" r:id="rId3" imgW="888840" imgH="393480" progId="Equation.3">
              <p:embed/>
            </p:oleObj>
          </a:graphicData>
        </a:graphic>
      </p:graphicFrame>
      <p:graphicFrame>
        <p:nvGraphicFramePr>
          <p:cNvPr id="235525" name="Object 5"/>
          <p:cNvGraphicFramePr>
            <a:graphicFrameLocks noChangeAspect="1"/>
          </p:cNvGraphicFramePr>
          <p:nvPr/>
        </p:nvGraphicFramePr>
        <p:xfrm>
          <a:off x="2932113" y="3886200"/>
          <a:ext cx="2878137" cy="1236663"/>
        </p:xfrm>
        <a:graphic>
          <a:graphicData uri="http://schemas.openxmlformats.org/presentationml/2006/ole">
            <p:oleObj spid="_x0000_s235525" name="Equation" r:id="rId4" imgW="914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29000" y="2286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609600" y="1524000"/>
          <a:ext cx="6324600" cy="769462"/>
        </p:xfrm>
        <a:graphic>
          <a:graphicData uri="http://schemas.openxmlformats.org/presentationml/2006/ole">
            <p:oleObj spid="_x0000_s236546" name="Equation" r:id="rId3" imgW="1879600" imgH="228600" progId="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Grp="1" noChangeAspect="1"/>
          </p:cNvGraphicFramePr>
          <p:nvPr>
            <p:ph/>
          </p:nvPr>
        </p:nvGraphicFramePr>
        <p:xfrm>
          <a:off x="609600" y="2422480"/>
          <a:ext cx="3962400" cy="783647"/>
        </p:xfrm>
        <a:graphic>
          <a:graphicData uri="http://schemas.openxmlformats.org/presentationml/2006/ole">
            <p:oleObj spid="_x0000_s236547" name="Equation" r:id="rId4" imgW="1155700" imgH="228600" progId="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609600" y="3505200"/>
          <a:ext cx="2601912" cy="717550"/>
        </p:xfrm>
        <a:graphic>
          <a:graphicData uri="http://schemas.openxmlformats.org/presentationml/2006/ole">
            <p:oleObj spid="_x0000_s236548" name="Equation" r:id="rId5" imgW="736600" imgH="203200" progId="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dirty="0" err="1" smtClean="0">
                <a:solidFill>
                  <a:schemeClr val="tx1"/>
                </a:solidFill>
              </a:rPr>
              <a:t>dy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dx</a:t>
            </a:r>
            <a:r>
              <a:rPr lang="en-US" sz="2800" dirty="0" smtClean="0">
                <a:solidFill>
                  <a:schemeClr val="tx1"/>
                </a:solidFill>
              </a:rPr>
              <a:t> 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4039" name="Object 10"/>
          <p:cNvGraphicFramePr>
            <a:graphicFrameLocks noChangeAspect="1"/>
          </p:cNvGraphicFramePr>
          <p:nvPr/>
        </p:nvGraphicFramePr>
        <p:xfrm>
          <a:off x="609600" y="4495800"/>
          <a:ext cx="4495800" cy="944616"/>
        </p:xfrm>
        <a:graphic>
          <a:graphicData uri="http://schemas.openxmlformats.org/presentationml/2006/ole">
            <p:oleObj spid="_x0000_s236549" name="Equation" r:id="rId6" imgW="1269449" imgH="26658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Laws of Logarithms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6961117"/>
              </p:ext>
            </p:extLst>
          </p:nvPr>
        </p:nvGraphicFramePr>
        <p:xfrm>
          <a:off x="1371600" y="1179513"/>
          <a:ext cx="4495800" cy="561975"/>
        </p:xfrm>
        <a:graphic>
          <a:graphicData uri="http://schemas.openxmlformats.org/presentationml/2006/ole">
            <p:oleObj spid="_x0000_s237570" name="Equation" r:id="rId3" imgW="2031840" imgH="253800" progId="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47215862"/>
              </p:ext>
            </p:extLst>
          </p:nvPr>
        </p:nvGraphicFramePr>
        <p:xfrm>
          <a:off x="1306512" y="1860550"/>
          <a:ext cx="5170488" cy="1103313"/>
        </p:xfrm>
        <a:graphic>
          <a:graphicData uri="http://schemas.openxmlformats.org/presentationml/2006/ole">
            <p:oleObj spid="_x0000_s237571" name="Equation" r:id="rId4" imgW="2019240" imgH="431640" progId="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02173908"/>
              </p:ext>
            </p:extLst>
          </p:nvPr>
        </p:nvGraphicFramePr>
        <p:xfrm>
          <a:off x="1295400" y="3276600"/>
          <a:ext cx="4164012" cy="711200"/>
        </p:xfrm>
        <a:graphic>
          <a:graphicData uri="http://schemas.openxmlformats.org/presentationml/2006/ole">
            <p:oleObj spid="_x0000_s237572" name="Equation" r:id="rId5" imgW="1625400" imgH="279360" progId="">
              <p:embed/>
            </p:oleObj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20710940"/>
              </p:ext>
            </p:extLst>
          </p:nvPr>
        </p:nvGraphicFramePr>
        <p:xfrm>
          <a:off x="1295400" y="4391025"/>
          <a:ext cx="4038600" cy="595312"/>
        </p:xfrm>
        <a:graphic>
          <a:graphicData uri="http://schemas.openxmlformats.org/presentationml/2006/ole">
            <p:oleObj spid="_x0000_s237573" name="Equation" r:id="rId6" imgW="1638300" imgH="2413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619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124200" y="228600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066800" y="2133600"/>
          <a:ext cx="3079750" cy="1318848"/>
        </p:xfrm>
        <a:graphic>
          <a:graphicData uri="http://schemas.openxmlformats.org/presentationml/2006/ole">
            <p:oleObj spid="_x0000_s238594" name="Equation" r:id="rId3" imgW="977900" imgH="419100" progId="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Grp="1" noChangeAspect="1"/>
          </p:cNvGraphicFramePr>
          <p:nvPr>
            <p:ph/>
          </p:nvPr>
        </p:nvGraphicFramePr>
        <p:xfrm>
          <a:off x="990600" y="3733800"/>
          <a:ext cx="4816918" cy="1433305"/>
        </p:xfrm>
        <a:graphic>
          <a:graphicData uri="http://schemas.openxmlformats.org/presentationml/2006/ole">
            <p:oleObj spid="_x0000_s238595" name="Equation" r:id="rId4" imgW="1536700" imgH="457200" progId="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Simplify the logarithmic expression using </a:t>
            </a:r>
            <a:r>
              <a:rPr lang="en-US" sz="2800" dirty="0" smtClean="0">
                <a:solidFill>
                  <a:schemeClr val="tx1"/>
                </a:solidFill>
              </a:rPr>
              <a:t>laws of </a:t>
            </a:r>
            <a:r>
              <a:rPr lang="en-US" sz="2800" dirty="0" smtClean="0">
                <a:solidFill>
                  <a:schemeClr val="tx1"/>
                </a:solidFill>
              </a:rPr>
              <a:t>logarithms before differentiating it.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Logarithmic Differentiation</a:t>
            </a:r>
          </a:p>
        </p:txBody>
      </p:sp>
      <p:sp>
        <p:nvSpPr>
          <p:cNvPr id="10244" name="Text Box 15"/>
          <p:cNvSpPr txBox="1">
            <a:spLocks noChangeArrowheads="1"/>
          </p:cNvSpPr>
          <p:nvPr/>
        </p:nvSpPr>
        <p:spPr bwMode="auto">
          <a:xfrm>
            <a:off x="381000" y="1295400"/>
            <a:ext cx="8382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1175" indent="-511175">
              <a:buFontTx/>
              <a:buAutoNum type="arabicPeriod"/>
            </a:pPr>
            <a:r>
              <a:rPr lang="en-US" sz="2800" dirty="0"/>
              <a:t>Take the natural logarithms of both sides of an equation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and use </a:t>
            </a:r>
            <a:r>
              <a:rPr lang="en-US" sz="2800" dirty="0"/>
              <a:t>the laws of logarithms to </a:t>
            </a:r>
            <a:r>
              <a:rPr lang="en-US" sz="2800" dirty="0" smtClean="0"/>
              <a:t>expand the expression.</a:t>
            </a:r>
          </a:p>
          <a:p>
            <a:pPr marL="511175" indent="-511175">
              <a:buFontTx/>
              <a:buAutoNum type="arabicPeriod"/>
            </a:pPr>
            <a:r>
              <a:rPr lang="en-US" sz="2800" dirty="0" smtClean="0"/>
              <a:t>Differentiate </a:t>
            </a:r>
            <a:r>
              <a:rPr lang="en-US" sz="2800" dirty="0"/>
              <a:t>implicitly with respect to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.</a:t>
            </a:r>
          </a:p>
          <a:p>
            <a:pPr marL="511175" indent="-511175">
              <a:buFontTx/>
              <a:buAutoNum type="arabicPeriod"/>
            </a:pPr>
            <a:r>
              <a:rPr lang="en-US" sz="2800" dirty="0" smtClean="0"/>
              <a:t>Solve </a:t>
            </a:r>
            <a:r>
              <a:rPr lang="en-US" sz="2800" dirty="0"/>
              <a:t>the resulting equation for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US" sz="2800" dirty="0">
                <a:cs typeface="Times New Roman" pitchFamily="18" charset="0"/>
              </a:rPr>
              <a:t>.</a:t>
            </a:r>
            <a:br>
              <a:rPr lang="en-US" sz="2800" dirty="0">
                <a:cs typeface="Times New Roman" pitchFamily="18" charset="0"/>
              </a:rPr>
            </a:b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5906</TotalTime>
  <Words>114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Laws of Logarithms</vt:lpstr>
      <vt:lpstr>Slide 8</vt:lpstr>
      <vt:lpstr>Logarithmic Differentiation</vt:lpstr>
      <vt:lpstr>Examples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158</cp:revision>
  <dcterms:created xsi:type="dcterms:W3CDTF">2005-10-11T19:45:23Z</dcterms:created>
  <dcterms:modified xsi:type="dcterms:W3CDTF">2014-12-31T22:01:42Z</dcterms:modified>
</cp:coreProperties>
</file>