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6" r:id="rId3"/>
    <p:sldId id="267" r:id="rId4"/>
    <p:sldId id="258" r:id="rId5"/>
    <p:sldId id="260" r:id="rId6"/>
    <p:sldId id="261" r:id="rId7"/>
    <p:sldId id="262" r:id="rId8"/>
    <p:sldId id="268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33CC33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E8394-5AC8-483D-8380-C51944971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926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5515E-1369-409F-93DF-243080FDC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323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7230-61E5-459B-959E-8D3237C9B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7971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039FC-5D27-44FA-B9FA-C8051FDE6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012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5E02D-4CFA-4CB5-8335-6284A609C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484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51789-20E7-472C-B1A3-08D72AAAA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901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F4A18-38D9-49A3-8986-DD735CF34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23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9BA0C-0DF0-478F-8AB0-35B4B8FDF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760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D462C-DD01-4861-82DB-B859C208D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407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849F8-9B88-42E6-BC16-11B460DF8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03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6DDE9-29A6-4F95-9AD9-F6EB89368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035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9F277-C5FC-4BAC-94BD-D64AC7019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112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7224743-DFE0-4946-96CF-A85FF3857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153400" cy="19272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4.1  </a:t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Maximum and Minimum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Maximum Values</a:t>
            </a: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flipV="1">
            <a:off x="4114800" y="16002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838200" y="3581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676400" y="2514600"/>
            <a:ext cx="5486400" cy="2971800"/>
          </a:xfrm>
          <a:custGeom>
            <a:avLst/>
            <a:gdLst>
              <a:gd name="T0" fmla="*/ 0 w 3600"/>
              <a:gd name="T1" fmla="*/ 2147483646 h 2464"/>
              <a:gd name="T2" fmla="*/ 2147483646 w 3600"/>
              <a:gd name="T3" fmla="*/ 2147483646 h 2464"/>
              <a:gd name="T4" fmla="*/ 2147483646 w 3600"/>
              <a:gd name="T5" fmla="*/ 2147483646 h 2464"/>
              <a:gd name="T6" fmla="*/ 2147483646 w 3600"/>
              <a:gd name="T7" fmla="*/ 2147483646 h 2464"/>
              <a:gd name="T8" fmla="*/ 2147483646 w 3600"/>
              <a:gd name="T9" fmla="*/ 2147483646 h 2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00"/>
              <a:gd name="T16" fmla="*/ 0 h 2464"/>
              <a:gd name="T17" fmla="*/ 3600 w 3600"/>
              <a:gd name="T18" fmla="*/ 2464 h 2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00" h="2464">
                <a:moveTo>
                  <a:pt x="0" y="1984"/>
                </a:moveTo>
                <a:cubicBezTo>
                  <a:pt x="312" y="1104"/>
                  <a:pt x="624" y="224"/>
                  <a:pt x="960" y="112"/>
                </a:cubicBezTo>
                <a:cubicBezTo>
                  <a:pt x="1296" y="0"/>
                  <a:pt x="1712" y="1208"/>
                  <a:pt x="2016" y="1312"/>
                </a:cubicBezTo>
                <a:cubicBezTo>
                  <a:pt x="2320" y="1416"/>
                  <a:pt x="2520" y="544"/>
                  <a:pt x="2784" y="736"/>
                </a:cubicBezTo>
                <a:cubicBezTo>
                  <a:pt x="3048" y="928"/>
                  <a:pt x="3324" y="1696"/>
                  <a:pt x="3600" y="2464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410200" y="1676400"/>
            <a:ext cx="3505200" cy="609600"/>
          </a:xfrm>
          <a:prstGeom prst="wedgeRectCallout">
            <a:avLst>
              <a:gd name="adj1" fmla="val -37681"/>
              <a:gd name="adj2" fmla="val 206985"/>
            </a:avLst>
          </a:prstGeom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 i="1" dirty="0" smtClean="0"/>
              <a:t>Local Maximum</a:t>
            </a:r>
          </a:p>
          <a:p>
            <a:pPr algn="ctr" eaLnBrk="1" hangingPunct="1">
              <a:defRPr/>
            </a:pPr>
            <a:r>
              <a:rPr lang="en-US" sz="2400" dirty="0" smtClean="0"/>
              <a:t> </a:t>
            </a:r>
            <a:endParaRPr lang="en-US" sz="2400" dirty="0" smtClean="0">
              <a:cs typeface="Times New Roman" panose="02020603050405020304" pitchFamily="18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014663" y="24384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800">
                <a:solidFill>
                  <a:schemeClr val="accent1"/>
                </a:solidFill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381000" y="1676400"/>
            <a:ext cx="3048000" cy="609600"/>
          </a:xfrm>
          <a:prstGeom prst="wedgeRectCallout">
            <a:avLst>
              <a:gd name="adj1" fmla="val 40707"/>
              <a:gd name="adj2" fmla="val 93873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 i="1" dirty="0" smtClean="0"/>
              <a:t>Absolute Maximum</a:t>
            </a:r>
          </a:p>
          <a:p>
            <a:pPr algn="ctr" eaLnBrk="1" hangingPunct="1">
              <a:defRPr/>
            </a:pPr>
            <a:r>
              <a:rPr lang="en-US" sz="2400" dirty="0" smtClean="0"/>
              <a:t> </a:t>
            </a:r>
            <a:endParaRPr lang="en-US" sz="2400" dirty="0" smtClean="0">
              <a:cs typeface="Times New Roman" panose="02020603050405020304" pitchFamily="18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638800" y="316865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800">
                <a:solidFill>
                  <a:schemeClr val="accent1"/>
                </a:solidFill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5562600" y="3352800"/>
            <a:ext cx="53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cs typeface="Times New Roman" panose="02020603050405020304" pitchFamily="18" charset="0"/>
              </a:rPr>
              <a:t>|</a:t>
            </a:r>
            <a:br>
              <a:rPr lang="en-US" sz="2400" i="1">
                <a:cs typeface="Times New Roman" panose="02020603050405020304" pitchFamily="18" charset="0"/>
              </a:rPr>
            </a:br>
            <a:r>
              <a:rPr lang="en-US" sz="2400" i="1">
                <a:cs typeface="Times New Roman" panose="02020603050405020304" pitchFamily="18" charset="0"/>
              </a:rPr>
              <a:t>c</a:t>
            </a:r>
            <a:r>
              <a:rPr lang="en-US" sz="2400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2971800" y="3368675"/>
            <a:ext cx="53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cs typeface="Times New Roman" panose="02020603050405020304" pitchFamily="18" charset="0"/>
              </a:rPr>
              <a:t>|</a:t>
            </a:r>
            <a:br>
              <a:rPr lang="en-US" sz="2400" i="1">
                <a:cs typeface="Times New Roman" panose="02020603050405020304" pitchFamily="18" charset="0"/>
              </a:rPr>
            </a:br>
            <a:r>
              <a:rPr lang="en-US" sz="2400" i="1">
                <a:cs typeface="Times New Roman" panose="02020603050405020304" pitchFamily="18" charset="0"/>
              </a:rPr>
              <a:t>c</a:t>
            </a:r>
            <a:r>
              <a:rPr lang="en-US" sz="2400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084" name="Freeform 14"/>
          <p:cNvSpPr>
            <a:spLocks/>
          </p:cNvSpPr>
          <p:nvPr/>
        </p:nvSpPr>
        <p:spPr bwMode="auto">
          <a:xfrm>
            <a:off x="1676400" y="2514600"/>
            <a:ext cx="5486400" cy="2971800"/>
          </a:xfrm>
          <a:custGeom>
            <a:avLst/>
            <a:gdLst>
              <a:gd name="T0" fmla="*/ 0 w 3600"/>
              <a:gd name="T1" fmla="*/ 2147483646 h 2464"/>
              <a:gd name="T2" fmla="*/ 2147483646 w 3600"/>
              <a:gd name="T3" fmla="*/ 2147483646 h 2464"/>
              <a:gd name="T4" fmla="*/ 2147483646 w 3600"/>
              <a:gd name="T5" fmla="*/ 2147483646 h 2464"/>
              <a:gd name="T6" fmla="*/ 2147483646 w 3600"/>
              <a:gd name="T7" fmla="*/ 2147483646 h 2464"/>
              <a:gd name="T8" fmla="*/ 2147483646 w 3600"/>
              <a:gd name="T9" fmla="*/ 2147483646 h 2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00"/>
              <a:gd name="T16" fmla="*/ 0 h 2464"/>
              <a:gd name="T17" fmla="*/ 3600 w 3600"/>
              <a:gd name="T18" fmla="*/ 2464 h 2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00" h="2464">
                <a:moveTo>
                  <a:pt x="0" y="1984"/>
                </a:moveTo>
                <a:cubicBezTo>
                  <a:pt x="312" y="1104"/>
                  <a:pt x="624" y="224"/>
                  <a:pt x="960" y="112"/>
                </a:cubicBezTo>
                <a:cubicBezTo>
                  <a:pt x="1296" y="0"/>
                  <a:pt x="1712" y="1208"/>
                  <a:pt x="2016" y="1312"/>
                </a:cubicBezTo>
                <a:cubicBezTo>
                  <a:pt x="2320" y="1416"/>
                  <a:pt x="2520" y="544"/>
                  <a:pt x="2784" y="736"/>
                </a:cubicBezTo>
                <a:cubicBezTo>
                  <a:pt x="3048" y="928"/>
                  <a:pt x="3324" y="1696"/>
                  <a:pt x="3600" y="2464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5410200" y="3581400"/>
            <a:ext cx="762000" cy="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5943600" y="3581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solidFill>
                  <a:srgbClr val="996600"/>
                </a:solidFill>
                <a:cs typeface="Times New Roman" panose="02020603050405020304" pitchFamily="18" charset="0"/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2" grpId="0" animBg="1"/>
      <p:bldP spid="16400" grpId="0" animBg="1"/>
      <p:bldP spid="164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Minimum Values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4114800" y="1524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838200" y="35052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 flipV="1">
            <a:off x="1676400" y="1524000"/>
            <a:ext cx="5486400" cy="2971800"/>
          </a:xfrm>
          <a:custGeom>
            <a:avLst/>
            <a:gdLst>
              <a:gd name="T0" fmla="*/ 0 w 3600"/>
              <a:gd name="T1" fmla="*/ 2147483646 h 2464"/>
              <a:gd name="T2" fmla="*/ 2147483646 w 3600"/>
              <a:gd name="T3" fmla="*/ 2147483646 h 2464"/>
              <a:gd name="T4" fmla="*/ 2147483646 w 3600"/>
              <a:gd name="T5" fmla="*/ 2147483646 h 2464"/>
              <a:gd name="T6" fmla="*/ 2147483646 w 3600"/>
              <a:gd name="T7" fmla="*/ 2147483646 h 2464"/>
              <a:gd name="T8" fmla="*/ 2147483646 w 3600"/>
              <a:gd name="T9" fmla="*/ 2147483646 h 2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00"/>
              <a:gd name="T16" fmla="*/ 0 h 2464"/>
              <a:gd name="T17" fmla="*/ 3600 w 3600"/>
              <a:gd name="T18" fmla="*/ 2464 h 2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00" h="2464">
                <a:moveTo>
                  <a:pt x="0" y="1984"/>
                </a:moveTo>
                <a:cubicBezTo>
                  <a:pt x="312" y="1104"/>
                  <a:pt x="624" y="224"/>
                  <a:pt x="960" y="112"/>
                </a:cubicBezTo>
                <a:cubicBezTo>
                  <a:pt x="1296" y="0"/>
                  <a:pt x="1712" y="1208"/>
                  <a:pt x="2016" y="1312"/>
                </a:cubicBezTo>
                <a:cubicBezTo>
                  <a:pt x="2320" y="1416"/>
                  <a:pt x="2520" y="544"/>
                  <a:pt x="2784" y="736"/>
                </a:cubicBezTo>
                <a:cubicBezTo>
                  <a:pt x="3048" y="928"/>
                  <a:pt x="3324" y="1696"/>
                  <a:pt x="3600" y="2464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029200" y="5105400"/>
            <a:ext cx="3810000" cy="609600"/>
          </a:xfrm>
          <a:prstGeom prst="wedgeRectCallout">
            <a:avLst>
              <a:gd name="adj1" fmla="val -29074"/>
              <a:gd name="adj2" fmla="val -277223"/>
            </a:avLst>
          </a:prstGeom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 i="1" dirty="0" smtClean="0"/>
              <a:t>Local Minimum</a:t>
            </a:r>
          </a:p>
          <a:p>
            <a:pPr algn="ctr" eaLnBrk="1" hangingPunct="1">
              <a:defRPr/>
            </a:pPr>
            <a:endParaRPr lang="en-US" sz="2400" dirty="0" smtClean="0">
              <a:cs typeface="Times New Roman" panose="02020603050405020304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25775" y="415925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800">
                <a:solidFill>
                  <a:schemeClr val="accent1"/>
                </a:solidFill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228600" y="1219200"/>
            <a:ext cx="2971800" cy="533400"/>
          </a:xfrm>
          <a:prstGeom prst="wedgeRectCallout">
            <a:avLst>
              <a:gd name="adj1" fmla="val 48691"/>
              <a:gd name="adj2" fmla="val 530546"/>
            </a:avLst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 i="1" dirty="0" smtClean="0"/>
              <a:t>Absolute Minimum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627688" y="347345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800">
                <a:solidFill>
                  <a:schemeClr val="accent1"/>
                </a:solidFill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943600" y="3657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solidFill>
                  <a:srgbClr val="996600"/>
                </a:solidFill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410200" y="3505200"/>
            <a:ext cx="762000" cy="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562600" y="2895600"/>
            <a:ext cx="53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cs typeface="Times New Roman" panose="02020603050405020304" pitchFamily="18" charset="0"/>
              </a:rPr>
              <a:t>c</a:t>
            </a:r>
            <a:r>
              <a:rPr lang="en-US" sz="2400" baseline="-25000">
                <a:cs typeface="Times New Roman" panose="02020603050405020304" pitchFamily="18" charset="0"/>
              </a:rPr>
              <a:t>2</a:t>
            </a:r>
            <a:br>
              <a:rPr lang="en-US" sz="2400" baseline="-25000">
                <a:cs typeface="Times New Roman" panose="02020603050405020304" pitchFamily="18" charset="0"/>
              </a:rPr>
            </a:br>
            <a:r>
              <a:rPr lang="en-US" sz="2400">
                <a:cs typeface="Times New Roman" panose="02020603050405020304" pitchFamily="18" charset="0"/>
              </a:rPr>
              <a:t>|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971800" y="3292475"/>
            <a:ext cx="53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cs typeface="Times New Roman" panose="02020603050405020304" pitchFamily="18" charset="0"/>
              </a:rPr>
              <a:t>|</a:t>
            </a:r>
            <a:br>
              <a:rPr lang="en-US" sz="2400" i="1">
                <a:cs typeface="Times New Roman" panose="02020603050405020304" pitchFamily="18" charset="0"/>
              </a:rPr>
            </a:br>
            <a:r>
              <a:rPr lang="en-US" sz="2400" i="1">
                <a:cs typeface="Times New Roman" panose="02020603050405020304" pitchFamily="18" charset="0"/>
              </a:rPr>
              <a:t>c</a:t>
            </a:r>
            <a:r>
              <a:rPr lang="en-US" sz="2400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943600" y="3657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solidFill>
                  <a:srgbClr val="996600"/>
                </a:solidFill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5410200" y="3505200"/>
            <a:ext cx="762000" cy="0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28600" y="4572000"/>
            <a:ext cx="3733800" cy="1200150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/>
              <a:t>Collectively, maximum and minimum values are called </a:t>
            </a:r>
            <a:r>
              <a:rPr lang="en-US" sz="2400" b="1" i="1">
                <a:solidFill>
                  <a:srgbClr val="CC3300"/>
                </a:solidFill>
              </a:rPr>
              <a:t>extreme values</a:t>
            </a:r>
            <a:r>
              <a:rPr lang="en-US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6" grpId="0" animBg="1"/>
      <p:bldP spid="17422" grpId="0"/>
      <p:bldP spid="17423" grpId="0" animBg="1"/>
      <p:bldP spid="174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0" y="228600"/>
            <a:ext cx="23006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Definitions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38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latin typeface="+mj-lt"/>
              </a:rPr>
              <a:t>A function </a:t>
            </a:r>
            <a:r>
              <a:rPr lang="en-US" sz="2800" i="1" dirty="0">
                <a:latin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>
                <a:latin typeface="+mj-lt"/>
              </a:rPr>
              <a:t>has an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absolute (global) maximum </a:t>
            </a:r>
            <a:r>
              <a:rPr lang="en-US" sz="2800" dirty="0">
                <a:latin typeface="+mj-lt"/>
              </a:rPr>
              <a:t>at </a:t>
            </a:r>
            <a:r>
              <a:rPr lang="en-US" sz="2800" i="1" dirty="0">
                <a:latin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>
                <a:latin typeface="+mj-lt"/>
              </a:rPr>
              <a:t>if 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</a:rPr>
              <a:t>f </a:t>
            </a:r>
            <a:r>
              <a:rPr lang="en-US" sz="2800" dirty="0">
                <a:latin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</a:rPr>
              <a:t>)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>
                <a:latin typeface="+mj-lt"/>
                <a:cs typeface="Times New Roman" panose="02020603050405020304" pitchFamily="18" charset="0"/>
              </a:rPr>
              <a:t>for all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+mj-lt"/>
                <a:cs typeface="Times New Roman" panose="02020603050405020304" pitchFamily="18" charset="0"/>
              </a:rPr>
              <a:t> in the domain.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1865313"/>
            <a:ext cx="8382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latin typeface="+mj-lt"/>
              </a:rPr>
              <a:t>A function </a:t>
            </a:r>
            <a:r>
              <a:rPr lang="en-US" sz="2800" i="1" dirty="0">
                <a:latin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>
                <a:latin typeface="+mj-lt"/>
              </a:rPr>
              <a:t>has an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absolute (global) minimum </a:t>
            </a:r>
            <a:r>
              <a:rPr lang="en-US" sz="2800" dirty="0">
                <a:latin typeface="+mj-lt"/>
              </a:rPr>
              <a:t>at </a:t>
            </a:r>
            <a:r>
              <a:rPr lang="en-US" sz="2800" i="1" dirty="0">
                <a:latin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>
                <a:latin typeface="+mj-lt"/>
              </a:rPr>
              <a:t>if</a:t>
            </a:r>
            <a:r>
              <a:rPr lang="en-US" sz="2800" dirty="0">
                <a:latin typeface="Times New Roman" panose="02020603050405020304" pitchFamily="18" charset="0"/>
              </a:rPr>
              <a:t>     </a:t>
            </a:r>
            <a:r>
              <a:rPr lang="en-US" sz="2800" i="1" dirty="0">
                <a:latin typeface="Times New Roman" panose="02020603050405020304" pitchFamily="18" charset="0"/>
              </a:rPr>
              <a:t>f </a:t>
            </a:r>
            <a:r>
              <a:rPr lang="en-US" sz="2800" dirty="0">
                <a:latin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</a:rPr>
              <a:t>)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>
                <a:latin typeface="+mj-lt"/>
              </a:rPr>
              <a:t>for all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+mj-lt"/>
              </a:rPr>
              <a:t>in the domain.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3011488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latin typeface="+mj-lt"/>
              </a:rPr>
              <a:t>The maximum and minimum values are called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extreme values</a:t>
            </a:r>
            <a:r>
              <a:rPr lang="en-US" sz="2800" dirty="0">
                <a:latin typeface="+mj-lt"/>
              </a:rPr>
              <a:t>.</a:t>
            </a:r>
            <a:endParaRPr lang="en-US" sz="28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81000" y="4038600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latin typeface="+mj-lt"/>
              </a:rPr>
              <a:t>A function </a:t>
            </a:r>
            <a:r>
              <a:rPr lang="en-US" sz="2800" i="1" dirty="0">
                <a:latin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>
                <a:latin typeface="+mj-lt"/>
              </a:rPr>
              <a:t>has </a:t>
            </a:r>
            <a:r>
              <a:rPr lang="en-US" sz="2800" dirty="0" smtClean="0">
                <a:latin typeface="+mj-lt"/>
              </a:rPr>
              <a:t>a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local (relative) maximum </a:t>
            </a:r>
            <a:r>
              <a:rPr lang="en-US" sz="2800" dirty="0">
                <a:latin typeface="+mj-lt"/>
              </a:rPr>
              <a:t>at </a:t>
            </a:r>
            <a:r>
              <a:rPr lang="en-US" sz="2800" i="1" dirty="0">
                <a:latin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>
                <a:latin typeface="+mj-lt"/>
              </a:rPr>
              <a:t>if</a:t>
            </a:r>
            <a:r>
              <a:rPr lang="en-US" sz="2800" dirty="0">
                <a:latin typeface="Times New Roman" panose="02020603050405020304" pitchFamily="18" charset="0"/>
              </a:rPr>
              <a:t>         </a:t>
            </a:r>
            <a:r>
              <a:rPr lang="en-US" sz="2800" i="1" dirty="0">
                <a:latin typeface="Times New Roman" panose="02020603050405020304" pitchFamily="18" charset="0"/>
              </a:rPr>
              <a:t>f </a:t>
            </a:r>
            <a:r>
              <a:rPr lang="en-US" sz="2800" dirty="0">
                <a:latin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</a:rPr>
              <a:t>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>
                <a:latin typeface="+mj-lt"/>
              </a:rPr>
              <a:t>where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+mj-lt"/>
              </a:rPr>
              <a:t>is in a small open interval about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5257800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latin typeface="+mj-lt"/>
              </a:rPr>
              <a:t>A function </a:t>
            </a:r>
            <a:r>
              <a:rPr lang="en-US" sz="2800" i="1" dirty="0">
                <a:latin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>
                <a:latin typeface="+mj-lt"/>
              </a:rPr>
              <a:t>has </a:t>
            </a:r>
            <a:r>
              <a:rPr lang="en-US" sz="2800" dirty="0" smtClean="0">
                <a:latin typeface="+mj-lt"/>
              </a:rPr>
              <a:t>a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local (relative) minimum </a:t>
            </a:r>
            <a:r>
              <a:rPr lang="en-US" sz="2800" dirty="0">
                <a:latin typeface="+mj-lt"/>
              </a:rPr>
              <a:t>at </a:t>
            </a:r>
            <a:r>
              <a:rPr lang="en-US" sz="2800" i="1" dirty="0">
                <a:latin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>
                <a:latin typeface="+mj-lt"/>
              </a:rPr>
              <a:t>if</a:t>
            </a:r>
            <a:r>
              <a:rPr lang="en-US" sz="2800" dirty="0">
                <a:latin typeface="Times New Roman" panose="02020603050405020304" pitchFamily="18" charset="0"/>
              </a:rPr>
              <a:t>         </a:t>
            </a:r>
            <a:r>
              <a:rPr lang="en-US" sz="2800" i="1" dirty="0">
                <a:latin typeface="Times New Roman" panose="02020603050405020304" pitchFamily="18" charset="0"/>
              </a:rPr>
              <a:t>f </a:t>
            </a:r>
            <a:r>
              <a:rPr lang="en-US" sz="2800" dirty="0" smtClean="0">
                <a:latin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</a:rPr>
              <a:t>c</a:t>
            </a:r>
            <a:r>
              <a:rPr lang="en-US" sz="2800" dirty="0" smtClean="0">
                <a:latin typeface="Times New Roman" panose="02020603050405020304" pitchFamily="18" charset="0"/>
              </a:rPr>
              <a:t>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>
                <a:latin typeface="+mj-lt"/>
              </a:rPr>
              <a:t>where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+mj-lt"/>
              </a:rPr>
              <a:t>is in a small open interval about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447800" y="381000"/>
            <a:ext cx="56747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The Extreme Value Theorem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077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9900"/>
                </a:solidFill>
                <a:latin typeface="+mj-lt"/>
              </a:rPr>
              <a:t>If </a:t>
            </a:r>
            <a:r>
              <a:rPr lang="en-US" sz="2800" i="1" dirty="0">
                <a:solidFill>
                  <a:srgbClr val="009900"/>
                </a:solidFill>
                <a:latin typeface="+mj-lt"/>
              </a:rPr>
              <a:t>f</a:t>
            </a:r>
            <a:r>
              <a:rPr lang="en-US" sz="2800" dirty="0">
                <a:solidFill>
                  <a:srgbClr val="009900"/>
                </a:solidFill>
                <a:latin typeface="+mj-lt"/>
              </a:rPr>
              <a:t> is continuous on a closed interval </a:t>
            </a:r>
            <a:r>
              <a:rPr lang="en-US" sz="2800" dirty="0">
                <a:solidFill>
                  <a:srgbClr val="009900"/>
                </a:solidFill>
                <a:latin typeface="Times New Roman" panose="02020603050405020304" pitchFamily="18" charset="0"/>
              </a:rPr>
              <a:t>[</a:t>
            </a:r>
            <a:r>
              <a:rPr lang="en-US" sz="2800" i="1" dirty="0">
                <a:solidFill>
                  <a:srgbClr val="009900"/>
                </a:solidFill>
                <a:latin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0099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i="1" dirty="0">
                <a:solidFill>
                  <a:srgbClr val="009900"/>
                </a:solidFill>
                <a:latin typeface="Times New Roman" panose="02020603050405020304" pitchFamily="18" charset="0"/>
              </a:rPr>
              <a:t>b</a:t>
            </a:r>
            <a:r>
              <a:rPr lang="en-US" sz="2800" dirty="0">
                <a:solidFill>
                  <a:srgbClr val="009900"/>
                </a:solidFill>
                <a:latin typeface="Times New Roman" panose="02020603050405020304" pitchFamily="18" charset="0"/>
              </a:rPr>
              <a:t>], </a:t>
            </a:r>
            <a:r>
              <a:rPr lang="en-US" sz="2800" dirty="0">
                <a:solidFill>
                  <a:srgbClr val="009900"/>
                </a:solidFill>
                <a:latin typeface="+mj-lt"/>
              </a:rPr>
              <a:t>then</a:t>
            </a:r>
            <a:r>
              <a:rPr lang="en-US" sz="2800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9900"/>
                </a:solidFill>
                <a:latin typeface="Times New Roman" panose="02020603050405020304" pitchFamily="18" charset="0"/>
              </a:rPr>
              <a:t>f</a:t>
            </a:r>
            <a:r>
              <a:rPr lang="en-US" sz="2800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+mj-lt"/>
              </a:rPr>
              <a:t>attains an absolute maximum value </a:t>
            </a:r>
            <a:r>
              <a:rPr lang="en-US" sz="2800" i="1" dirty="0">
                <a:solidFill>
                  <a:srgbClr val="009900"/>
                </a:solidFill>
                <a:latin typeface="Times New Roman" panose="02020603050405020304" pitchFamily="18" charset="0"/>
              </a:rPr>
              <a:t>f </a:t>
            </a:r>
            <a:r>
              <a:rPr lang="en-US" sz="2800" dirty="0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009900"/>
                </a:solidFill>
                <a:latin typeface="Times New Roman" panose="02020603050405020304" pitchFamily="18" charset="0"/>
              </a:rPr>
              <a:t>c</a:t>
            </a:r>
            <a:r>
              <a:rPr lang="en-US" sz="2800" dirty="0">
                <a:solidFill>
                  <a:srgbClr val="009900"/>
                </a:solidFill>
                <a:latin typeface="Times New Roman" panose="02020603050405020304" pitchFamily="18" charset="0"/>
              </a:rPr>
              <a:t>) </a:t>
            </a:r>
            <a:r>
              <a:rPr lang="en-US" sz="2800" dirty="0">
                <a:solidFill>
                  <a:srgbClr val="009900"/>
                </a:solidFill>
                <a:latin typeface="+mj-lt"/>
              </a:rPr>
              <a:t>and </a:t>
            </a:r>
            <a:r>
              <a:rPr lang="en-US" sz="2800" dirty="0" smtClean="0">
                <a:solidFill>
                  <a:srgbClr val="009900"/>
                </a:solidFill>
                <a:latin typeface="+mj-lt"/>
              </a:rPr>
              <a:t>an absolute </a:t>
            </a:r>
            <a:r>
              <a:rPr lang="en-US" sz="2800" dirty="0">
                <a:solidFill>
                  <a:srgbClr val="009900"/>
                </a:solidFill>
                <a:latin typeface="+mj-lt"/>
              </a:rPr>
              <a:t>minimum </a:t>
            </a:r>
            <a:r>
              <a:rPr lang="en-US" sz="2800" i="1" dirty="0">
                <a:solidFill>
                  <a:srgbClr val="009900"/>
                </a:solidFill>
                <a:latin typeface="Times New Roman" panose="02020603050405020304" pitchFamily="18" charset="0"/>
              </a:rPr>
              <a:t>f </a:t>
            </a:r>
            <a:r>
              <a:rPr lang="en-US" sz="2800" dirty="0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009900"/>
                </a:solidFill>
                <a:latin typeface="Times New Roman" panose="02020603050405020304" pitchFamily="18" charset="0"/>
              </a:rPr>
              <a:t>d</a:t>
            </a:r>
            <a:r>
              <a:rPr lang="en-US" sz="2800" dirty="0">
                <a:solidFill>
                  <a:srgbClr val="009900"/>
                </a:solidFill>
                <a:latin typeface="Times New Roman" panose="02020603050405020304" pitchFamily="18" charset="0"/>
              </a:rPr>
              <a:t>) </a:t>
            </a:r>
            <a:r>
              <a:rPr lang="en-US" sz="2800" dirty="0">
                <a:solidFill>
                  <a:srgbClr val="009900"/>
                </a:solidFill>
                <a:latin typeface="+mj-lt"/>
              </a:rPr>
              <a:t>at some numbers </a:t>
            </a:r>
            <a:r>
              <a:rPr lang="en-US" sz="2800" i="1" dirty="0" smtClean="0">
                <a:solidFill>
                  <a:srgbClr val="009900"/>
                </a:solidFill>
                <a:latin typeface="Times New Roman" panose="02020603050405020304" pitchFamily="18" charset="0"/>
              </a:rPr>
              <a:t>c</a:t>
            </a:r>
            <a:r>
              <a:rPr lang="en-US" sz="2800" dirty="0" smtClean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+mj-lt"/>
              </a:rPr>
              <a:t>and</a:t>
            </a:r>
            <a:r>
              <a:rPr lang="en-US" sz="2800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9900"/>
                </a:solidFill>
                <a:latin typeface="Times New Roman" panose="02020603050405020304" pitchFamily="18" charset="0"/>
              </a:rPr>
              <a:t>d</a:t>
            </a:r>
            <a:r>
              <a:rPr lang="en-US" sz="2800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+mj-lt"/>
              </a:rPr>
              <a:t>in</a:t>
            </a:r>
            <a:r>
              <a:rPr lang="en-US" sz="2800" dirty="0">
                <a:solidFill>
                  <a:srgbClr val="009900"/>
                </a:solidFill>
                <a:latin typeface="Times New Roman" panose="02020603050405020304" pitchFamily="18" charset="0"/>
              </a:rPr>
              <a:t> [</a:t>
            </a:r>
            <a:r>
              <a:rPr lang="en-US" sz="2800" i="1" dirty="0">
                <a:solidFill>
                  <a:srgbClr val="009900"/>
                </a:solidFill>
                <a:latin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0099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i="1" dirty="0">
                <a:solidFill>
                  <a:srgbClr val="009900"/>
                </a:solidFill>
                <a:latin typeface="Times New Roman" panose="02020603050405020304" pitchFamily="18" charset="0"/>
              </a:rPr>
              <a:t>b</a:t>
            </a:r>
            <a:r>
              <a:rPr lang="en-US" sz="2800" dirty="0" smtClean="0">
                <a:solidFill>
                  <a:srgbClr val="009900"/>
                </a:solidFill>
                <a:latin typeface="Times New Roman" panose="02020603050405020304" pitchFamily="18" charset="0"/>
              </a:rPr>
              <a:t>].</a:t>
            </a:r>
            <a:endParaRPr lang="en-US" sz="2800" i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148" name="Group 13"/>
          <p:cNvGrpSpPr>
            <a:grpSpLocks/>
          </p:cNvGrpSpPr>
          <p:nvPr/>
        </p:nvGrpSpPr>
        <p:grpSpPr bwMode="auto">
          <a:xfrm>
            <a:off x="5105400" y="2667000"/>
            <a:ext cx="3429000" cy="1676400"/>
            <a:chOff x="1920" y="2880"/>
            <a:chExt cx="2160" cy="1056"/>
          </a:xfrm>
        </p:grpSpPr>
        <p:sp>
          <p:nvSpPr>
            <p:cNvPr id="6149" name="Line 6"/>
            <p:cNvSpPr>
              <a:spLocks noChangeShapeType="1"/>
            </p:cNvSpPr>
            <p:nvPr/>
          </p:nvSpPr>
          <p:spPr bwMode="auto">
            <a:xfrm flipV="1">
              <a:off x="3072" y="2880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Line 7"/>
            <p:cNvSpPr>
              <a:spLocks noChangeShapeType="1"/>
            </p:cNvSpPr>
            <p:nvPr/>
          </p:nvSpPr>
          <p:spPr bwMode="auto">
            <a:xfrm>
              <a:off x="1920" y="3456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Freeform 8"/>
            <p:cNvSpPr>
              <a:spLocks/>
            </p:cNvSpPr>
            <p:nvPr/>
          </p:nvSpPr>
          <p:spPr bwMode="auto">
            <a:xfrm rot="776283">
              <a:off x="2392" y="3288"/>
              <a:ext cx="1496" cy="456"/>
            </a:xfrm>
            <a:custGeom>
              <a:avLst/>
              <a:gdLst>
                <a:gd name="T0" fmla="*/ 8 w 1496"/>
                <a:gd name="T1" fmla="*/ 456 h 456"/>
                <a:gd name="T2" fmla="*/ 248 w 1496"/>
                <a:gd name="T3" fmla="*/ 24 h 456"/>
                <a:gd name="T4" fmla="*/ 1496 w 1496"/>
                <a:gd name="T5" fmla="*/ 312 h 456"/>
                <a:gd name="T6" fmla="*/ 0 60000 65536"/>
                <a:gd name="T7" fmla="*/ 0 60000 65536"/>
                <a:gd name="T8" fmla="*/ 0 60000 65536"/>
                <a:gd name="T9" fmla="*/ 0 w 1496"/>
                <a:gd name="T10" fmla="*/ 0 h 456"/>
                <a:gd name="T11" fmla="*/ 1496 w 1496"/>
                <a:gd name="T12" fmla="*/ 456 h 4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6" h="456">
                  <a:moveTo>
                    <a:pt x="8" y="456"/>
                  </a:moveTo>
                  <a:cubicBezTo>
                    <a:pt x="4" y="252"/>
                    <a:pt x="0" y="48"/>
                    <a:pt x="248" y="24"/>
                  </a:cubicBezTo>
                  <a:cubicBezTo>
                    <a:pt x="496" y="0"/>
                    <a:pt x="996" y="156"/>
                    <a:pt x="1496" y="312"/>
                  </a:cubicBezTo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Text Box 9"/>
            <p:cNvSpPr txBox="1">
              <a:spLocks noChangeArrowheads="1"/>
            </p:cNvSpPr>
            <p:nvPr/>
          </p:nvSpPr>
          <p:spPr bwMode="auto">
            <a:xfrm>
              <a:off x="3792" y="3312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>
                  <a:solidFill>
                    <a:srgbClr val="CC3300"/>
                  </a:solidFill>
                </a:rPr>
                <a:t>]</a:t>
              </a:r>
            </a:p>
          </p:txBody>
        </p:sp>
        <p:sp>
          <p:nvSpPr>
            <p:cNvPr id="6153" name="Text Box 10"/>
            <p:cNvSpPr txBox="1">
              <a:spLocks noChangeArrowheads="1"/>
            </p:cNvSpPr>
            <p:nvPr/>
          </p:nvSpPr>
          <p:spPr bwMode="auto">
            <a:xfrm>
              <a:off x="2270" y="3463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>
                  <a:solidFill>
                    <a:schemeClr val="tx2"/>
                  </a:solidFill>
                  <a:latin typeface="Trebuchet MS" panose="020B0603020202020204" pitchFamily="34" charset="0"/>
                </a:rPr>
                <a:t>●</a:t>
              </a:r>
            </a:p>
          </p:txBody>
        </p:sp>
        <p:sp>
          <p:nvSpPr>
            <p:cNvPr id="6154" name="Text Box 11"/>
            <p:cNvSpPr txBox="1">
              <a:spLocks noChangeArrowheads="1"/>
            </p:cNvSpPr>
            <p:nvPr/>
          </p:nvSpPr>
          <p:spPr bwMode="auto">
            <a:xfrm>
              <a:off x="3744" y="363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>
                  <a:solidFill>
                    <a:schemeClr val="tx2"/>
                  </a:solidFill>
                  <a:latin typeface="Trebuchet MS" panose="020B0603020202020204" pitchFamily="34" charset="0"/>
                </a:rPr>
                <a:t>●</a:t>
              </a:r>
            </a:p>
          </p:txBody>
        </p:sp>
        <p:sp>
          <p:nvSpPr>
            <p:cNvPr id="6155" name="Text Box 12"/>
            <p:cNvSpPr txBox="1">
              <a:spLocks noChangeArrowheads="1"/>
            </p:cNvSpPr>
            <p:nvPr/>
          </p:nvSpPr>
          <p:spPr bwMode="auto">
            <a:xfrm>
              <a:off x="2256" y="3312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>
                  <a:solidFill>
                    <a:srgbClr val="CC3300"/>
                  </a:solidFill>
                </a:rPr>
                <a:t>[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0" y="381000"/>
            <a:ext cx="37232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Fermat’s Theorem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143000" y="1447800"/>
            <a:ext cx="6934200" cy="107791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If 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has a local maximum or minimum at 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and if 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) exists, then 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'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) = 0.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3124200"/>
            <a:ext cx="8229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b="1" i="1">
                <a:solidFill>
                  <a:schemeClr val="hlink"/>
                </a:solidFill>
                <a:latin typeface="Times New Roman" panose="02020603050405020304" pitchFamily="18" charset="0"/>
              </a:rPr>
              <a:t>Question</a:t>
            </a:r>
            <a:r>
              <a:rPr lang="en-US" sz="2800">
                <a:latin typeface="Times New Roman" panose="02020603050405020304" pitchFamily="18" charset="0"/>
              </a:rPr>
              <a:t>   If a (local) maximum or minimum occur at </a:t>
            </a:r>
            <a:r>
              <a:rPr lang="en-US" sz="2800" i="1">
                <a:latin typeface="Times New Roman" panose="02020603050405020304" pitchFamily="18" charset="0"/>
              </a:rPr>
              <a:t>c</a:t>
            </a:r>
            <a:r>
              <a:rPr lang="en-US" sz="2800">
                <a:latin typeface="Times New Roman" panose="02020603050405020304" pitchFamily="18" charset="0"/>
              </a:rPr>
              <a:t>, then what is the value of </a:t>
            </a:r>
            <a:r>
              <a:rPr lang="en-US" sz="2800" i="1">
                <a:latin typeface="Times New Roman" panose="02020603050405020304" pitchFamily="18" charset="0"/>
              </a:rPr>
              <a:t>f</a:t>
            </a:r>
            <a:r>
              <a:rPr lang="en-US" sz="2800">
                <a:latin typeface="Times New Roman" panose="02020603050405020304" pitchFamily="18" charset="0"/>
              </a:rPr>
              <a:t> '(</a:t>
            </a:r>
            <a:r>
              <a:rPr lang="en-US" sz="2800" i="1">
                <a:latin typeface="Times New Roman" panose="02020603050405020304" pitchFamily="18" charset="0"/>
              </a:rPr>
              <a:t>c</a:t>
            </a:r>
            <a:r>
              <a:rPr lang="en-US" sz="2800">
                <a:latin typeface="Times New Roman" panose="02020603050405020304" pitchFamily="18" charset="0"/>
              </a:rPr>
              <a:t>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81200" y="304800"/>
            <a:ext cx="49469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Critical Number or Value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7924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latin typeface="Times New Roman" panose="02020603050405020304" pitchFamily="18" charset="0"/>
              </a:rPr>
              <a:t>A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critical number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</a:rPr>
              <a:t>of a function </a:t>
            </a:r>
            <a:r>
              <a:rPr lang="en-US" sz="2800" i="1" dirty="0">
                <a:latin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</a:rPr>
              <a:t> is a number </a:t>
            </a:r>
            <a:r>
              <a:rPr lang="en-US" sz="2800" i="1" dirty="0">
                <a:latin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</a:rPr>
              <a:t> in the domain of </a:t>
            </a:r>
            <a:r>
              <a:rPr lang="en-US" sz="2800" i="1" dirty="0">
                <a:latin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</a:rPr>
              <a:t> such that either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'(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 = 0</a:t>
            </a:r>
            <a:r>
              <a:rPr lang="en-US" sz="2800" dirty="0">
                <a:latin typeface="Times New Roman" panose="02020603050405020304" pitchFamily="18" charset="0"/>
              </a:rPr>
              <a:t> or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'(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 does not exist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( 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) is not differentiable)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79248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Fact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/>
              <a:t>An absolute </a:t>
            </a:r>
            <a:r>
              <a:rPr lang="en-US" sz="2400" dirty="0" err="1"/>
              <a:t>extremum</a:t>
            </a:r>
            <a:r>
              <a:rPr lang="en-US" sz="2400" dirty="0"/>
              <a:t> occurs at two places: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400" dirty="0"/>
              <a:t>  Critical points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400" dirty="0"/>
              <a:t>  End points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7010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Finding Absolute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Extrema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on a Closed Interval [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a,b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]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792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08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8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>
                <a:latin typeface="Times New Roman" panose="02020603050405020304" pitchFamily="18" charset="0"/>
              </a:rPr>
              <a:t>1.	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Find the critical numbers of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on 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3400" y="2514600"/>
            <a:ext cx="8382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tabLst>
                <a:tab pos="508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1550" indent="-514350">
              <a:spcBef>
                <a:spcPct val="20000"/>
              </a:spcBef>
              <a:buChar char="–"/>
              <a:tabLst>
                <a:tab pos="508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 startAt="2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Compute the value of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at each of 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numbers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on (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endpoints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3400" y="3962400"/>
            <a:ext cx="8305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08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8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>
                <a:latin typeface="Times New Roman" panose="02020603050405020304" pitchFamily="18" charset="0"/>
              </a:rPr>
              <a:t>3.	The largest of these values is the absolute maximum. The smallest is the 	absolute minimum.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895600" y="228600"/>
            <a:ext cx="20986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792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latin typeface="+mj-lt"/>
              </a:rPr>
              <a:t>Locate the absolute </a:t>
            </a:r>
            <a:r>
              <a:rPr lang="en-US" sz="2800" dirty="0" err="1">
                <a:latin typeface="+mj-lt"/>
              </a:rPr>
              <a:t>extrema</a:t>
            </a:r>
            <a:r>
              <a:rPr lang="en-US" sz="2800" dirty="0">
                <a:latin typeface="+mj-lt"/>
              </a:rPr>
              <a:t> of the function on the closed </a:t>
            </a:r>
            <a:r>
              <a:rPr lang="en-US" sz="2800" dirty="0" smtClean="0">
                <a:latin typeface="+mj-lt"/>
              </a:rPr>
              <a:t>interval.</a:t>
            </a:r>
            <a:endParaRPr lang="en-US" sz="2800" dirty="0">
              <a:latin typeface="+mj-lt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792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08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8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latin typeface="Times New Roman" panose="02020603050405020304" pitchFamily="18" charset="0"/>
              </a:rPr>
              <a:t>f(x) = x</a:t>
            </a:r>
            <a:r>
              <a:rPr lang="en-US" sz="2800" baseline="30000" dirty="0">
                <a:latin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</a:rPr>
              <a:t> – 12x        on 	[-3,4]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08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8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latin typeface="Times New Roman" panose="02020603050405020304" pitchFamily="18" charset="0"/>
              </a:rPr>
              <a:t>g(x) = 4x / (x</a:t>
            </a:r>
            <a:r>
              <a:rPr lang="en-US" sz="2800" baseline="30000" dirty="0">
                <a:latin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</a:rPr>
              <a:t>+1)      on  [0,3]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1000" y="3505200"/>
            <a:ext cx="792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08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8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latin typeface="Times New Roman" panose="02020603050405020304" pitchFamily="18" charset="0"/>
              </a:rPr>
              <a:t>h(t) = 2 sec(t)  -  tan(t)     on   [0,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/4]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304800" y="4267200"/>
          <a:ext cx="6678613" cy="685800"/>
        </p:xfrm>
        <a:graphic>
          <a:graphicData uri="http://schemas.openxmlformats.org/presentationml/2006/ole">
            <p:oleObj spid="_x0000_s10249" name="Equation" r:id="rId3" imgW="2222500" imgH="228600" progId="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457200" y="4953000"/>
          <a:ext cx="5181600" cy="852488"/>
        </p:xfrm>
        <a:graphic>
          <a:graphicData uri="http://schemas.openxmlformats.org/presentationml/2006/ole">
            <p:oleObj spid="_x0000_s10250" name="Equation" r:id="rId4" imgW="2006600" imgH="330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419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4.1   Maximum and Minimum Values</vt:lpstr>
      <vt:lpstr>Maximum Values</vt:lpstr>
      <vt:lpstr>Minimum Values</vt:lpstr>
      <vt:lpstr>Slide 4</vt:lpstr>
      <vt:lpstr>Slide 5</vt:lpstr>
      <vt:lpstr>Slide 6</vt:lpstr>
      <vt:lpstr>Slide 7</vt:lpstr>
      <vt:lpstr>Slide 8</vt:lpstr>
      <vt:lpstr>Slide 9</vt:lpstr>
    </vt:vector>
  </TitlesOfParts>
  <Company>Arizona Western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– Maximum and Minimum Values</dc:title>
  <dc:creator>Phong Chau</dc:creator>
  <cp:lastModifiedBy>Phong</cp:lastModifiedBy>
  <cp:revision>30</cp:revision>
  <dcterms:created xsi:type="dcterms:W3CDTF">2006-01-15T01:27:09Z</dcterms:created>
  <dcterms:modified xsi:type="dcterms:W3CDTF">2015-01-01T08:25:33Z</dcterms:modified>
</cp:coreProperties>
</file>