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7" r:id="rId3"/>
    <p:sldId id="277" r:id="rId4"/>
    <p:sldId id="260" r:id="rId5"/>
    <p:sldId id="261" r:id="rId6"/>
    <p:sldId id="262" r:id="rId7"/>
    <p:sldId id="263" r:id="rId8"/>
    <p:sldId id="265" r:id="rId9"/>
    <p:sldId id="267" r:id="rId10"/>
    <p:sldId id="269" r:id="rId11"/>
    <p:sldId id="272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CC"/>
    <a:srgbClr val="800080"/>
    <a:srgbClr val="6699FF"/>
    <a:srgbClr val="CCECFF"/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04" autoAdjust="0"/>
    <p:restoredTop sz="90929"/>
  </p:normalViewPr>
  <p:slideViewPr>
    <p:cSldViewPr>
      <p:cViewPr varScale="1">
        <p:scale>
          <a:sx n="80" d="100"/>
          <a:sy n="80" d="100"/>
        </p:scale>
        <p:origin x="-111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59.wmf"/><Relationship Id="rId7" Type="http://schemas.openxmlformats.org/officeDocument/2006/relationships/image" Target="../media/image63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Relationship Id="rId6" Type="http://schemas.openxmlformats.org/officeDocument/2006/relationships/image" Target="../media/image62.wmf"/><Relationship Id="rId5" Type="http://schemas.openxmlformats.org/officeDocument/2006/relationships/image" Target="../media/image61.wmf"/><Relationship Id="rId4" Type="http://schemas.openxmlformats.org/officeDocument/2006/relationships/image" Target="../media/image60.wmf"/><Relationship Id="rId9" Type="http://schemas.openxmlformats.org/officeDocument/2006/relationships/image" Target="../media/image6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15.wmf"/><Relationship Id="rId7" Type="http://schemas.openxmlformats.org/officeDocument/2006/relationships/image" Target="../media/image18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5.wmf"/><Relationship Id="rId9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7" Type="http://schemas.openxmlformats.org/officeDocument/2006/relationships/image" Target="../media/image36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image" Target="../media/image39.wmf"/><Relationship Id="rId7" Type="http://schemas.openxmlformats.org/officeDocument/2006/relationships/image" Target="../media/image43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42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Relationship Id="rId9" Type="http://schemas.openxmlformats.org/officeDocument/2006/relationships/image" Target="../media/image45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3" Type="http://schemas.openxmlformats.org/officeDocument/2006/relationships/image" Target="../media/image32.wmf"/><Relationship Id="rId7" Type="http://schemas.openxmlformats.org/officeDocument/2006/relationships/image" Target="../media/image50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6" Type="http://schemas.openxmlformats.org/officeDocument/2006/relationships/image" Target="../media/image49.wmf"/><Relationship Id="rId5" Type="http://schemas.openxmlformats.org/officeDocument/2006/relationships/image" Target="../media/image48.wmf"/><Relationship Id="rId4" Type="http://schemas.openxmlformats.org/officeDocument/2006/relationships/image" Target="../media/image8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3" Type="http://schemas.openxmlformats.org/officeDocument/2006/relationships/image" Target="../media/image11.wmf"/><Relationship Id="rId7" Type="http://schemas.openxmlformats.org/officeDocument/2006/relationships/image" Target="../media/image5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54.wmf"/><Relationship Id="rId5" Type="http://schemas.openxmlformats.org/officeDocument/2006/relationships/image" Target="../media/image53.wmf"/><Relationship Id="rId4" Type="http://schemas.openxmlformats.org/officeDocument/2006/relationships/image" Target="../media/image5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431B14-11F7-4A4F-AA35-6CEAC9DCE5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520CEE-3F64-4EB5-84BA-56BCD6D052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57DC4E-9FB2-4FA7-9677-2828DBC171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0CA4B-2278-41AE-9D75-9F2853BAE1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283395-6AF3-4C02-92EC-1D09E8BCDF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2E64DE-875E-4538-B459-A485A3FA3C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66A6CE-5A36-4B2C-A0F6-196F94AB88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A735AC-09E1-4BCB-BA09-E7DAAE0DA6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F91B9D-89EB-4859-9098-DBB9F82828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A8AC21-325B-475C-853A-E9E7DE935D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578DCD-C2C4-48DB-BFDD-A59F9C3999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B31F24A2-07C0-4B47-8E6A-E3C5C1BB3F9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8.bin"/><Relationship Id="rId3" Type="http://schemas.openxmlformats.org/officeDocument/2006/relationships/oleObject" Target="../embeddings/oleObject63.bin"/><Relationship Id="rId7" Type="http://schemas.openxmlformats.org/officeDocument/2006/relationships/oleObject" Target="../embeddings/oleObject6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66.bin"/><Relationship Id="rId5" Type="http://schemas.openxmlformats.org/officeDocument/2006/relationships/oleObject" Target="../embeddings/oleObject65.bin"/><Relationship Id="rId10" Type="http://schemas.openxmlformats.org/officeDocument/2006/relationships/oleObject" Target="../embeddings/oleObject70.bin"/><Relationship Id="rId4" Type="http://schemas.openxmlformats.org/officeDocument/2006/relationships/oleObject" Target="../embeddings/oleObject64.bin"/><Relationship Id="rId9" Type="http://schemas.openxmlformats.org/officeDocument/2006/relationships/oleObject" Target="../embeddings/oleObject69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6.bin"/><Relationship Id="rId3" Type="http://schemas.openxmlformats.org/officeDocument/2006/relationships/oleObject" Target="../embeddings/oleObject71.bin"/><Relationship Id="rId7" Type="http://schemas.openxmlformats.org/officeDocument/2006/relationships/oleObject" Target="../embeddings/oleObject7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74.bin"/><Relationship Id="rId11" Type="http://schemas.openxmlformats.org/officeDocument/2006/relationships/oleObject" Target="../embeddings/oleObject79.bin"/><Relationship Id="rId5" Type="http://schemas.openxmlformats.org/officeDocument/2006/relationships/oleObject" Target="../embeddings/oleObject73.bin"/><Relationship Id="rId10" Type="http://schemas.openxmlformats.org/officeDocument/2006/relationships/oleObject" Target="../embeddings/oleObject78.bin"/><Relationship Id="rId4" Type="http://schemas.openxmlformats.org/officeDocument/2006/relationships/oleObject" Target="../embeddings/oleObject72.bin"/><Relationship Id="rId9" Type="http://schemas.openxmlformats.org/officeDocument/2006/relationships/oleObject" Target="../embeddings/oleObject77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Relationship Id="rId9" Type="http://schemas.openxmlformats.org/officeDocument/2006/relationships/oleObject" Target="../embeddings/oleObject13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7.bin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6.bin"/><Relationship Id="rId10" Type="http://schemas.openxmlformats.org/officeDocument/2006/relationships/oleObject" Target="../embeddings/oleObject21.bin"/><Relationship Id="rId4" Type="http://schemas.openxmlformats.org/officeDocument/2006/relationships/oleObject" Target="../embeddings/oleObject15.bin"/><Relationship Id="rId9" Type="http://schemas.openxmlformats.org/officeDocument/2006/relationships/oleObject" Target="../embeddings/oleObject20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6.bin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2.bin"/><Relationship Id="rId5" Type="http://schemas.openxmlformats.org/officeDocument/2006/relationships/oleObject" Target="../embeddings/oleObject31.bin"/><Relationship Id="rId4" Type="http://schemas.openxmlformats.org/officeDocument/2006/relationships/oleObject" Target="../embeddings/oleObject30.bin"/><Relationship Id="rId9" Type="http://schemas.openxmlformats.org/officeDocument/2006/relationships/oleObject" Target="../embeddings/oleObject35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9.bin"/><Relationship Id="rId11" Type="http://schemas.openxmlformats.org/officeDocument/2006/relationships/oleObject" Target="../embeddings/oleObject44.bin"/><Relationship Id="rId5" Type="http://schemas.openxmlformats.org/officeDocument/2006/relationships/oleObject" Target="../embeddings/oleObject38.bin"/><Relationship Id="rId10" Type="http://schemas.openxmlformats.org/officeDocument/2006/relationships/oleObject" Target="../embeddings/oleObject43.bin"/><Relationship Id="rId4" Type="http://schemas.openxmlformats.org/officeDocument/2006/relationships/oleObject" Target="../embeddings/oleObject37.bin"/><Relationship Id="rId9" Type="http://schemas.openxmlformats.org/officeDocument/2006/relationships/oleObject" Target="../embeddings/oleObject42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0.bin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8.bin"/><Relationship Id="rId11" Type="http://schemas.openxmlformats.org/officeDocument/2006/relationships/oleObject" Target="../embeddings/oleObject53.bin"/><Relationship Id="rId5" Type="http://schemas.openxmlformats.org/officeDocument/2006/relationships/oleObject" Target="../embeddings/oleObject47.bin"/><Relationship Id="rId10" Type="http://schemas.openxmlformats.org/officeDocument/2006/relationships/oleObject" Target="../embeddings/oleObject52.bin"/><Relationship Id="rId4" Type="http://schemas.openxmlformats.org/officeDocument/2006/relationships/oleObject" Target="../embeddings/oleObject46.bin"/><Relationship Id="rId9" Type="http://schemas.openxmlformats.org/officeDocument/2006/relationships/oleObject" Target="../embeddings/oleObject51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9.bin"/><Relationship Id="rId3" Type="http://schemas.openxmlformats.org/officeDocument/2006/relationships/oleObject" Target="../embeddings/oleObject54.bin"/><Relationship Id="rId7" Type="http://schemas.openxmlformats.org/officeDocument/2006/relationships/oleObject" Target="../embeddings/oleObject5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57.bin"/><Relationship Id="rId11" Type="http://schemas.openxmlformats.org/officeDocument/2006/relationships/oleObject" Target="../embeddings/oleObject62.bin"/><Relationship Id="rId5" Type="http://schemas.openxmlformats.org/officeDocument/2006/relationships/oleObject" Target="../embeddings/oleObject56.bin"/><Relationship Id="rId10" Type="http://schemas.openxmlformats.org/officeDocument/2006/relationships/oleObject" Target="../embeddings/oleObject61.bin"/><Relationship Id="rId4" Type="http://schemas.openxmlformats.org/officeDocument/2006/relationships/oleObject" Target="../embeddings/oleObject55.bin"/><Relationship Id="rId9" Type="http://schemas.openxmlformats.org/officeDocument/2006/relationships/oleObject" Target="../embeddings/oleObject6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990600" y="1905000"/>
            <a:ext cx="73914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4.4 </a:t>
            </a:r>
            <a:endParaRPr lang="en-US" sz="3600" dirty="0" smtClean="0">
              <a:solidFill>
                <a:srgbClr val="FF0000"/>
              </a:solidFill>
            </a:endParaRPr>
          </a:p>
          <a:p>
            <a:pPr algn="ctr"/>
            <a:r>
              <a:rPr lang="en-US" sz="4000" dirty="0" err="1" smtClean="0">
                <a:solidFill>
                  <a:srgbClr val="FF0000"/>
                </a:solidFill>
              </a:rPr>
              <a:t>L’Hôpital’s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>
                <a:solidFill>
                  <a:srgbClr val="FF0000"/>
                </a:solidFill>
              </a:rPr>
              <a:t>Rule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533400" y="533400"/>
            <a:ext cx="3081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Indeterminate Forms:</a:t>
            </a:r>
          </a:p>
        </p:txBody>
      </p:sp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3962400" y="457200"/>
          <a:ext cx="446088" cy="515938"/>
        </p:xfrm>
        <a:graphic>
          <a:graphicData uri="http://schemas.openxmlformats.org/presentationml/2006/ole">
            <p:oleObj spid="_x0000_s17451" name="Equation" r:id="rId3" imgW="164957" imgH="190335" progId="">
              <p:embed/>
            </p:oleObj>
          </a:graphicData>
        </a:graphic>
      </p:graphicFrame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5410200" y="439738"/>
          <a:ext cx="446088" cy="550862"/>
        </p:xfrm>
        <a:graphic>
          <a:graphicData uri="http://schemas.openxmlformats.org/presentationml/2006/ole">
            <p:oleObj spid="_x0000_s17452" name="Equation" r:id="rId4" imgW="164957" imgH="203024" progId="">
              <p:embed/>
            </p:oleObj>
          </a:graphicData>
        </a:graphic>
      </p:graphicFrame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6578600" y="457200"/>
          <a:ext cx="549275" cy="515938"/>
        </p:xfrm>
        <a:graphic>
          <a:graphicData uri="http://schemas.openxmlformats.org/presentationml/2006/ole">
            <p:oleObj spid="_x0000_s17453" name="Equation" r:id="rId5" imgW="203112" imgH="190417" progId="">
              <p:embed/>
            </p:oleObj>
          </a:graphicData>
        </a:graphic>
      </p:graphicFrame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533400" y="1295400"/>
            <a:ext cx="80168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Evaluating these forms requires a mathematical trick to change the expression into a fraction.</a:t>
            </a:r>
          </a:p>
        </p:txBody>
      </p:sp>
      <p:graphicFrame>
        <p:nvGraphicFramePr>
          <p:cNvPr id="17439" name="Object 31"/>
          <p:cNvGraphicFramePr>
            <a:graphicFrameLocks noChangeAspect="1"/>
          </p:cNvGraphicFramePr>
          <p:nvPr/>
        </p:nvGraphicFramePr>
        <p:xfrm>
          <a:off x="838200" y="2514600"/>
          <a:ext cx="2157413" cy="549275"/>
        </p:xfrm>
        <a:graphic>
          <a:graphicData uri="http://schemas.openxmlformats.org/presentationml/2006/ole">
            <p:oleObj spid="_x0000_s17454" name="Equation" r:id="rId6" imgW="799753" imgH="203112" progId="">
              <p:embed/>
            </p:oleObj>
          </a:graphicData>
        </a:graphic>
      </p:graphicFrame>
      <p:grpSp>
        <p:nvGrpSpPr>
          <p:cNvPr id="17454" name="Group 46"/>
          <p:cNvGrpSpPr>
            <a:grpSpLocks/>
          </p:cNvGrpSpPr>
          <p:nvPr/>
        </p:nvGrpSpPr>
        <p:grpSpPr bwMode="auto">
          <a:xfrm>
            <a:off x="1066800" y="3048000"/>
            <a:ext cx="6797675" cy="1355725"/>
            <a:chOff x="672" y="1920"/>
            <a:chExt cx="4282" cy="854"/>
          </a:xfrm>
        </p:grpSpPr>
        <p:sp>
          <p:nvSpPr>
            <p:cNvPr id="17440" name="Text Box 32"/>
            <p:cNvSpPr txBox="1">
              <a:spLocks noChangeArrowheads="1"/>
            </p:cNvSpPr>
            <p:nvPr/>
          </p:nvSpPr>
          <p:spPr bwMode="auto">
            <a:xfrm>
              <a:off x="672" y="2256"/>
              <a:ext cx="4282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</a:rPr>
                <a:t>When we take the log of an exponential function, the exponent can be moved out front. </a:t>
              </a:r>
            </a:p>
          </p:txBody>
        </p:sp>
        <p:sp>
          <p:nvSpPr>
            <p:cNvPr id="17441" name="Line 33"/>
            <p:cNvSpPr>
              <a:spLocks noChangeShapeType="1"/>
            </p:cNvSpPr>
            <p:nvPr/>
          </p:nvSpPr>
          <p:spPr bwMode="auto">
            <a:xfrm flipV="1">
              <a:off x="1392" y="1920"/>
              <a:ext cx="0" cy="384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443" name="Rectangle 35"/>
          <p:cNvSpPr>
            <a:spLocks noChangeArrowheads="1"/>
          </p:cNvSpPr>
          <p:nvPr/>
        </p:nvSpPr>
        <p:spPr bwMode="auto">
          <a:xfrm>
            <a:off x="1066800" y="3048000"/>
            <a:ext cx="6781800" cy="152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7442" name="Object 34"/>
          <p:cNvGraphicFramePr>
            <a:graphicFrameLocks noChangeAspect="1"/>
          </p:cNvGraphicFramePr>
          <p:nvPr/>
        </p:nvGraphicFramePr>
        <p:xfrm>
          <a:off x="3019425" y="2306638"/>
          <a:ext cx="1095375" cy="1579562"/>
        </p:xfrm>
        <a:graphic>
          <a:graphicData uri="http://schemas.openxmlformats.org/presentationml/2006/ole">
            <p:oleObj spid="_x0000_s17455" name="Equation" r:id="rId7" imgW="406224" imgH="583947" progId="">
              <p:embed/>
            </p:oleObj>
          </a:graphicData>
        </a:graphic>
      </p:graphicFrame>
      <p:grpSp>
        <p:nvGrpSpPr>
          <p:cNvPr id="17452" name="Group 44"/>
          <p:cNvGrpSpPr>
            <a:grpSpLocks/>
          </p:cNvGrpSpPr>
          <p:nvPr/>
        </p:nvGrpSpPr>
        <p:grpSpPr bwMode="auto">
          <a:xfrm>
            <a:off x="4191000" y="2325688"/>
            <a:ext cx="3978275" cy="1570037"/>
            <a:chOff x="2640" y="1465"/>
            <a:chExt cx="2506" cy="989"/>
          </a:xfrm>
        </p:grpSpPr>
        <p:sp>
          <p:nvSpPr>
            <p:cNvPr id="17444" name="AutoShape 36"/>
            <p:cNvSpPr>
              <a:spLocks/>
            </p:cNvSpPr>
            <p:nvPr/>
          </p:nvSpPr>
          <p:spPr bwMode="auto">
            <a:xfrm>
              <a:off x="2640" y="1536"/>
              <a:ext cx="144" cy="912"/>
            </a:xfrm>
            <a:prstGeom prst="rightBrace">
              <a:avLst>
                <a:gd name="adj1" fmla="val 52778"/>
                <a:gd name="adj2" fmla="val 50000"/>
              </a:avLst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5" name="Text Box 37"/>
            <p:cNvSpPr txBox="1">
              <a:spLocks noChangeArrowheads="1"/>
            </p:cNvSpPr>
            <p:nvPr/>
          </p:nvSpPr>
          <p:spPr bwMode="auto">
            <a:xfrm>
              <a:off x="2880" y="1465"/>
              <a:ext cx="2266" cy="9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We can then write the expression as a fraction, which allows us to use </a:t>
              </a:r>
              <a:r>
                <a:rPr lang="en-US" dirty="0" err="1">
                  <a:solidFill>
                    <a:srgbClr val="FF0000"/>
                  </a:solidFill>
                </a:rPr>
                <a:t>L’Hôpital’s</a:t>
              </a:r>
              <a:r>
                <a:rPr lang="en-US" dirty="0">
                  <a:solidFill>
                    <a:srgbClr val="FF0000"/>
                  </a:solidFill>
                </a:rPr>
                <a:t> rule.</a:t>
              </a:r>
            </a:p>
          </p:txBody>
        </p:sp>
      </p:grpSp>
      <p:graphicFrame>
        <p:nvGraphicFramePr>
          <p:cNvPr id="17415" name="Object 7"/>
          <p:cNvGraphicFramePr>
            <a:graphicFrameLocks noChangeAspect="1"/>
          </p:cNvGraphicFramePr>
          <p:nvPr/>
        </p:nvGraphicFramePr>
        <p:xfrm>
          <a:off x="685800" y="4533900"/>
          <a:ext cx="1390650" cy="695325"/>
        </p:xfrm>
        <a:graphic>
          <a:graphicData uri="http://schemas.openxmlformats.org/presentationml/2006/ole">
            <p:oleObj spid="_x0000_s17456" name="Equation" r:id="rId8" imgW="583947" imgH="291973" progId="">
              <p:embed/>
            </p:oleObj>
          </a:graphicData>
        </a:graphic>
      </p:graphicFrame>
      <p:graphicFrame>
        <p:nvGraphicFramePr>
          <p:cNvPr id="17437" name="Object 29"/>
          <p:cNvGraphicFramePr>
            <a:graphicFrameLocks noChangeAspect="1"/>
          </p:cNvGraphicFramePr>
          <p:nvPr/>
        </p:nvGraphicFramePr>
        <p:xfrm>
          <a:off x="2133600" y="4343400"/>
          <a:ext cx="1746250" cy="758825"/>
        </p:xfrm>
        <a:graphic>
          <a:graphicData uri="http://schemas.openxmlformats.org/presentationml/2006/ole">
            <p:oleObj spid="_x0000_s17457" name="Equation" r:id="rId9" imgW="698197" imgH="304668" progId="">
              <p:embed/>
            </p:oleObj>
          </a:graphicData>
        </a:graphic>
      </p:graphicFrame>
      <p:graphicFrame>
        <p:nvGraphicFramePr>
          <p:cNvPr id="17438" name="Object 30"/>
          <p:cNvGraphicFramePr>
            <a:graphicFrameLocks noChangeAspect="1"/>
          </p:cNvGraphicFramePr>
          <p:nvPr/>
        </p:nvGraphicFramePr>
        <p:xfrm>
          <a:off x="3892550" y="4432300"/>
          <a:ext cx="1746250" cy="666750"/>
        </p:xfrm>
        <a:graphic>
          <a:graphicData uri="http://schemas.openxmlformats.org/presentationml/2006/ole">
            <p:oleObj spid="_x0000_s17458" name="Equation" r:id="rId10" imgW="698197" imgH="266584" progId="">
              <p:embed/>
            </p:oleObj>
          </a:graphicData>
        </a:graphic>
      </p:graphicFrame>
      <p:grpSp>
        <p:nvGrpSpPr>
          <p:cNvPr id="17453" name="Group 45"/>
          <p:cNvGrpSpPr>
            <a:grpSpLocks/>
          </p:cNvGrpSpPr>
          <p:nvPr/>
        </p:nvGrpSpPr>
        <p:grpSpPr bwMode="auto">
          <a:xfrm>
            <a:off x="304800" y="4862511"/>
            <a:ext cx="6111875" cy="1606549"/>
            <a:chOff x="192" y="3063"/>
            <a:chExt cx="3850" cy="1012"/>
          </a:xfrm>
        </p:grpSpPr>
        <p:sp>
          <p:nvSpPr>
            <p:cNvPr id="17446" name="Text Box 38"/>
            <p:cNvSpPr txBox="1">
              <a:spLocks noChangeArrowheads="1"/>
            </p:cNvSpPr>
            <p:nvPr/>
          </p:nvSpPr>
          <p:spPr bwMode="auto">
            <a:xfrm>
              <a:off x="192" y="3552"/>
              <a:ext cx="3850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We can take the log of the function as long as we </a:t>
              </a:r>
              <a:r>
                <a:rPr lang="en-US" dirty="0" err="1">
                  <a:solidFill>
                    <a:srgbClr val="FF0000"/>
                  </a:solidFill>
                </a:rPr>
                <a:t>exponentiate</a:t>
              </a:r>
              <a:r>
                <a:rPr lang="en-US" dirty="0">
                  <a:solidFill>
                    <a:srgbClr val="FF0000"/>
                  </a:solidFill>
                </a:rPr>
                <a:t> at the same time.</a:t>
              </a:r>
            </a:p>
          </p:txBody>
        </p:sp>
        <p:sp>
          <p:nvSpPr>
            <p:cNvPr id="17447" name="Freeform 39"/>
            <p:cNvSpPr>
              <a:spLocks/>
            </p:cNvSpPr>
            <p:nvPr/>
          </p:nvSpPr>
          <p:spPr bwMode="auto">
            <a:xfrm>
              <a:off x="1737" y="3063"/>
              <a:ext cx="39" cy="537"/>
            </a:xfrm>
            <a:custGeom>
              <a:avLst/>
              <a:gdLst/>
              <a:ahLst/>
              <a:cxnLst>
                <a:cxn ang="0">
                  <a:pos x="39" y="537"/>
                </a:cxn>
                <a:cxn ang="0">
                  <a:pos x="0" y="0"/>
                </a:cxn>
              </a:cxnLst>
              <a:rect l="0" t="0" r="r" b="b"/>
              <a:pathLst>
                <a:path w="39" h="537">
                  <a:moveTo>
                    <a:pt x="39" y="537"/>
                  </a:moveTo>
                  <a:lnTo>
                    <a:pt x="0" y="0"/>
                  </a:lnTo>
                </a:path>
              </a:pathLst>
            </a:custGeom>
            <a:noFill/>
            <a:ln w="25400">
              <a:solidFill>
                <a:schemeClr val="accent2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51" name="Group 43"/>
          <p:cNvGrpSpPr>
            <a:grpSpLocks/>
          </p:cNvGrpSpPr>
          <p:nvPr/>
        </p:nvGrpSpPr>
        <p:grpSpPr bwMode="auto">
          <a:xfrm>
            <a:off x="5654675" y="4114800"/>
            <a:ext cx="2955925" cy="1200150"/>
            <a:chOff x="3562" y="2592"/>
            <a:chExt cx="1862" cy="756"/>
          </a:xfrm>
        </p:grpSpPr>
        <p:sp>
          <p:nvSpPr>
            <p:cNvPr id="17448" name="AutoShape 40"/>
            <p:cNvSpPr>
              <a:spLocks/>
            </p:cNvSpPr>
            <p:nvPr/>
          </p:nvSpPr>
          <p:spPr bwMode="auto">
            <a:xfrm>
              <a:off x="3562" y="2688"/>
              <a:ext cx="134" cy="576"/>
            </a:xfrm>
            <a:prstGeom prst="rightBrace">
              <a:avLst>
                <a:gd name="adj1" fmla="val 35821"/>
                <a:gd name="adj2" fmla="val 50000"/>
              </a:avLst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9" name="Text Box 41"/>
            <p:cNvSpPr txBox="1">
              <a:spLocks noChangeArrowheads="1"/>
            </p:cNvSpPr>
            <p:nvPr/>
          </p:nvSpPr>
          <p:spPr bwMode="auto">
            <a:xfrm>
              <a:off x="3686" y="2592"/>
              <a:ext cx="1738" cy="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Then move the limit notation outside of the log.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4" grpId="0" autoUpdateAnimBg="0"/>
      <p:bldP spid="1744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9" name="Object 9"/>
          <p:cNvGraphicFramePr>
            <a:graphicFrameLocks noChangeAspect="1"/>
          </p:cNvGraphicFramePr>
          <p:nvPr/>
        </p:nvGraphicFramePr>
        <p:xfrm>
          <a:off x="990600" y="685800"/>
          <a:ext cx="1295400" cy="784225"/>
        </p:xfrm>
        <a:graphic>
          <a:graphicData uri="http://schemas.openxmlformats.org/presentationml/2006/ole">
            <p:oleObj spid="_x0000_s20512" name="Equation" r:id="rId3" imgW="482391" imgH="291973" progId="">
              <p:embed/>
            </p:oleObj>
          </a:graphicData>
        </a:graphic>
      </p:graphicFrame>
      <p:graphicFrame>
        <p:nvGraphicFramePr>
          <p:cNvPr id="20490" name="Object 10"/>
          <p:cNvGraphicFramePr>
            <a:graphicFrameLocks noChangeAspect="1"/>
          </p:cNvGraphicFramePr>
          <p:nvPr/>
        </p:nvGraphicFramePr>
        <p:xfrm>
          <a:off x="609600" y="1601788"/>
          <a:ext cx="2286000" cy="912812"/>
        </p:xfrm>
        <a:graphic>
          <a:graphicData uri="http://schemas.openxmlformats.org/presentationml/2006/ole">
            <p:oleObj spid="_x0000_s20513" name="Equation" r:id="rId4" imgW="698500" imgH="279400" progId="">
              <p:embed/>
            </p:oleObj>
          </a:graphicData>
        </a:graphic>
      </p:graphicFrame>
      <p:graphicFrame>
        <p:nvGraphicFramePr>
          <p:cNvPr id="20491" name="Object 11"/>
          <p:cNvGraphicFramePr>
            <a:graphicFrameLocks noChangeAspect="1"/>
          </p:cNvGraphicFramePr>
          <p:nvPr/>
        </p:nvGraphicFramePr>
        <p:xfrm>
          <a:off x="3276600" y="1447800"/>
          <a:ext cx="2160588" cy="1036637"/>
        </p:xfrm>
        <a:graphic>
          <a:graphicData uri="http://schemas.openxmlformats.org/presentationml/2006/ole">
            <p:oleObj spid="_x0000_s20514" name="Equation" r:id="rId5" imgW="660113" imgH="317362" progId="">
              <p:embed/>
            </p:oleObj>
          </a:graphicData>
        </a:graphic>
      </p:graphicFrame>
      <p:graphicFrame>
        <p:nvGraphicFramePr>
          <p:cNvPr id="20492" name="Object 12"/>
          <p:cNvGraphicFramePr>
            <a:graphicFrameLocks noChangeAspect="1"/>
          </p:cNvGraphicFramePr>
          <p:nvPr/>
        </p:nvGraphicFramePr>
        <p:xfrm>
          <a:off x="596900" y="2667000"/>
          <a:ext cx="1954213" cy="1077913"/>
        </p:xfrm>
        <a:graphic>
          <a:graphicData uri="http://schemas.openxmlformats.org/presentationml/2006/ole">
            <p:oleObj spid="_x0000_s20515" name="Equation" r:id="rId6" imgW="596900" imgH="330200" progId="">
              <p:embed/>
            </p:oleObj>
          </a:graphicData>
        </a:graphic>
      </p:graphicFrame>
      <p:graphicFrame>
        <p:nvGraphicFramePr>
          <p:cNvPr id="20493" name="Object 13"/>
          <p:cNvGraphicFramePr>
            <a:graphicFrameLocks noChangeAspect="1"/>
          </p:cNvGraphicFramePr>
          <p:nvPr/>
        </p:nvGraphicFramePr>
        <p:xfrm>
          <a:off x="615950" y="3581400"/>
          <a:ext cx="1746250" cy="1366838"/>
        </p:xfrm>
        <a:graphic>
          <a:graphicData uri="http://schemas.openxmlformats.org/presentationml/2006/ole">
            <p:oleObj spid="_x0000_s20516" name="Equation" r:id="rId7" imgW="533169" imgH="418918" progId="">
              <p:embed/>
            </p:oleObj>
          </a:graphicData>
        </a:graphic>
      </p:graphicFrame>
      <p:graphicFrame>
        <p:nvGraphicFramePr>
          <p:cNvPr id="20494" name="Object 14"/>
          <p:cNvGraphicFramePr>
            <a:graphicFrameLocks noChangeAspect="1"/>
          </p:cNvGraphicFramePr>
          <p:nvPr/>
        </p:nvGraphicFramePr>
        <p:xfrm>
          <a:off x="569335" y="5105400"/>
          <a:ext cx="1259465" cy="631825"/>
        </p:xfrm>
        <a:graphic>
          <a:graphicData uri="http://schemas.openxmlformats.org/presentationml/2006/ole">
            <p:oleObj spid="_x0000_s20517" name="Equation" r:id="rId8" imgW="291973" imgH="203112" progId="">
              <p:embed/>
            </p:oleObj>
          </a:graphicData>
        </a:graphic>
      </p:graphicFrame>
      <p:graphicFrame>
        <p:nvGraphicFramePr>
          <p:cNvPr id="20495" name="Object 15"/>
          <p:cNvGraphicFramePr>
            <a:graphicFrameLocks noChangeAspect="1"/>
          </p:cNvGraphicFramePr>
          <p:nvPr/>
        </p:nvGraphicFramePr>
        <p:xfrm>
          <a:off x="1981200" y="5181600"/>
          <a:ext cx="709612" cy="539750"/>
        </p:xfrm>
        <a:graphic>
          <a:graphicData uri="http://schemas.openxmlformats.org/presentationml/2006/ole">
            <p:oleObj spid="_x0000_s20518" name="Equation" r:id="rId9" imgW="215619" imgH="164885" progId="">
              <p:embed/>
            </p:oleObj>
          </a:graphicData>
        </a:graphic>
      </p:graphicFrame>
      <p:grpSp>
        <p:nvGrpSpPr>
          <p:cNvPr id="20498" name="Group 18"/>
          <p:cNvGrpSpPr>
            <a:grpSpLocks/>
          </p:cNvGrpSpPr>
          <p:nvPr/>
        </p:nvGrpSpPr>
        <p:grpSpPr bwMode="auto">
          <a:xfrm>
            <a:off x="2362200" y="762000"/>
            <a:ext cx="1006475" cy="514350"/>
            <a:chOff x="1200" y="2352"/>
            <a:chExt cx="634" cy="324"/>
          </a:xfrm>
        </p:grpSpPr>
        <p:graphicFrame>
          <p:nvGraphicFramePr>
            <p:cNvPr id="20499" name="Object 19"/>
            <p:cNvGraphicFramePr>
              <a:graphicFrameLocks noChangeAspect="1"/>
            </p:cNvGraphicFramePr>
            <p:nvPr/>
          </p:nvGraphicFramePr>
          <p:xfrm>
            <a:off x="1488" y="2352"/>
            <a:ext cx="346" cy="324"/>
          </p:xfrm>
          <a:graphic>
            <a:graphicData uri="http://schemas.openxmlformats.org/presentationml/2006/ole">
              <p:oleObj spid="_x0000_s20519" name="Equation" r:id="rId10" imgW="203112" imgH="190417" progId="">
                <p:embed/>
              </p:oleObj>
            </a:graphicData>
          </a:graphic>
        </p:graphicFrame>
        <p:sp>
          <p:nvSpPr>
            <p:cNvPr id="20500" name="Line 20"/>
            <p:cNvSpPr>
              <a:spLocks noChangeShapeType="1"/>
            </p:cNvSpPr>
            <p:nvPr/>
          </p:nvSpPr>
          <p:spPr bwMode="auto">
            <a:xfrm flipH="1">
              <a:off x="1200" y="2544"/>
              <a:ext cx="240" cy="0"/>
            </a:xfrm>
            <a:prstGeom prst="line">
              <a:avLst/>
            </a:prstGeom>
            <a:noFill/>
            <a:ln w="3175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510" name="Group 30"/>
          <p:cNvGrpSpPr>
            <a:grpSpLocks/>
          </p:cNvGrpSpPr>
          <p:nvPr/>
        </p:nvGrpSpPr>
        <p:grpSpPr bwMode="auto">
          <a:xfrm>
            <a:off x="2481262" y="2743200"/>
            <a:ext cx="1404938" cy="914400"/>
            <a:chOff x="4080" y="1056"/>
            <a:chExt cx="885" cy="576"/>
          </a:xfrm>
        </p:grpSpPr>
        <p:graphicFrame>
          <p:nvGraphicFramePr>
            <p:cNvPr id="20502" name="Object 22"/>
            <p:cNvGraphicFramePr>
              <a:graphicFrameLocks noChangeAspect="1"/>
            </p:cNvGraphicFramePr>
            <p:nvPr/>
          </p:nvGraphicFramePr>
          <p:xfrm>
            <a:off x="4704" y="1056"/>
            <a:ext cx="261" cy="576"/>
          </p:xfrm>
          <a:graphic>
            <a:graphicData uri="http://schemas.openxmlformats.org/presentationml/2006/ole">
              <p:oleObj spid="_x0000_s20520" name="Equation" r:id="rId11" imgW="177646" imgH="393359" progId="">
                <p:embed/>
              </p:oleObj>
            </a:graphicData>
          </a:graphic>
        </p:graphicFrame>
        <p:sp>
          <p:nvSpPr>
            <p:cNvPr id="20503" name="Line 23"/>
            <p:cNvSpPr>
              <a:spLocks noChangeShapeType="1"/>
            </p:cNvSpPr>
            <p:nvPr/>
          </p:nvSpPr>
          <p:spPr bwMode="auto">
            <a:xfrm flipH="1" flipV="1">
              <a:off x="4080" y="1344"/>
              <a:ext cx="576" cy="0"/>
            </a:xfrm>
            <a:prstGeom prst="line">
              <a:avLst/>
            </a:prstGeom>
            <a:noFill/>
            <a:ln w="3175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504" name="Group 24"/>
          <p:cNvGrpSpPr>
            <a:grpSpLocks/>
          </p:cNvGrpSpPr>
          <p:nvPr/>
        </p:nvGrpSpPr>
        <p:grpSpPr bwMode="auto">
          <a:xfrm>
            <a:off x="2589210" y="4084640"/>
            <a:ext cx="1828800" cy="830263"/>
            <a:chOff x="4368" y="2352"/>
            <a:chExt cx="1152" cy="523"/>
          </a:xfrm>
        </p:grpSpPr>
        <p:sp>
          <p:nvSpPr>
            <p:cNvPr id="20505" name="Text Box 25"/>
            <p:cNvSpPr txBox="1">
              <a:spLocks noChangeArrowheads="1"/>
            </p:cNvSpPr>
            <p:nvPr/>
          </p:nvSpPr>
          <p:spPr bwMode="auto">
            <a:xfrm>
              <a:off x="4658" y="2352"/>
              <a:ext cx="862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dirty="0" err="1">
                  <a:solidFill>
                    <a:srgbClr val="FF0000"/>
                  </a:solidFill>
                </a:rPr>
                <a:t>L’Hôpital</a:t>
              </a:r>
              <a:endParaRPr lang="en-US" dirty="0">
                <a:solidFill>
                  <a:srgbClr val="FF0000"/>
                </a:solidFill>
              </a:endParaRPr>
            </a:p>
            <a:p>
              <a:pPr algn="ctr"/>
              <a:r>
                <a:rPr lang="en-US" dirty="0">
                  <a:solidFill>
                    <a:srgbClr val="FF0000"/>
                  </a:solidFill>
                </a:rPr>
                <a:t>applied</a:t>
              </a:r>
            </a:p>
          </p:txBody>
        </p:sp>
        <p:sp>
          <p:nvSpPr>
            <p:cNvPr id="20506" name="Line 26"/>
            <p:cNvSpPr>
              <a:spLocks noChangeShapeType="1"/>
            </p:cNvSpPr>
            <p:nvPr/>
          </p:nvSpPr>
          <p:spPr bwMode="auto">
            <a:xfrm flipH="1">
              <a:off x="4368" y="2592"/>
              <a:ext cx="288" cy="0"/>
            </a:xfrm>
            <a:prstGeom prst="line">
              <a:avLst/>
            </a:prstGeom>
            <a:noFill/>
            <a:ln w="3175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" name="TextBox 13"/>
          <p:cNvSpPr txBox="1"/>
          <p:nvPr/>
        </p:nvSpPr>
        <p:spPr>
          <a:xfrm>
            <a:off x="3429000" y="762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9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99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99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0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99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2362200" y="3200400"/>
            <a:ext cx="28194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2362200" y="3200400"/>
            <a:ext cx="28194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762000" y="2819400"/>
            <a:ext cx="79406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Zero divided by zero can not be evaluated, and is an example of </a:t>
            </a:r>
            <a:r>
              <a:rPr lang="en-US" b="1" dirty="0">
                <a:solidFill>
                  <a:srgbClr val="0000FF"/>
                </a:solidFill>
              </a:rPr>
              <a:t>indeterminate form</a:t>
            </a:r>
            <a:r>
              <a:rPr lang="en-US" dirty="0"/>
              <a:t>.</a:t>
            </a: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2133600" y="609600"/>
          <a:ext cx="1447800" cy="936625"/>
        </p:xfrm>
        <a:graphic>
          <a:graphicData uri="http://schemas.openxmlformats.org/presentationml/2006/ole">
            <p:oleObj spid="_x0000_s4115" name="Equation" r:id="rId3" imgW="647700" imgH="419100" progId="">
              <p:embed/>
            </p:oleObj>
          </a:graphicData>
        </a:graphic>
      </p:graphicFrame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457200" y="838200"/>
            <a:ext cx="1490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Consider:</a:t>
            </a:r>
          </a:p>
        </p:txBody>
      </p:sp>
      <p:grpSp>
        <p:nvGrpSpPr>
          <p:cNvPr id="4111" name="Group 15"/>
          <p:cNvGrpSpPr>
            <a:grpSpLocks/>
          </p:cNvGrpSpPr>
          <p:nvPr/>
        </p:nvGrpSpPr>
        <p:grpSpPr bwMode="auto">
          <a:xfrm>
            <a:off x="457200" y="1752600"/>
            <a:ext cx="4884738" cy="879475"/>
            <a:chOff x="288" y="1104"/>
            <a:chExt cx="3077" cy="554"/>
          </a:xfrm>
        </p:grpSpPr>
        <p:sp>
          <p:nvSpPr>
            <p:cNvPr id="4100" name="Text Box 4"/>
            <p:cNvSpPr txBox="1">
              <a:spLocks noChangeArrowheads="1"/>
            </p:cNvSpPr>
            <p:nvPr/>
          </p:nvSpPr>
          <p:spPr bwMode="auto">
            <a:xfrm>
              <a:off x="288" y="1248"/>
              <a:ext cx="282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If we </a:t>
              </a:r>
              <a:r>
                <a:rPr lang="en-US" dirty="0" smtClean="0"/>
                <a:t>direct </a:t>
              </a:r>
              <a:r>
                <a:rPr lang="en-US" dirty="0"/>
                <a:t>substitution, we get:</a:t>
              </a:r>
            </a:p>
          </p:txBody>
        </p:sp>
        <p:graphicFrame>
          <p:nvGraphicFramePr>
            <p:cNvPr id="4101" name="Object 5"/>
            <p:cNvGraphicFramePr>
              <a:graphicFrameLocks noChangeAspect="1"/>
            </p:cNvGraphicFramePr>
            <p:nvPr/>
          </p:nvGraphicFramePr>
          <p:xfrm>
            <a:off x="3168" y="1104"/>
            <a:ext cx="197" cy="554"/>
          </p:xfrm>
          <a:graphic>
            <a:graphicData uri="http://schemas.openxmlformats.org/presentationml/2006/ole">
              <p:oleObj spid="_x0000_s4116" name="Equation" r:id="rId4" imgW="139639" imgH="393529" progId="">
                <p:embed/>
              </p:oleObj>
            </a:graphicData>
          </a:graphic>
        </p:graphicFrame>
      </p:grp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457200" y="3962400"/>
            <a:ext cx="7924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In this case, we can evaluate this limit by factoring and canceling:</a:t>
            </a:r>
          </a:p>
        </p:txBody>
      </p:sp>
      <p:graphicFrame>
        <p:nvGraphicFramePr>
          <p:cNvPr id="4105" name="Object 9"/>
          <p:cNvGraphicFramePr>
            <a:graphicFrameLocks noChangeAspect="1"/>
          </p:cNvGraphicFramePr>
          <p:nvPr/>
        </p:nvGraphicFramePr>
        <p:xfrm>
          <a:off x="990600" y="4953000"/>
          <a:ext cx="1447800" cy="936625"/>
        </p:xfrm>
        <a:graphic>
          <a:graphicData uri="http://schemas.openxmlformats.org/presentationml/2006/ole">
            <p:oleObj spid="_x0000_s4117" name="Equation" r:id="rId5" imgW="647700" imgH="419100" progId="">
              <p:embed/>
            </p:oleObj>
          </a:graphicData>
        </a:graphic>
      </p:graphicFrame>
      <p:graphicFrame>
        <p:nvGraphicFramePr>
          <p:cNvPr id="4106" name="Object 10"/>
          <p:cNvGraphicFramePr>
            <a:graphicFrameLocks noChangeAspect="1"/>
          </p:cNvGraphicFramePr>
          <p:nvPr/>
        </p:nvGraphicFramePr>
        <p:xfrm>
          <a:off x="2590800" y="4953000"/>
          <a:ext cx="2781300" cy="936625"/>
        </p:xfrm>
        <a:graphic>
          <a:graphicData uri="http://schemas.openxmlformats.org/presentationml/2006/ole">
            <p:oleObj spid="_x0000_s4118" name="Equation" r:id="rId6" imgW="1244600" imgH="419100" progId="">
              <p:embed/>
            </p:oleObj>
          </a:graphicData>
        </a:graphic>
      </p:graphicFrame>
      <p:graphicFrame>
        <p:nvGraphicFramePr>
          <p:cNvPr id="4107" name="Object 11"/>
          <p:cNvGraphicFramePr>
            <a:graphicFrameLocks noChangeAspect="1"/>
          </p:cNvGraphicFramePr>
          <p:nvPr/>
        </p:nvGraphicFramePr>
        <p:xfrm>
          <a:off x="5410200" y="5105400"/>
          <a:ext cx="1787525" cy="652463"/>
        </p:xfrm>
        <a:graphic>
          <a:graphicData uri="http://schemas.openxmlformats.org/presentationml/2006/ole">
            <p:oleObj spid="_x0000_s4119" name="Equation" r:id="rId7" imgW="799753" imgH="291973" progId="">
              <p:embed/>
            </p:oleObj>
          </a:graphicData>
        </a:graphic>
      </p:graphicFrame>
      <p:graphicFrame>
        <p:nvGraphicFramePr>
          <p:cNvPr id="4108" name="Object 12"/>
          <p:cNvGraphicFramePr>
            <a:graphicFrameLocks noChangeAspect="1"/>
          </p:cNvGraphicFramePr>
          <p:nvPr/>
        </p:nvGraphicFramePr>
        <p:xfrm>
          <a:off x="7239000" y="5181600"/>
          <a:ext cx="539750" cy="368300"/>
        </p:xfrm>
        <a:graphic>
          <a:graphicData uri="http://schemas.openxmlformats.org/presentationml/2006/ole">
            <p:oleObj spid="_x0000_s4120" name="Equation" r:id="rId8" imgW="241091" imgH="164957" progId="">
              <p:embed/>
            </p:oleObj>
          </a:graphicData>
        </a:graphic>
      </p:graphicFrame>
      <p:sp>
        <p:nvSpPr>
          <p:cNvPr id="4109" name="Line 13"/>
          <p:cNvSpPr>
            <a:spLocks noChangeShapeType="1"/>
          </p:cNvSpPr>
          <p:nvPr/>
        </p:nvSpPr>
        <p:spPr bwMode="auto">
          <a:xfrm flipV="1">
            <a:off x="4114800" y="4953000"/>
            <a:ext cx="914400" cy="99060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 autoUpdateAnimBg="0"/>
      <p:bldP spid="4104" grpId="0" autoUpdateAnimBg="0"/>
      <p:bldP spid="410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6988" name="Object 12"/>
          <p:cNvGraphicFramePr>
            <a:graphicFrameLocks noChangeAspect="1"/>
          </p:cNvGraphicFramePr>
          <p:nvPr/>
        </p:nvGraphicFramePr>
        <p:xfrm>
          <a:off x="4648200" y="1143000"/>
          <a:ext cx="481013" cy="1066800"/>
        </p:xfrm>
        <a:graphic>
          <a:graphicData uri="http://schemas.openxmlformats.org/presentationml/2006/ole">
            <p:oleObj spid="_x0000_s27664" name="Equation" r:id="rId3" imgW="177646" imgH="393359" progId="">
              <p:embed/>
            </p:oleObj>
          </a:graphicData>
        </a:graphic>
      </p:graphicFrame>
      <p:graphicFrame>
        <p:nvGraphicFramePr>
          <p:cNvPr id="126989" name="Object 13"/>
          <p:cNvGraphicFramePr>
            <a:graphicFrameLocks noChangeAspect="1"/>
          </p:cNvGraphicFramePr>
          <p:nvPr/>
        </p:nvGraphicFramePr>
        <p:xfrm>
          <a:off x="2590800" y="2743200"/>
          <a:ext cx="823913" cy="481013"/>
        </p:xfrm>
        <a:graphic>
          <a:graphicData uri="http://schemas.openxmlformats.org/presentationml/2006/ole">
            <p:oleObj spid="_x0000_s27665" name="Equation" r:id="rId4" imgW="304404" imgH="177569" progId="">
              <p:embed/>
            </p:oleObj>
          </a:graphicData>
        </a:graphic>
      </p:graphicFrame>
      <p:graphicFrame>
        <p:nvGraphicFramePr>
          <p:cNvPr id="126990" name="Object 14"/>
          <p:cNvGraphicFramePr>
            <a:graphicFrameLocks noChangeAspect="1"/>
          </p:cNvGraphicFramePr>
          <p:nvPr/>
        </p:nvGraphicFramePr>
        <p:xfrm>
          <a:off x="4800600" y="2819400"/>
          <a:ext cx="1065213" cy="344488"/>
        </p:xfrm>
        <a:graphic>
          <a:graphicData uri="http://schemas.openxmlformats.org/presentationml/2006/ole">
            <p:oleObj spid="_x0000_s27666" name="Equation" r:id="rId5" imgW="393359" imgH="126890" progId="">
              <p:embed/>
            </p:oleObj>
          </a:graphicData>
        </a:graphic>
      </p:graphicFrame>
      <p:graphicFrame>
        <p:nvGraphicFramePr>
          <p:cNvPr id="126991" name="Object 15"/>
          <p:cNvGraphicFramePr>
            <a:graphicFrameLocks noChangeAspect="1"/>
          </p:cNvGraphicFramePr>
          <p:nvPr/>
        </p:nvGraphicFramePr>
        <p:xfrm>
          <a:off x="2362200" y="3886200"/>
          <a:ext cx="446088" cy="515938"/>
        </p:xfrm>
        <a:graphic>
          <a:graphicData uri="http://schemas.openxmlformats.org/presentationml/2006/ole">
            <p:oleObj spid="_x0000_s27667" name="Equation" r:id="rId6" imgW="164957" imgH="190335" progId="">
              <p:embed/>
            </p:oleObj>
          </a:graphicData>
        </a:graphic>
      </p:graphicFrame>
      <p:graphicFrame>
        <p:nvGraphicFramePr>
          <p:cNvPr id="126992" name="Object 16"/>
          <p:cNvGraphicFramePr>
            <a:graphicFrameLocks noChangeAspect="1"/>
          </p:cNvGraphicFramePr>
          <p:nvPr/>
        </p:nvGraphicFramePr>
        <p:xfrm>
          <a:off x="4038600" y="3886200"/>
          <a:ext cx="446087" cy="550862"/>
        </p:xfrm>
        <a:graphic>
          <a:graphicData uri="http://schemas.openxmlformats.org/presentationml/2006/ole">
            <p:oleObj spid="_x0000_s27668" name="Equation" r:id="rId7" imgW="164957" imgH="203024" progId="">
              <p:embed/>
            </p:oleObj>
          </a:graphicData>
        </a:graphic>
      </p:graphicFrame>
      <p:graphicFrame>
        <p:nvGraphicFramePr>
          <p:cNvPr id="126993" name="Object 17"/>
          <p:cNvGraphicFramePr>
            <a:graphicFrameLocks noChangeAspect="1"/>
          </p:cNvGraphicFramePr>
          <p:nvPr/>
        </p:nvGraphicFramePr>
        <p:xfrm>
          <a:off x="5715000" y="3886200"/>
          <a:ext cx="549275" cy="515938"/>
        </p:xfrm>
        <a:graphic>
          <a:graphicData uri="http://schemas.openxmlformats.org/presentationml/2006/ole">
            <p:oleObj spid="_x0000_s27669" name="Equation" r:id="rId8" imgW="203112" imgH="190417" progId="">
              <p:embed/>
            </p:oleObj>
          </a:graphicData>
        </a:graphic>
      </p:graphicFrame>
      <p:graphicFrame>
        <p:nvGraphicFramePr>
          <p:cNvPr id="126994" name="Object 18"/>
          <p:cNvGraphicFramePr>
            <a:graphicFrameLocks noChangeAspect="1"/>
          </p:cNvGraphicFramePr>
          <p:nvPr/>
        </p:nvGraphicFramePr>
        <p:xfrm>
          <a:off x="3505200" y="1143000"/>
          <a:ext cx="377825" cy="1066800"/>
        </p:xfrm>
        <a:graphic>
          <a:graphicData uri="http://schemas.openxmlformats.org/presentationml/2006/ole">
            <p:oleObj spid="_x0000_s27670" name="Equation" r:id="rId9" imgW="139639" imgH="393529" progId="">
              <p:embed/>
            </p:oleObj>
          </a:graphicData>
        </a:graphic>
      </p:graphicFrame>
      <p:sp>
        <p:nvSpPr>
          <p:cNvPr id="10" name="TextBox 13"/>
          <p:cNvSpPr txBox="1"/>
          <p:nvPr/>
        </p:nvSpPr>
        <p:spPr>
          <a:xfrm>
            <a:off x="2286000" y="228600"/>
            <a:ext cx="441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Indeterminate Forms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973873726"/>
              </p:ext>
            </p:extLst>
          </p:nvPr>
        </p:nvGraphicFramePr>
        <p:xfrm>
          <a:off x="533400" y="4076700"/>
          <a:ext cx="1447800" cy="936625"/>
        </p:xfrm>
        <a:graphic>
          <a:graphicData uri="http://schemas.openxmlformats.org/presentationml/2006/ole">
            <p:oleObj spid="_x0000_s8216" name="Equation" r:id="rId3" imgW="647640" imgH="419040" progId="">
              <p:embed/>
            </p:oleObj>
          </a:graphicData>
        </a:graphic>
      </p:graphicFrame>
      <p:graphicFrame>
        <p:nvGraphicFramePr>
          <p:cNvPr id="819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338410815"/>
              </p:ext>
            </p:extLst>
          </p:nvPr>
        </p:nvGraphicFramePr>
        <p:xfrm>
          <a:off x="2082800" y="3771713"/>
          <a:ext cx="2384425" cy="1703388"/>
        </p:xfrm>
        <a:graphic>
          <a:graphicData uri="http://schemas.openxmlformats.org/presentationml/2006/ole">
            <p:oleObj spid="_x0000_s8217" name="Equation" r:id="rId4" imgW="1066800" imgH="762000" progId="">
              <p:embed/>
            </p:oleObj>
          </a:graphicData>
        </a:graphic>
      </p:graphicFrame>
      <p:graphicFrame>
        <p:nvGraphicFramePr>
          <p:cNvPr id="819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20831380"/>
              </p:ext>
            </p:extLst>
          </p:nvPr>
        </p:nvGraphicFramePr>
        <p:xfrm>
          <a:off x="4733925" y="4179701"/>
          <a:ext cx="1277938" cy="881062"/>
        </p:xfrm>
        <a:graphic>
          <a:graphicData uri="http://schemas.openxmlformats.org/presentationml/2006/ole">
            <p:oleObj spid="_x0000_s8218" name="Equation" r:id="rId5" imgW="571252" imgH="393529" progId="">
              <p:embed/>
            </p:oleObj>
          </a:graphicData>
        </a:graphic>
      </p:graphicFrame>
      <p:graphicFrame>
        <p:nvGraphicFramePr>
          <p:cNvPr id="819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92737634"/>
              </p:ext>
            </p:extLst>
          </p:nvPr>
        </p:nvGraphicFramePr>
        <p:xfrm>
          <a:off x="6121400" y="4457513"/>
          <a:ext cx="538163" cy="368300"/>
        </p:xfrm>
        <a:graphic>
          <a:graphicData uri="http://schemas.openxmlformats.org/presentationml/2006/ole">
            <p:oleObj spid="_x0000_s8219" name="Equation" r:id="rId6" imgW="241091" imgH="164957" progId="">
              <p:embed/>
            </p:oleObj>
          </a:graphicData>
        </a:graphic>
      </p:graphicFrame>
      <p:grpSp>
        <p:nvGrpSpPr>
          <p:cNvPr id="8206" name="Group 14"/>
          <p:cNvGrpSpPr>
            <a:grpSpLocks/>
          </p:cNvGrpSpPr>
          <p:nvPr/>
        </p:nvGrpSpPr>
        <p:grpSpPr bwMode="auto">
          <a:xfrm>
            <a:off x="1219200" y="225332"/>
            <a:ext cx="7010400" cy="3048000"/>
            <a:chOff x="1200" y="1440"/>
            <a:chExt cx="3264" cy="1920"/>
          </a:xfrm>
        </p:grpSpPr>
        <p:sp>
          <p:nvSpPr>
            <p:cNvPr id="8205" name="Rectangle 13"/>
            <p:cNvSpPr>
              <a:spLocks noChangeArrowheads="1"/>
            </p:cNvSpPr>
            <p:nvPr/>
          </p:nvSpPr>
          <p:spPr bwMode="auto">
            <a:xfrm>
              <a:off x="1200" y="1440"/>
              <a:ext cx="3264" cy="192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9" name="Text Box 7"/>
            <p:cNvSpPr txBox="1">
              <a:spLocks noChangeArrowheads="1"/>
            </p:cNvSpPr>
            <p:nvPr/>
          </p:nvSpPr>
          <p:spPr bwMode="auto">
            <a:xfrm>
              <a:off x="2064" y="1488"/>
              <a:ext cx="173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dirty="0" err="1">
                  <a:solidFill>
                    <a:srgbClr val="0000FF"/>
                  </a:solidFill>
                </a:rPr>
                <a:t>L’Hôpital’s</a:t>
              </a:r>
              <a:r>
                <a:rPr lang="en-US" sz="2800" dirty="0">
                  <a:solidFill>
                    <a:srgbClr val="0000FF"/>
                  </a:solidFill>
                </a:rPr>
                <a:t> Rule</a:t>
              </a:r>
              <a:r>
                <a:rPr lang="en-US" sz="2800" dirty="0"/>
                <a:t>:</a:t>
              </a:r>
            </a:p>
          </p:txBody>
        </p:sp>
      </p:grpSp>
      <p:graphicFrame>
        <p:nvGraphicFramePr>
          <p:cNvPr id="8201" name="Object 9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p:oleObj spid="_x0000_s8220" name="Equation" r:id="rId7" imgW="435285" imgH="677109" progId="">
              <p:embed/>
            </p:oleObj>
          </a:graphicData>
        </a:graphic>
      </p:graphicFrame>
      <p:grpSp>
        <p:nvGrpSpPr>
          <p:cNvPr id="8204" name="Group 12"/>
          <p:cNvGrpSpPr>
            <a:grpSpLocks/>
          </p:cNvGrpSpPr>
          <p:nvPr/>
        </p:nvGrpSpPr>
        <p:grpSpPr bwMode="auto">
          <a:xfrm>
            <a:off x="1600200" y="1063532"/>
            <a:ext cx="6207129" cy="939800"/>
            <a:chOff x="1344" y="1968"/>
            <a:chExt cx="3910" cy="592"/>
          </a:xfrm>
        </p:grpSpPr>
        <p:sp>
          <p:nvSpPr>
            <p:cNvPr id="8200" name="Text Box 8"/>
            <p:cNvSpPr txBox="1">
              <a:spLocks noChangeArrowheads="1"/>
            </p:cNvSpPr>
            <p:nvPr/>
          </p:nvSpPr>
          <p:spPr bwMode="auto">
            <a:xfrm>
              <a:off x="1344" y="2112"/>
              <a:ext cx="391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If                 is </a:t>
              </a:r>
              <a:r>
                <a:rPr lang="en-US" dirty="0" smtClean="0"/>
                <a:t>indeterminate      or      ,  then</a:t>
              </a:r>
              <a:r>
                <a:rPr lang="en-US" dirty="0"/>
                <a:t>:</a:t>
              </a:r>
            </a:p>
          </p:txBody>
        </p:sp>
        <p:graphicFrame>
          <p:nvGraphicFramePr>
            <p:cNvPr id="8202" name="Object 10"/>
            <p:cNvGraphicFramePr>
              <a:graphicFrameLocks noChangeAspect="1"/>
            </p:cNvGraphicFramePr>
            <p:nvPr/>
          </p:nvGraphicFramePr>
          <p:xfrm>
            <a:off x="1584" y="1968"/>
            <a:ext cx="768" cy="592"/>
          </p:xfrm>
          <a:graphic>
            <a:graphicData uri="http://schemas.openxmlformats.org/presentationml/2006/ole">
              <p:oleObj spid="_x0000_s8221" name="Equation" r:id="rId8" imgW="609600" imgH="469900" progId="">
                <p:embed/>
              </p:oleObj>
            </a:graphicData>
          </a:graphic>
        </p:graphicFrame>
      </p:grpSp>
      <p:graphicFrame>
        <p:nvGraphicFramePr>
          <p:cNvPr id="820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655174102"/>
              </p:ext>
            </p:extLst>
          </p:nvPr>
        </p:nvGraphicFramePr>
        <p:xfrm>
          <a:off x="3200400" y="2206532"/>
          <a:ext cx="2743200" cy="939800"/>
        </p:xfrm>
        <a:graphic>
          <a:graphicData uri="http://schemas.openxmlformats.org/presentationml/2006/ole">
            <p:oleObj spid="_x0000_s8222" name="Equation" r:id="rId9" imgW="1371600" imgH="469900" progId="">
              <p:embed/>
            </p:oleObj>
          </a:graphicData>
        </a:graphic>
      </p:graphicFrame>
      <p:graphicFrame>
        <p:nvGraphicFramePr>
          <p:cNvPr id="3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80447565"/>
              </p:ext>
            </p:extLst>
          </p:nvPr>
        </p:nvGraphicFramePr>
        <p:xfrm>
          <a:off x="5562601" y="1063532"/>
          <a:ext cx="323850" cy="914400"/>
        </p:xfrm>
        <a:graphic>
          <a:graphicData uri="http://schemas.openxmlformats.org/presentationml/2006/ole">
            <p:oleObj spid="_x0000_s8223" name="Equation" r:id="rId10" imgW="139639" imgH="393529" progId="">
              <p:embed/>
            </p:oleObj>
          </a:graphicData>
        </a:graphic>
      </p:graphicFrame>
      <p:graphicFrame>
        <p:nvGraphicFramePr>
          <p:cNvPr id="4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171013432"/>
              </p:ext>
            </p:extLst>
          </p:nvPr>
        </p:nvGraphicFramePr>
        <p:xfrm>
          <a:off x="6300787" y="1063532"/>
          <a:ext cx="404813" cy="897802"/>
        </p:xfrm>
        <a:graphic>
          <a:graphicData uri="http://schemas.openxmlformats.org/presentationml/2006/ole">
            <p:oleObj spid="_x0000_s8224" name="Equation" r:id="rId11" imgW="177646" imgH="393359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533400" y="457200"/>
            <a:ext cx="81692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We can confirm L’Hôpital’s rule by working backwards, and using the definition of derivative: </a:t>
            </a:r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685800" y="1905000"/>
          <a:ext cx="979488" cy="1066800"/>
        </p:xfrm>
        <a:graphic>
          <a:graphicData uri="http://schemas.openxmlformats.org/presentationml/2006/ole">
            <p:oleObj spid="_x0000_s9231" name="Equation" r:id="rId3" imgW="431613" imgH="469696" progId="">
              <p:embed/>
            </p:oleObj>
          </a:graphicData>
        </a:graphic>
      </p:graphicFrame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1905000" y="1524000"/>
          <a:ext cx="2765425" cy="1844675"/>
        </p:xfrm>
        <a:graphic>
          <a:graphicData uri="http://schemas.openxmlformats.org/presentationml/2006/ole">
            <p:oleObj spid="_x0000_s9232" name="Equation" r:id="rId4" imgW="1218671" imgH="812447" progId="">
              <p:embed/>
            </p:oleObj>
          </a:graphicData>
        </a:graphic>
      </p:graphicFrame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4876800" y="1524000"/>
          <a:ext cx="2765425" cy="1844675"/>
        </p:xfrm>
        <a:graphic>
          <a:graphicData uri="http://schemas.openxmlformats.org/presentationml/2006/ole">
            <p:oleObj spid="_x0000_s9233" name="Equation" r:id="rId5" imgW="1218671" imgH="812447" progId="">
              <p:embed/>
            </p:oleObj>
          </a:graphicData>
        </a:graphic>
      </p:graphicFrame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533400" y="3810000"/>
          <a:ext cx="2708275" cy="1066800"/>
        </p:xfrm>
        <a:graphic>
          <a:graphicData uri="http://schemas.openxmlformats.org/presentationml/2006/ole">
            <p:oleObj spid="_x0000_s9234" name="Equation" r:id="rId6" imgW="1193800" imgH="469900" progId="">
              <p:embed/>
            </p:oleObj>
          </a:graphicData>
        </a:graphic>
      </p:graphicFrame>
      <p:graphicFrame>
        <p:nvGraphicFramePr>
          <p:cNvPr id="9223" name="Object 7"/>
          <p:cNvGraphicFramePr>
            <a:graphicFrameLocks noChangeAspect="1"/>
          </p:cNvGraphicFramePr>
          <p:nvPr/>
        </p:nvGraphicFramePr>
        <p:xfrm>
          <a:off x="3716338" y="3810000"/>
          <a:ext cx="2132012" cy="1066800"/>
        </p:xfrm>
        <a:graphic>
          <a:graphicData uri="http://schemas.openxmlformats.org/presentationml/2006/ole">
            <p:oleObj spid="_x0000_s9235" name="Equation" r:id="rId7" imgW="939800" imgH="469900" progId="">
              <p:embed/>
            </p:oleObj>
          </a:graphicData>
        </a:graphic>
      </p:graphicFrame>
      <p:graphicFrame>
        <p:nvGraphicFramePr>
          <p:cNvPr id="9224" name="Object 8"/>
          <p:cNvGraphicFramePr>
            <a:graphicFrameLocks noChangeAspect="1"/>
          </p:cNvGraphicFramePr>
          <p:nvPr/>
        </p:nvGraphicFramePr>
        <p:xfrm>
          <a:off x="6019800" y="3810000"/>
          <a:ext cx="1671638" cy="1066800"/>
        </p:xfrm>
        <a:graphic>
          <a:graphicData uri="http://schemas.openxmlformats.org/presentationml/2006/ole">
            <p:oleObj spid="_x0000_s9236" name="Equation" r:id="rId8" imgW="736600" imgH="4699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4" name="Object 1024"/>
          <p:cNvGraphicFramePr>
            <a:graphicFrameLocks noChangeAspect="1"/>
          </p:cNvGraphicFramePr>
          <p:nvPr/>
        </p:nvGraphicFramePr>
        <p:xfrm>
          <a:off x="685800" y="1219200"/>
          <a:ext cx="1524000" cy="774700"/>
        </p:xfrm>
        <a:graphic>
          <a:graphicData uri="http://schemas.openxmlformats.org/presentationml/2006/ole">
            <p:oleObj spid="_x0000_s21518" name="Equation" r:id="rId3" imgW="774364" imgH="393529" progId="">
              <p:embed/>
            </p:oleObj>
          </a:graphicData>
        </a:graphic>
      </p:graphicFrame>
      <p:graphicFrame>
        <p:nvGraphicFramePr>
          <p:cNvPr id="21505" name="Object 1025"/>
          <p:cNvGraphicFramePr>
            <a:graphicFrameLocks noChangeAspect="1"/>
          </p:cNvGraphicFramePr>
          <p:nvPr/>
        </p:nvGraphicFramePr>
        <p:xfrm>
          <a:off x="2362200" y="1143000"/>
          <a:ext cx="1474788" cy="774700"/>
        </p:xfrm>
        <a:graphic>
          <a:graphicData uri="http://schemas.openxmlformats.org/presentationml/2006/ole">
            <p:oleObj spid="_x0000_s21519" name="Equation" r:id="rId4" imgW="748975" imgH="393529" progId="">
              <p:embed/>
            </p:oleObj>
          </a:graphicData>
        </a:graphic>
      </p:graphicFrame>
      <p:graphicFrame>
        <p:nvGraphicFramePr>
          <p:cNvPr id="21506" name="Object 1026"/>
          <p:cNvGraphicFramePr>
            <a:graphicFrameLocks noChangeAspect="1"/>
          </p:cNvGraphicFramePr>
          <p:nvPr/>
        </p:nvGraphicFramePr>
        <p:xfrm>
          <a:off x="3962400" y="1371600"/>
          <a:ext cx="474663" cy="350838"/>
        </p:xfrm>
        <a:graphic>
          <a:graphicData uri="http://schemas.openxmlformats.org/presentationml/2006/ole">
            <p:oleObj spid="_x0000_s21520" name="Equation" r:id="rId5" imgW="241091" imgH="177646" progId="">
              <p:embed/>
            </p:oleObj>
          </a:graphicData>
        </a:graphic>
      </p:graphicFrame>
      <p:sp>
        <p:nvSpPr>
          <p:cNvPr id="10246" name="Freeform 6"/>
          <p:cNvSpPr>
            <a:spLocks/>
          </p:cNvSpPr>
          <p:nvPr/>
        </p:nvSpPr>
        <p:spPr bwMode="auto">
          <a:xfrm>
            <a:off x="3886200" y="1981200"/>
            <a:ext cx="1295400" cy="228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0" y="144"/>
              </a:cxn>
              <a:cxn ang="0">
                <a:pos x="816" y="144"/>
              </a:cxn>
            </a:cxnLst>
            <a:rect l="0" t="0" r="r" b="b"/>
            <a:pathLst>
              <a:path w="816" h="144">
                <a:moveTo>
                  <a:pt x="0" y="0"/>
                </a:moveTo>
                <a:lnTo>
                  <a:pt x="240" y="144"/>
                </a:lnTo>
                <a:lnTo>
                  <a:pt x="816" y="144"/>
                </a:lnTo>
              </a:path>
            </a:pathLst>
          </a:custGeom>
          <a:noFill/>
          <a:ln w="25400">
            <a:solidFill>
              <a:schemeClr val="accent2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5394325" y="1868488"/>
            <a:ext cx="35972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If it’s no longer indeterminate, then </a:t>
            </a:r>
            <a:r>
              <a:rPr lang="en-US" b="1" dirty="0">
                <a:solidFill>
                  <a:srgbClr val="FF3300"/>
                </a:solidFill>
              </a:rPr>
              <a:t>STOP</a:t>
            </a:r>
            <a:r>
              <a:rPr lang="en-US" dirty="0">
                <a:solidFill>
                  <a:schemeClr val="accent2"/>
                </a:solidFill>
              </a:rPr>
              <a:t>!</a:t>
            </a:r>
          </a:p>
        </p:txBody>
      </p:sp>
      <p:graphicFrame>
        <p:nvGraphicFramePr>
          <p:cNvPr id="21507" name="Object 1027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p:oleObj spid="_x0000_s21521" name="Equation" r:id="rId6" imgW="435285" imgH="677109" progId="">
              <p:embed/>
            </p:oleObj>
          </a:graphicData>
        </a:graphic>
      </p:graphicFrame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762000" y="3352800"/>
            <a:ext cx="5624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If we try to continue with </a:t>
            </a:r>
            <a:r>
              <a:rPr lang="en-US" dirty="0" err="1">
                <a:solidFill>
                  <a:srgbClr val="FF0000"/>
                </a:solidFill>
              </a:rPr>
              <a:t>L’Hôpital’s</a:t>
            </a:r>
            <a:r>
              <a:rPr lang="en-US" dirty="0">
                <a:solidFill>
                  <a:srgbClr val="FF0000"/>
                </a:solidFill>
              </a:rPr>
              <a:t> rule:</a:t>
            </a:r>
          </a:p>
        </p:txBody>
      </p:sp>
      <p:graphicFrame>
        <p:nvGraphicFramePr>
          <p:cNvPr id="21508" name="Object 1028"/>
          <p:cNvGraphicFramePr>
            <a:graphicFrameLocks noChangeAspect="1"/>
          </p:cNvGraphicFramePr>
          <p:nvPr/>
        </p:nvGraphicFramePr>
        <p:xfrm>
          <a:off x="1066800" y="4114800"/>
          <a:ext cx="1474788" cy="774700"/>
        </p:xfrm>
        <a:graphic>
          <a:graphicData uri="http://schemas.openxmlformats.org/presentationml/2006/ole">
            <p:oleObj spid="_x0000_s21522" name="Equation" r:id="rId7" imgW="748975" imgH="393529" progId="">
              <p:embed/>
            </p:oleObj>
          </a:graphicData>
        </a:graphic>
      </p:graphicFrame>
      <p:graphicFrame>
        <p:nvGraphicFramePr>
          <p:cNvPr id="21509" name="Object 1029"/>
          <p:cNvGraphicFramePr>
            <a:graphicFrameLocks noChangeAspect="1"/>
          </p:cNvGraphicFramePr>
          <p:nvPr/>
        </p:nvGraphicFramePr>
        <p:xfrm>
          <a:off x="2819400" y="4114800"/>
          <a:ext cx="1398588" cy="774700"/>
        </p:xfrm>
        <a:graphic>
          <a:graphicData uri="http://schemas.openxmlformats.org/presentationml/2006/ole">
            <p:oleObj spid="_x0000_s21523" name="Equation" r:id="rId8" imgW="710891" imgH="393529" progId="">
              <p:embed/>
            </p:oleObj>
          </a:graphicData>
        </a:graphic>
      </p:graphicFrame>
      <p:graphicFrame>
        <p:nvGraphicFramePr>
          <p:cNvPr id="21510" name="Object 1030"/>
          <p:cNvGraphicFramePr>
            <a:graphicFrameLocks noChangeAspect="1"/>
          </p:cNvGraphicFramePr>
          <p:nvPr/>
        </p:nvGraphicFramePr>
        <p:xfrm>
          <a:off x="4343400" y="4114800"/>
          <a:ext cx="523875" cy="774700"/>
        </p:xfrm>
        <a:graphic>
          <a:graphicData uri="http://schemas.openxmlformats.org/presentationml/2006/ole">
            <p:oleObj spid="_x0000_s21524" name="Equation" r:id="rId9" imgW="266469" imgH="393359" progId="">
              <p:embed/>
            </p:oleObj>
          </a:graphicData>
        </a:graphic>
      </p:graphicFrame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5622925" y="4078288"/>
            <a:ext cx="23018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which is wrong, wrong, wrong!</a:t>
            </a:r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 flipV="1">
            <a:off x="762000" y="3200400"/>
            <a:ext cx="7239000" cy="205740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>
            <a:off x="685800" y="3276600"/>
            <a:ext cx="7543800" cy="182880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" name="TextBox 13"/>
          <p:cNvSpPr txBox="1"/>
          <p:nvPr/>
        </p:nvSpPr>
        <p:spPr>
          <a:xfrm>
            <a:off x="3429000" y="1524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animBg="1"/>
      <p:bldP spid="10247" grpId="0" autoUpdateAnimBg="0"/>
      <p:bldP spid="10249" grpId="0" autoUpdateAnimBg="0"/>
      <p:bldP spid="10253" grpId="0" autoUpdateAnimBg="0"/>
      <p:bldP spid="10254" grpId="0" animBg="1"/>
      <p:bldP spid="1025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0" name="Rectangle 26"/>
          <p:cNvSpPr>
            <a:spLocks noChangeArrowheads="1"/>
          </p:cNvSpPr>
          <p:nvPr/>
        </p:nvSpPr>
        <p:spPr bwMode="auto">
          <a:xfrm>
            <a:off x="5819775" y="2728938"/>
            <a:ext cx="2895600" cy="298606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5889914" y="2928372"/>
            <a:ext cx="28194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On the other hand, you can apply </a:t>
            </a:r>
            <a:r>
              <a:rPr lang="en-US" dirty="0" err="1">
                <a:solidFill>
                  <a:srgbClr val="FF0000"/>
                </a:solidFill>
              </a:rPr>
              <a:t>L’Hôpital’s</a:t>
            </a:r>
            <a:r>
              <a:rPr lang="en-US" dirty="0">
                <a:solidFill>
                  <a:srgbClr val="FF0000"/>
                </a:solidFill>
              </a:rPr>
              <a:t> rule as many times as necessary as long as the fraction is still indeterminate:</a:t>
            </a:r>
          </a:p>
        </p:txBody>
      </p:sp>
      <p:graphicFrame>
        <p:nvGraphicFramePr>
          <p:cNvPr id="22528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969880974"/>
              </p:ext>
            </p:extLst>
          </p:nvPr>
        </p:nvGraphicFramePr>
        <p:xfrm>
          <a:off x="533400" y="563418"/>
          <a:ext cx="2286000" cy="1198563"/>
        </p:xfrm>
        <a:graphic>
          <a:graphicData uri="http://schemas.openxmlformats.org/presentationml/2006/ole">
            <p:oleObj spid="_x0000_s22547" name="Equation" r:id="rId3" imgW="1091726" imgH="571252" progId="">
              <p:embed/>
            </p:oleObj>
          </a:graphicData>
        </a:graphic>
      </p:graphicFrame>
      <p:graphicFrame>
        <p:nvGraphicFramePr>
          <p:cNvPr id="2252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959164988"/>
              </p:ext>
            </p:extLst>
          </p:nvPr>
        </p:nvGraphicFramePr>
        <p:xfrm>
          <a:off x="463550" y="3160857"/>
          <a:ext cx="2736850" cy="1233487"/>
        </p:xfrm>
        <a:graphic>
          <a:graphicData uri="http://schemas.openxmlformats.org/presentationml/2006/ole">
            <p:oleObj spid="_x0000_s22548" name="Equation" r:id="rId4" imgW="1269449" imgH="571252" progId="">
              <p:embed/>
            </p:oleObj>
          </a:graphicData>
        </a:graphic>
      </p:graphicFrame>
      <p:grpSp>
        <p:nvGrpSpPr>
          <p:cNvPr id="11278" name="Group 14"/>
          <p:cNvGrpSpPr>
            <a:grpSpLocks/>
          </p:cNvGrpSpPr>
          <p:nvPr/>
        </p:nvGrpSpPr>
        <p:grpSpPr bwMode="auto">
          <a:xfrm>
            <a:off x="3200400" y="885969"/>
            <a:ext cx="1543050" cy="914400"/>
            <a:chOff x="1872" y="1246"/>
            <a:chExt cx="972" cy="576"/>
          </a:xfrm>
        </p:grpSpPr>
        <p:sp>
          <p:nvSpPr>
            <p:cNvPr id="11279" name="Line 15"/>
            <p:cNvSpPr>
              <a:spLocks noChangeShapeType="1"/>
            </p:cNvSpPr>
            <p:nvPr/>
          </p:nvSpPr>
          <p:spPr bwMode="auto">
            <a:xfrm>
              <a:off x="1872" y="1524"/>
              <a:ext cx="672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2537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2984801203"/>
                </p:ext>
              </p:extLst>
            </p:nvPr>
          </p:nvGraphicFramePr>
          <p:xfrm>
            <a:off x="2640" y="1246"/>
            <a:ext cx="204" cy="576"/>
          </p:xfrm>
          <a:graphic>
            <a:graphicData uri="http://schemas.openxmlformats.org/presentationml/2006/ole">
              <p:oleObj spid="_x0000_s22549" name="Equation" r:id="rId5" imgW="139639" imgH="393529" progId="">
                <p:embed/>
              </p:oleObj>
            </a:graphicData>
          </a:graphic>
        </p:graphicFrame>
      </p:grpSp>
      <p:grpSp>
        <p:nvGrpSpPr>
          <p:cNvPr id="11281" name="Group 17"/>
          <p:cNvGrpSpPr>
            <a:grpSpLocks/>
          </p:cNvGrpSpPr>
          <p:nvPr/>
        </p:nvGrpSpPr>
        <p:grpSpPr bwMode="auto">
          <a:xfrm>
            <a:off x="3429000" y="3403744"/>
            <a:ext cx="1619250" cy="914400"/>
            <a:chOff x="1968" y="1152"/>
            <a:chExt cx="1020" cy="576"/>
          </a:xfrm>
        </p:grpSpPr>
        <p:sp>
          <p:nvSpPr>
            <p:cNvPr id="11282" name="Line 18"/>
            <p:cNvSpPr>
              <a:spLocks noChangeShapeType="1"/>
            </p:cNvSpPr>
            <p:nvPr/>
          </p:nvSpPr>
          <p:spPr bwMode="auto">
            <a:xfrm>
              <a:off x="1968" y="1440"/>
              <a:ext cx="672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2536" name="Object 8"/>
            <p:cNvGraphicFramePr>
              <a:graphicFrameLocks noChangeAspect="1"/>
            </p:cNvGraphicFramePr>
            <p:nvPr/>
          </p:nvGraphicFramePr>
          <p:xfrm>
            <a:off x="2784" y="1152"/>
            <a:ext cx="204" cy="576"/>
          </p:xfrm>
          <a:graphic>
            <a:graphicData uri="http://schemas.openxmlformats.org/presentationml/2006/ole">
              <p:oleObj spid="_x0000_s22550" name="Equation" r:id="rId6" imgW="139639" imgH="393529" progId="">
                <p:embed/>
              </p:oleObj>
            </a:graphicData>
          </a:graphic>
        </p:graphicFrame>
      </p:grpSp>
      <p:grpSp>
        <p:nvGrpSpPr>
          <p:cNvPr id="11285" name="Group 21"/>
          <p:cNvGrpSpPr>
            <a:grpSpLocks/>
          </p:cNvGrpSpPr>
          <p:nvPr/>
        </p:nvGrpSpPr>
        <p:grpSpPr bwMode="auto">
          <a:xfrm>
            <a:off x="3048000" y="4699144"/>
            <a:ext cx="2152650" cy="914400"/>
            <a:chOff x="3552" y="2688"/>
            <a:chExt cx="1356" cy="576"/>
          </a:xfrm>
        </p:grpSpPr>
        <p:sp>
          <p:nvSpPr>
            <p:cNvPr id="11274" name="Line 10"/>
            <p:cNvSpPr>
              <a:spLocks noChangeShapeType="1"/>
            </p:cNvSpPr>
            <p:nvPr/>
          </p:nvSpPr>
          <p:spPr bwMode="auto">
            <a:xfrm>
              <a:off x="3552" y="2976"/>
              <a:ext cx="672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2535" name="Object 7"/>
            <p:cNvGraphicFramePr>
              <a:graphicFrameLocks noChangeAspect="1"/>
            </p:cNvGraphicFramePr>
            <p:nvPr/>
          </p:nvGraphicFramePr>
          <p:xfrm>
            <a:off x="4704" y="2688"/>
            <a:ext cx="204" cy="576"/>
          </p:xfrm>
          <a:graphic>
            <a:graphicData uri="http://schemas.openxmlformats.org/presentationml/2006/ole">
              <p:oleObj spid="_x0000_s22551" name="Equation" r:id="rId7" imgW="139639" imgH="393529" progId="">
                <p:embed/>
              </p:oleObj>
            </a:graphicData>
          </a:graphic>
        </p:graphicFrame>
        <p:sp>
          <p:nvSpPr>
            <p:cNvPr id="11284" name="Text Box 20"/>
            <p:cNvSpPr txBox="1">
              <a:spLocks noChangeArrowheads="1"/>
            </p:cNvSpPr>
            <p:nvPr/>
          </p:nvSpPr>
          <p:spPr bwMode="auto">
            <a:xfrm>
              <a:off x="4272" y="2832"/>
              <a:ext cx="38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</a:rPr>
                <a:t>not</a:t>
              </a:r>
            </a:p>
          </p:txBody>
        </p:sp>
      </p:grpSp>
      <p:graphicFrame>
        <p:nvGraphicFramePr>
          <p:cNvPr id="2253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377313408"/>
              </p:ext>
            </p:extLst>
          </p:nvPr>
        </p:nvGraphicFramePr>
        <p:xfrm>
          <a:off x="457200" y="1803544"/>
          <a:ext cx="2890838" cy="1316038"/>
        </p:xfrm>
        <a:graphic>
          <a:graphicData uri="http://schemas.openxmlformats.org/presentationml/2006/ole">
            <p:oleObj spid="_x0000_s22552" name="Equation" r:id="rId8" imgW="1257300" imgH="571500" progId="">
              <p:embed/>
            </p:oleObj>
          </a:graphicData>
        </a:graphic>
      </p:graphicFrame>
      <p:graphicFrame>
        <p:nvGraphicFramePr>
          <p:cNvPr id="2253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12905412"/>
              </p:ext>
            </p:extLst>
          </p:nvPr>
        </p:nvGraphicFramePr>
        <p:xfrm>
          <a:off x="431800" y="4546744"/>
          <a:ext cx="2435225" cy="1219200"/>
        </p:xfrm>
        <a:graphic>
          <a:graphicData uri="http://schemas.openxmlformats.org/presentationml/2006/ole">
            <p:oleObj spid="_x0000_s22553" name="Equation" r:id="rId9" imgW="1143000" imgH="571500" progId="">
              <p:embed/>
            </p:oleObj>
          </a:graphicData>
        </a:graphic>
      </p:graphicFrame>
      <p:graphicFrame>
        <p:nvGraphicFramePr>
          <p:cNvPr id="2253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142773261"/>
              </p:ext>
            </p:extLst>
          </p:nvPr>
        </p:nvGraphicFramePr>
        <p:xfrm>
          <a:off x="381000" y="5770562"/>
          <a:ext cx="747713" cy="1087438"/>
        </p:xfrm>
        <a:graphic>
          <a:graphicData uri="http://schemas.openxmlformats.org/presentationml/2006/ole">
            <p:oleObj spid="_x0000_s22554" name="Equation" r:id="rId10" imgW="393529" imgH="571252" progId="">
              <p:embed/>
            </p:oleObj>
          </a:graphicData>
        </a:graphic>
      </p:graphicFrame>
      <p:graphicFrame>
        <p:nvGraphicFramePr>
          <p:cNvPr id="2253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280328452"/>
              </p:ext>
            </p:extLst>
          </p:nvPr>
        </p:nvGraphicFramePr>
        <p:xfrm>
          <a:off x="1198143" y="6099464"/>
          <a:ext cx="674688" cy="749300"/>
        </p:xfrm>
        <a:graphic>
          <a:graphicData uri="http://schemas.openxmlformats.org/presentationml/2006/ole">
            <p:oleObj spid="_x0000_s22555" name="Equation" r:id="rId11" imgW="355292" imgH="393359" progId="">
              <p:embed/>
            </p:oleObj>
          </a:graphicData>
        </a:graphic>
      </p:graphicFrame>
      <p:sp>
        <p:nvSpPr>
          <p:cNvPr id="11295" name="Text Box 31"/>
          <p:cNvSpPr txBox="1">
            <a:spLocks noChangeArrowheads="1"/>
          </p:cNvSpPr>
          <p:nvPr/>
        </p:nvSpPr>
        <p:spPr bwMode="auto">
          <a:xfrm>
            <a:off x="3295650" y="1979474"/>
            <a:ext cx="2895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(Rewritten in exponential form.)</a:t>
            </a:r>
          </a:p>
        </p:txBody>
      </p:sp>
      <p:sp>
        <p:nvSpPr>
          <p:cNvPr id="21" name="TextBox 13"/>
          <p:cNvSpPr txBox="1"/>
          <p:nvPr/>
        </p:nvSpPr>
        <p:spPr>
          <a:xfrm>
            <a:off x="3429000" y="74114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95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2" name="Object 0"/>
          <p:cNvGraphicFramePr>
            <a:graphicFrameLocks noChangeAspect="1"/>
          </p:cNvGraphicFramePr>
          <p:nvPr/>
        </p:nvGraphicFramePr>
        <p:xfrm>
          <a:off x="701675" y="531813"/>
          <a:ext cx="1752600" cy="915987"/>
        </p:xfrm>
        <a:graphic>
          <a:graphicData uri="http://schemas.openxmlformats.org/presentationml/2006/ole">
            <p:oleObj spid="_x0000_s23572" name="Equation" r:id="rId3" imgW="825500" imgH="431800" progId="">
              <p:embed/>
            </p:oleObj>
          </a:graphicData>
        </a:graphic>
      </p:graphicFrame>
      <p:grpSp>
        <p:nvGrpSpPr>
          <p:cNvPr id="13324" name="Group 12"/>
          <p:cNvGrpSpPr>
            <a:grpSpLocks/>
          </p:cNvGrpSpPr>
          <p:nvPr/>
        </p:nvGrpSpPr>
        <p:grpSpPr bwMode="auto">
          <a:xfrm>
            <a:off x="2682875" y="1712913"/>
            <a:ext cx="4340225" cy="1279525"/>
            <a:chOff x="1680" y="1248"/>
            <a:chExt cx="2734" cy="806"/>
          </a:xfrm>
        </p:grpSpPr>
        <p:sp>
          <p:nvSpPr>
            <p:cNvPr id="13315" name="Text Box 3"/>
            <p:cNvSpPr txBox="1">
              <a:spLocks noChangeArrowheads="1"/>
            </p:cNvSpPr>
            <p:nvPr/>
          </p:nvSpPr>
          <p:spPr bwMode="auto">
            <a:xfrm>
              <a:off x="2496" y="1488"/>
              <a:ext cx="153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This approaches</a:t>
              </a:r>
            </a:p>
          </p:txBody>
        </p:sp>
        <p:graphicFrame>
          <p:nvGraphicFramePr>
            <p:cNvPr id="23562" name="Object 10"/>
            <p:cNvGraphicFramePr>
              <a:graphicFrameLocks noChangeAspect="1"/>
            </p:cNvGraphicFramePr>
            <p:nvPr/>
          </p:nvGraphicFramePr>
          <p:xfrm>
            <a:off x="4128" y="1248"/>
            <a:ext cx="286" cy="806"/>
          </p:xfrm>
          <a:graphic>
            <a:graphicData uri="http://schemas.openxmlformats.org/presentationml/2006/ole">
              <p:oleObj spid="_x0000_s23573" name="Equation" r:id="rId4" imgW="139639" imgH="393529" progId="">
                <p:embed/>
              </p:oleObj>
            </a:graphicData>
          </a:graphic>
        </p:graphicFrame>
        <p:sp>
          <p:nvSpPr>
            <p:cNvPr id="13317" name="Line 5"/>
            <p:cNvSpPr>
              <a:spLocks noChangeShapeType="1"/>
            </p:cNvSpPr>
            <p:nvPr/>
          </p:nvSpPr>
          <p:spPr bwMode="auto">
            <a:xfrm flipH="1">
              <a:off x="1680" y="1632"/>
              <a:ext cx="720" cy="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23553" name="Object 1"/>
          <p:cNvGraphicFramePr>
            <a:graphicFrameLocks noChangeAspect="1"/>
          </p:cNvGraphicFramePr>
          <p:nvPr/>
        </p:nvGraphicFramePr>
        <p:xfrm>
          <a:off x="642938" y="1381125"/>
          <a:ext cx="1536700" cy="1670050"/>
        </p:xfrm>
        <a:graphic>
          <a:graphicData uri="http://schemas.openxmlformats.org/presentationml/2006/ole">
            <p:oleObj spid="_x0000_s23574" name="Equation" r:id="rId5" imgW="723586" imgH="787058" progId="">
              <p:embed/>
            </p:oleObj>
          </a:graphicData>
        </a:graphic>
      </p:graphicFrame>
      <p:grpSp>
        <p:nvGrpSpPr>
          <p:cNvPr id="13320" name="Group 8"/>
          <p:cNvGrpSpPr>
            <a:grpSpLocks/>
          </p:cNvGrpSpPr>
          <p:nvPr/>
        </p:nvGrpSpPr>
        <p:grpSpPr bwMode="auto">
          <a:xfrm>
            <a:off x="2911475" y="760413"/>
            <a:ext cx="4800600" cy="577850"/>
            <a:chOff x="1728" y="480"/>
            <a:chExt cx="3024" cy="364"/>
          </a:xfrm>
        </p:grpSpPr>
        <p:sp>
          <p:nvSpPr>
            <p:cNvPr id="13321" name="Text Box 9"/>
            <p:cNvSpPr txBox="1">
              <a:spLocks noChangeArrowheads="1"/>
            </p:cNvSpPr>
            <p:nvPr/>
          </p:nvSpPr>
          <p:spPr bwMode="auto">
            <a:xfrm>
              <a:off x="2544" y="528"/>
              <a:ext cx="153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This approaches</a:t>
              </a:r>
            </a:p>
          </p:txBody>
        </p:sp>
        <p:graphicFrame>
          <p:nvGraphicFramePr>
            <p:cNvPr id="23561" name="Object 9"/>
            <p:cNvGraphicFramePr>
              <a:graphicFrameLocks noChangeAspect="1"/>
            </p:cNvGraphicFramePr>
            <p:nvPr/>
          </p:nvGraphicFramePr>
          <p:xfrm>
            <a:off x="4128" y="480"/>
            <a:ext cx="624" cy="364"/>
          </p:xfrm>
          <a:graphic>
            <a:graphicData uri="http://schemas.openxmlformats.org/presentationml/2006/ole">
              <p:oleObj spid="_x0000_s23575" name="Equation" r:id="rId6" imgW="304404" imgH="177569" progId="">
                <p:embed/>
              </p:oleObj>
            </a:graphicData>
          </a:graphic>
        </p:graphicFrame>
        <p:sp>
          <p:nvSpPr>
            <p:cNvPr id="13323" name="Line 11"/>
            <p:cNvSpPr>
              <a:spLocks noChangeShapeType="1"/>
            </p:cNvSpPr>
            <p:nvPr/>
          </p:nvSpPr>
          <p:spPr bwMode="auto">
            <a:xfrm flipH="1">
              <a:off x="1728" y="672"/>
              <a:ext cx="720" cy="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2132012" y="3124200"/>
          <a:ext cx="2940050" cy="1697037"/>
        </p:xfrm>
        <a:graphic>
          <a:graphicData uri="http://schemas.openxmlformats.org/presentationml/2006/ole">
            <p:oleObj spid="_x0000_s23576" name="Equation" r:id="rId7" imgW="1384300" imgH="800100" progId="">
              <p:embed/>
            </p:oleObj>
          </a:graphicData>
        </a:graphic>
      </p:graphicFrame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550863" y="3173413"/>
          <a:ext cx="1535112" cy="1670050"/>
        </p:xfrm>
        <a:graphic>
          <a:graphicData uri="http://schemas.openxmlformats.org/presentationml/2006/ole">
            <p:oleObj spid="_x0000_s23577" name="Equation" r:id="rId8" imgW="723586" imgH="787058" progId="">
              <p:embed/>
            </p:oleObj>
          </a:graphicData>
        </a:graphic>
      </p:graphicFrame>
      <p:sp>
        <p:nvSpPr>
          <p:cNvPr id="13331" name="Line 19"/>
          <p:cNvSpPr>
            <a:spLocks noChangeShapeType="1"/>
          </p:cNvSpPr>
          <p:nvPr/>
        </p:nvSpPr>
        <p:spPr bwMode="auto">
          <a:xfrm flipV="1">
            <a:off x="3884612" y="3124200"/>
            <a:ext cx="1066800" cy="175260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5180012" y="3505200"/>
          <a:ext cx="1835150" cy="915987"/>
        </p:xfrm>
        <a:graphic>
          <a:graphicData uri="http://schemas.openxmlformats.org/presentationml/2006/ole">
            <p:oleObj spid="_x0000_s23578" name="Equation" r:id="rId9" imgW="863225" imgH="431613" progId="">
              <p:embed/>
            </p:oleObj>
          </a:graphicData>
        </a:graphic>
      </p:graphicFrame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7085012" y="3733800"/>
          <a:ext cx="1241425" cy="539750"/>
        </p:xfrm>
        <a:graphic>
          <a:graphicData uri="http://schemas.openxmlformats.org/presentationml/2006/ole">
            <p:oleObj spid="_x0000_s23579" name="Equation" r:id="rId10" imgW="583947" imgH="253890" progId="">
              <p:embed/>
            </p:oleObj>
          </a:graphicData>
        </a:graphic>
      </p:graphicFrame>
      <p:graphicFrame>
        <p:nvGraphicFramePr>
          <p:cNvPr id="23558" name="Object 6"/>
          <p:cNvGraphicFramePr>
            <a:graphicFrameLocks noChangeAspect="1"/>
          </p:cNvGraphicFramePr>
          <p:nvPr/>
        </p:nvGraphicFramePr>
        <p:xfrm>
          <a:off x="8380412" y="3810000"/>
          <a:ext cx="458788" cy="350837"/>
        </p:xfrm>
        <a:graphic>
          <a:graphicData uri="http://schemas.openxmlformats.org/presentationml/2006/ole">
            <p:oleObj spid="_x0000_s23580" name="Equation" r:id="rId11" imgW="215619" imgH="164885" progId="">
              <p:embed/>
            </p:oleObj>
          </a:graphicData>
        </a:graphic>
      </p:graphicFrame>
      <p:sp>
        <p:nvSpPr>
          <p:cNvPr id="19" name="TextBox 13"/>
          <p:cNvSpPr txBox="1"/>
          <p:nvPr/>
        </p:nvSpPr>
        <p:spPr>
          <a:xfrm>
            <a:off x="3429000" y="1524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381000" y="563562"/>
          <a:ext cx="2209800" cy="884238"/>
        </p:xfrm>
        <a:graphic>
          <a:graphicData uri="http://schemas.openxmlformats.org/presentationml/2006/ole">
            <p:oleObj spid="_x0000_s15398" name="Equation" r:id="rId3" imgW="1079032" imgH="431613" progId="">
              <p:embed/>
            </p:oleObj>
          </a:graphicData>
        </a:graphic>
      </p:graphicFrame>
      <p:graphicFrame>
        <p:nvGraphicFramePr>
          <p:cNvPr id="15367" name="Object 7"/>
          <p:cNvGraphicFramePr>
            <a:graphicFrameLocks noChangeAspect="1"/>
          </p:cNvGraphicFramePr>
          <p:nvPr/>
        </p:nvGraphicFramePr>
        <p:xfrm>
          <a:off x="393700" y="1512888"/>
          <a:ext cx="2130425" cy="909637"/>
        </p:xfrm>
        <a:graphic>
          <a:graphicData uri="http://schemas.openxmlformats.org/presentationml/2006/ole">
            <p:oleObj spid="_x0000_s15399" name="Equation" r:id="rId4" imgW="1040948" imgH="444307" progId="">
              <p:embed/>
            </p:oleObj>
          </a:graphicData>
        </a:graphic>
      </p:graphicFrame>
      <p:grpSp>
        <p:nvGrpSpPr>
          <p:cNvPr id="15373" name="Group 13"/>
          <p:cNvGrpSpPr>
            <a:grpSpLocks/>
          </p:cNvGrpSpPr>
          <p:nvPr/>
        </p:nvGrpSpPr>
        <p:grpSpPr bwMode="auto">
          <a:xfrm>
            <a:off x="2819400" y="1600200"/>
            <a:ext cx="4183063" cy="838200"/>
            <a:chOff x="1872" y="1488"/>
            <a:chExt cx="2635" cy="528"/>
          </a:xfrm>
        </p:grpSpPr>
        <p:sp>
          <p:nvSpPr>
            <p:cNvPr id="15370" name="Text Box 10"/>
            <p:cNvSpPr txBox="1">
              <a:spLocks noChangeArrowheads="1"/>
            </p:cNvSpPr>
            <p:nvPr/>
          </p:nvSpPr>
          <p:spPr bwMode="auto">
            <a:xfrm>
              <a:off x="2448" y="1632"/>
              <a:ext cx="180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Now it is in the form</a:t>
              </a:r>
            </a:p>
          </p:txBody>
        </p:sp>
        <p:graphicFrame>
          <p:nvGraphicFramePr>
            <p:cNvPr id="15371" name="Object 11"/>
            <p:cNvGraphicFramePr>
              <a:graphicFrameLocks noChangeAspect="1"/>
            </p:cNvGraphicFramePr>
            <p:nvPr/>
          </p:nvGraphicFramePr>
          <p:xfrm>
            <a:off x="4320" y="1488"/>
            <a:ext cx="187" cy="528"/>
          </p:xfrm>
          <a:graphic>
            <a:graphicData uri="http://schemas.openxmlformats.org/presentationml/2006/ole">
              <p:oleObj spid="_x0000_s15400" name="Equation" r:id="rId5" imgW="139639" imgH="393529" progId="">
                <p:embed/>
              </p:oleObj>
            </a:graphicData>
          </a:graphic>
        </p:graphicFrame>
        <p:sp>
          <p:nvSpPr>
            <p:cNvPr id="15372" name="Line 12"/>
            <p:cNvSpPr>
              <a:spLocks noChangeShapeType="1"/>
            </p:cNvSpPr>
            <p:nvPr/>
          </p:nvSpPr>
          <p:spPr bwMode="auto">
            <a:xfrm flipH="1">
              <a:off x="1872" y="1776"/>
              <a:ext cx="528" cy="0"/>
            </a:xfrm>
            <a:prstGeom prst="line">
              <a:avLst/>
            </a:prstGeom>
            <a:noFill/>
            <a:ln w="3175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375" name="Group 15"/>
          <p:cNvGrpSpPr>
            <a:grpSpLocks/>
          </p:cNvGrpSpPr>
          <p:nvPr/>
        </p:nvGrpSpPr>
        <p:grpSpPr bwMode="auto">
          <a:xfrm>
            <a:off x="2895600" y="792162"/>
            <a:ext cx="5561013" cy="457200"/>
            <a:chOff x="1824" y="384"/>
            <a:chExt cx="3503" cy="288"/>
          </a:xfrm>
        </p:grpSpPr>
        <p:grpSp>
          <p:nvGrpSpPr>
            <p:cNvPr id="15365" name="Group 5"/>
            <p:cNvGrpSpPr>
              <a:grpSpLocks/>
            </p:cNvGrpSpPr>
            <p:nvPr/>
          </p:nvGrpSpPr>
          <p:grpSpPr bwMode="auto">
            <a:xfrm>
              <a:off x="2352" y="384"/>
              <a:ext cx="2975" cy="288"/>
              <a:chOff x="1872" y="432"/>
              <a:chExt cx="2975" cy="288"/>
            </a:xfrm>
          </p:grpSpPr>
          <p:graphicFrame>
            <p:nvGraphicFramePr>
              <p:cNvPr id="15363" name="Object 3"/>
              <p:cNvGraphicFramePr>
                <a:graphicFrameLocks noChangeAspect="1"/>
              </p:cNvGraphicFramePr>
              <p:nvPr/>
            </p:nvGraphicFramePr>
            <p:xfrm>
              <a:off x="4176" y="480"/>
              <a:ext cx="671" cy="217"/>
            </p:xfrm>
            <a:graphic>
              <a:graphicData uri="http://schemas.openxmlformats.org/presentationml/2006/ole">
                <p:oleObj spid="_x0000_s15401" name="Equation" r:id="rId6" imgW="393359" imgH="126890" progId="">
                  <p:embed/>
                </p:oleObj>
              </a:graphicData>
            </a:graphic>
          </p:graphicFrame>
          <p:sp>
            <p:nvSpPr>
              <p:cNvPr id="15364" name="Text Box 4"/>
              <p:cNvSpPr txBox="1">
                <a:spLocks noChangeArrowheads="1"/>
              </p:cNvSpPr>
              <p:nvPr/>
            </p:nvSpPr>
            <p:spPr bwMode="auto">
              <a:xfrm>
                <a:off x="1872" y="432"/>
                <a:ext cx="232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</a:rPr>
                  <a:t>This is indeterminate form</a:t>
                </a:r>
              </a:p>
            </p:txBody>
          </p:sp>
        </p:grpSp>
        <p:sp>
          <p:nvSpPr>
            <p:cNvPr id="15374" name="Line 14"/>
            <p:cNvSpPr>
              <a:spLocks noChangeShapeType="1"/>
            </p:cNvSpPr>
            <p:nvPr/>
          </p:nvSpPr>
          <p:spPr bwMode="auto">
            <a:xfrm flipH="1">
              <a:off x="1824" y="528"/>
              <a:ext cx="480" cy="0"/>
            </a:xfrm>
            <a:prstGeom prst="line">
              <a:avLst/>
            </a:prstGeom>
            <a:noFill/>
            <a:ln w="3175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15376" name="Object 16"/>
          <p:cNvGraphicFramePr>
            <a:graphicFrameLocks noChangeAspect="1"/>
          </p:cNvGraphicFramePr>
          <p:nvPr/>
        </p:nvGraphicFramePr>
        <p:xfrm>
          <a:off x="307975" y="2438400"/>
          <a:ext cx="2598738" cy="1611313"/>
        </p:xfrm>
        <a:graphic>
          <a:graphicData uri="http://schemas.openxmlformats.org/presentationml/2006/ole">
            <p:oleObj spid="_x0000_s15402" name="Equation" r:id="rId7" imgW="1270000" imgH="787400" progId="">
              <p:embed/>
            </p:oleObj>
          </a:graphicData>
        </a:graphic>
      </p:graphicFrame>
      <p:grpSp>
        <p:nvGrpSpPr>
          <p:cNvPr id="15383" name="Group 23"/>
          <p:cNvGrpSpPr>
            <a:grpSpLocks/>
          </p:cNvGrpSpPr>
          <p:nvPr/>
        </p:nvGrpSpPr>
        <p:grpSpPr bwMode="auto">
          <a:xfrm>
            <a:off x="3200400" y="3048000"/>
            <a:ext cx="4621213" cy="457200"/>
            <a:chOff x="1776" y="2544"/>
            <a:chExt cx="2911" cy="288"/>
          </a:xfrm>
        </p:grpSpPr>
        <p:sp>
          <p:nvSpPr>
            <p:cNvPr id="15377" name="Text Box 17"/>
            <p:cNvSpPr txBox="1">
              <a:spLocks noChangeArrowheads="1"/>
            </p:cNvSpPr>
            <p:nvPr/>
          </p:nvSpPr>
          <p:spPr bwMode="auto">
            <a:xfrm>
              <a:off x="2112" y="2544"/>
              <a:ext cx="257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err="1">
                  <a:solidFill>
                    <a:srgbClr val="FF0000"/>
                  </a:solidFill>
                </a:rPr>
                <a:t>L’Hôpital’s</a:t>
              </a:r>
              <a:r>
                <a:rPr lang="en-US" dirty="0">
                  <a:solidFill>
                    <a:srgbClr val="FF0000"/>
                  </a:solidFill>
                </a:rPr>
                <a:t> rule applied once.</a:t>
              </a:r>
            </a:p>
          </p:txBody>
        </p:sp>
        <p:sp>
          <p:nvSpPr>
            <p:cNvPr id="15379" name="Line 19"/>
            <p:cNvSpPr>
              <a:spLocks noChangeShapeType="1"/>
            </p:cNvSpPr>
            <p:nvPr/>
          </p:nvSpPr>
          <p:spPr bwMode="auto">
            <a:xfrm flipH="1">
              <a:off x="1776" y="2688"/>
              <a:ext cx="336" cy="0"/>
            </a:xfrm>
            <a:prstGeom prst="line">
              <a:avLst/>
            </a:prstGeom>
            <a:noFill/>
            <a:ln w="3175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384" name="Group 24"/>
          <p:cNvGrpSpPr>
            <a:grpSpLocks/>
          </p:cNvGrpSpPr>
          <p:nvPr/>
        </p:nvGrpSpPr>
        <p:grpSpPr bwMode="auto">
          <a:xfrm>
            <a:off x="3040062" y="4075113"/>
            <a:ext cx="4275138" cy="838200"/>
            <a:chOff x="1776" y="3383"/>
            <a:chExt cx="2693" cy="528"/>
          </a:xfrm>
        </p:grpSpPr>
        <p:graphicFrame>
          <p:nvGraphicFramePr>
            <p:cNvPr id="15378" name="Object 18"/>
            <p:cNvGraphicFramePr>
              <a:graphicFrameLocks noChangeAspect="1"/>
            </p:cNvGraphicFramePr>
            <p:nvPr/>
          </p:nvGraphicFramePr>
          <p:xfrm>
            <a:off x="4282" y="3383"/>
            <a:ext cx="187" cy="528"/>
          </p:xfrm>
          <a:graphic>
            <a:graphicData uri="http://schemas.openxmlformats.org/presentationml/2006/ole">
              <p:oleObj spid="_x0000_s15403" name="Equation" r:id="rId8" imgW="139639" imgH="393529" progId="">
                <p:embed/>
              </p:oleObj>
            </a:graphicData>
          </a:graphic>
        </p:graphicFrame>
        <p:sp>
          <p:nvSpPr>
            <p:cNvPr id="15381" name="Text Box 21"/>
            <p:cNvSpPr txBox="1">
              <a:spLocks noChangeArrowheads="1"/>
            </p:cNvSpPr>
            <p:nvPr/>
          </p:nvSpPr>
          <p:spPr bwMode="auto">
            <a:xfrm>
              <a:off x="2208" y="3504"/>
              <a:ext cx="205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Fractions cleared.  Still</a:t>
              </a:r>
            </a:p>
          </p:txBody>
        </p:sp>
        <p:sp>
          <p:nvSpPr>
            <p:cNvPr id="15382" name="Line 22"/>
            <p:cNvSpPr>
              <a:spLocks noChangeShapeType="1"/>
            </p:cNvSpPr>
            <p:nvPr/>
          </p:nvSpPr>
          <p:spPr bwMode="auto">
            <a:xfrm flipH="1">
              <a:off x="1776" y="3648"/>
              <a:ext cx="336" cy="0"/>
            </a:xfrm>
            <a:prstGeom prst="line">
              <a:avLst/>
            </a:prstGeom>
            <a:noFill/>
            <a:ln w="3175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15386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391208226"/>
              </p:ext>
            </p:extLst>
          </p:nvPr>
        </p:nvGraphicFramePr>
        <p:xfrm>
          <a:off x="228600" y="4038600"/>
          <a:ext cx="2339975" cy="804862"/>
        </p:xfrm>
        <a:graphic>
          <a:graphicData uri="http://schemas.openxmlformats.org/presentationml/2006/ole">
            <p:oleObj spid="_x0000_s15404" name="Equation" r:id="rId9" imgW="1143000" imgH="393700" progId="">
              <p:embed/>
            </p:oleObj>
          </a:graphicData>
        </a:graphic>
      </p:graphicFrame>
      <p:graphicFrame>
        <p:nvGraphicFramePr>
          <p:cNvPr id="26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594244382"/>
              </p:ext>
            </p:extLst>
          </p:nvPr>
        </p:nvGraphicFramePr>
        <p:xfrm>
          <a:off x="200025" y="4873625"/>
          <a:ext cx="2779713" cy="1195388"/>
        </p:xfrm>
        <a:graphic>
          <a:graphicData uri="http://schemas.openxmlformats.org/presentationml/2006/ole">
            <p:oleObj spid="_x0000_s15405" name="Equation" r:id="rId10" imgW="1358640" imgH="583920" progId="">
              <p:embed/>
            </p:oleObj>
          </a:graphicData>
        </a:graphic>
      </p:graphicFrame>
      <p:grpSp>
        <p:nvGrpSpPr>
          <p:cNvPr id="27" name="Group 27"/>
          <p:cNvGrpSpPr>
            <a:grpSpLocks/>
          </p:cNvGrpSpPr>
          <p:nvPr/>
        </p:nvGrpSpPr>
        <p:grpSpPr bwMode="auto">
          <a:xfrm>
            <a:off x="3273425" y="5029200"/>
            <a:ext cx="2822575" cy="457200"/>
            <a:chOff x="3888" y="336"/>
            <a:chExt cx="1778" cy="288"/>
          </a:xfrm>
        </p:grpSpPr>
        <p:sp>
          <p:nvSpPr>
            <p:cNvPr id="28" name="Text Box 23"/>
            <p:cNvSpPr txBox="1">
              <a:spLocks noChangeArrowheads="1"/>
            </p:cNvSpPr>
            <p:nvPr/>
          </p:nvSpPr>
          <p:spPr bwMode="auto">
            <a:xfrm>
              <a:off x="4224" y="336"/>
              <a:ext cx="144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err="1">
                  <a:solidFill>
                    <a:srgbClr val="FF0000"/>
                  </a:solidFill>
                </a:rPr>
                <a:t>L’Hôpital</a:t>
              </a:r>
              <a:r>
                <a:rPr lang="en-US" dirty="0">
                  <a:solidFill>
                    <a:srgbClr val="FF0000"/>
                  </a:solidFill>
                </a:rPr>
                <a:t> again</a:t>
              </a:r>
              <a:r>
                <a:rPr lang="en-US" dirty="0">
                  <a:solidFill>
                    <a:schemeClr val="accent2"/>
                  </a:solidFill>
                </a:rPr>
                <a:t>.</a:t>
              </a:r>
            </a:p>
          </p:txBody>
        </p:sp>
        <p:sp>
          <p:nvSpPr>
            <p:cNvPr id="29" name="Line 24"/>
            <p:cNvSpPr>
              <a:spLocks noChangeShapeType="1"/>
            </p:cNvSpPr>
            <p:nvPr/>
          </p:nvSpPr>
          <p:spPr bwMode="auto">
            <a:xfrm flipH="1">
              <a:off x="3888" y="480"/>
              <a:ext cx="336" cy="0"/>
            </a:xfrm>
            <a:prstGeom prst="line">
              <a:avLst/>
            </a:prstGeom>
            <a:noFill/>
            <a:ln w="3175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30" name="Object 25"/>
          <p:cNvGraphicFramePr>
            <a:graphicFrameLocks noChangeAspect="1"/>
          </p:cNvGraphicFramePr>
          <p:nvPr/>
        </p:nvGraphicFramePr>
        <p:xfrm>
          <a:off x="381000" y="5903742"/>
          <a:ext cx="542925" cy="801858"/>
        </p:xfrm>
        <a:graphic>
          <a:graphicData uri="http://schemas.openxmlformats.org/presentationml/2006/ole">
            <p:oleObj spid="_x0000_s15406" name="Equation" r:id="rId11" imgW="266469" imgH="393359" progId="">
              <p:embed/>
            </p:oleObj>
          </a:graphicData>
        </a:graphic>
      </p:graphicFrame>
      <p:sp>
        <p:nvSpPr>
          <p:cNvPr id="31" name="TextBox 13"/>
          <p:cNvSpPr txBox="1"/>
          <p:nvPr/>
        </p:nvSpPr>
        <p:spPr>
          <a:xfrm>
            <a:off x="3429000" y="762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3142</TotalTime>
  <Words>244</Words>
  <Application>Microsoft Office PowerPoint</Application>
  <PresentationFormat>On-screen Show (4:3)</PresentationFormat>
  <Paragraphs>36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Default Design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Hanford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Lhospital Rule</dc:title>
  <dc:subject>Cal II</dc:subject>
  <dc:creator>Phong Chau</dc:creator>
  <cp:lastModifiedBy>Phong</cp:lastModifiedBy>
  <cp:revision>53</cp:revision>
  <dcterms:created xsi:type="dcterms:W3CDTF">2002-05-15T16:41:38Z</dcterms:created>
  <dcterms:modified xsi:type="dcterms:W3CDTF">2015-01-01T09:26:15Z</dcterms:modified>
</cp:coreProperties>
</file>