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0"/>
  </p:notesMasterIdLst>
  <p:handoutMasterIdLst>
    <p:handoutMasterId r:id="rId11"/>
  </p:handoutMasterIdLst>
  <p:sldIdLst>
    <p:sldId id="318" r:id="rId2"/>
    <p:sldId id="360" r:id="rId3"/>
    <p:sldId id="361" r:id="rId4"/>
    <p:sldId id="362" r:id="rId5"/>
    <p:sldId id="363" r:id="rId6"/>
    <p:sldId id="365" r:id="rId7"/>
    <p:sldId id="366" r:id="rId8"/>
    <p:sldId id="36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66FF"/>
    <a:srgbClr val="3366FF"/>
    <a:srgbClr val="CCCC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5D3E21-DC9A-499C-B01E-78CCA6E941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CD420-8C01-4F67-B37E-B8A4CFE407B2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72ACB-D5BF-4A32-AE50-35A5E46D2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3A9C-0278-4669-A6F9-C23DE7A1EAC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3DAE-2C65-4B52-B24A-C0748C82EF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03CBE-3455-4F70-A6A6-0C0923CC2EC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BA4F439-7C55-450D-8AFA-5EBD16CF883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417F-08B3-4282-A837-FBDFFE101D1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11F5-0A51-4812-B9EF-5A158E2685D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73BB0-A3DA-4F6A-9F31-B90DEB6C6C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9272-0A03-4680-9E95-4CE3EC9DB3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936E-27D4-4340-8A6C-BF3FC528E7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6163-78BC-4714-864E-3BE736A16D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F20D-26B5-448E-848C-3FD993D2D3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DE0D-D449-4051-9D99-82DEA6FEE5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AE1BC-F382-4A21-91C9-26032EDC3A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cience.kennesaw.edu/~plaval/applets/Riemann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890611" y="1905000"/>
            <a:ext cx="523091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5.1 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Areas and Distances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971800" y="304800"/>
            <a:ext cx="3276600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 Estimation</a:t>
            </a:r>
          </a:p>
        </p:txBody>
      </p:sp>
      <p:sp>
        <p:nvSpPr>
          <p:cNvPr id="32805" name="Rectangle 37"/>
          <p:cNvSpPr>
            <a:spLocks noChangeArrowheads="1"/>
          </p:cNvSpPr>
          <p:nvPr/>
        </p:nvSpPr>
        <p:spPr bwMode="auto">
          <a:xfrm>
            <a:off x="381000" y="1066800"/>
            <a:ext cx="8610600" cy="1662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/>
              <a:t>How can we estimate the area bounded by the curve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/>
              <a:t> =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/>
              <a:t>,  the lines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800" dirty="0"/>
              <a:t>= </a:t>
            </a:r>
            <a:r>
              <a:rPr lang="en-US" sz="2800" dirty="0" smtClean="0"/>
              <a:t>1 </a:t>
            </a:r>
            <a:r>
              <a:rPr lang="en-US" sz="2800" dirty="0"/>
              <a:t>and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/>
              <a:t> = </a:t>
            </a:r>
            <a:r>
              <a:rPr lang="en-US" sz="2800" dirty="0" smtClean="0"/>
              <a:t>3, </a:t>
            </a:r>
            <a:r>
              <a:rPr lang="en-US" sz="2800" dirty="0"/>
              <a:t>and the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/>
              <a:t>-axis? </a:t>
            </a:r>
            <a:endParaRPr lang="en-US" sz="2800" dirty="0" smtClean="0"/>
          </a:p>
          <a:p>
            <a:pPr eaLnBrk="0" hangingPunct="0">
              <a:spcBef>
                <a:spcPct val="50000"/>
              </a:spcBef>
            </a:pPr>
            <a:r>
              <a:rPr lang="en-US" sz="2800" dirty="0" smtClean="0"/>
              <a:t>Let’s use </a:t>
            </a:r>
            <a:r>
              <a:rPr lang="en-US" sz="2800" dirty="0" smtClean="0"/>
              <a:t>4 rectangles to approximate the area. </a:t>
            </a:r>
            <a:endParaRPr lang="en-US" sz="2800" dirty="0"/>
          </a:p>
        </p:txBody>
      </p:sp>
      <p:sp>
        <p:nvSpPr>
          <p:cNvPr id="32807" name="Rectangle 39"/>
          <p:cNvSpPr>
            <a:spLocks noChangeArrowheads="1"/>
          </p:cNvSpPr>
          <p:nvPr/>
        </p:nvSpPr>
        <p:spPr bwMode="auto">
          <a:xfrm>
            <a:off x="381000" y="3276600"/>
            <a:ext cx="8305800" cy="2170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B050"/>
                </a:solidFill>
              </a:rPr>
              <a:t>Question</a:t>
            </a:r>
            <a:r>
              <a:rPr lang="en-US" sz="2800" b="1" i="1" dirty="0">
                <a:solidFill>
                  <a:srgbClr val="003399"/>
                </a:solidFill>
              </a:rPr>
              <a:t> </a:t>
            </a:r>
            <a:r>
              <a:rPr lang="en-US" sz="2800" dirty="0"/>
              <a:t> How can we improve our estimation</a:t>
            </a:r>
            <a:r>
              <a:rPr lang="en-US" sz="2800" dirty="0" smtClean="0"/>
              <a:t>?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dirty="0" smtClean="0">
                <a:hlinkClick r:id="rId2"/>
              </a:rPr>
              <a:t>http://science.kennesaw.edu/~plaval/applets/Riemann.html</a:t>
            </a:r>
            <a:endParaRPr lang="en-US" sz="3200" dirty="0" smtClean="0"/>
          </a:p>
          <a:p>
            <a:pPr eaLnBrk="0" hangingPunct="0">
              <a:spcBef>
                <a:spcPct val="50000"/>
              </a:spcBef>
            </a:pP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28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133600" y="228600"/>
            <a:ext cx="4267200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Summation Notation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805" name="Rectangle 37"/>
          <p:cNvSpPr>
            <a:spLocks noChangeArrowheads="1"/>
          </p:cNvSpPr>
          <p:nvPr/>
        </p:nvSpPr>
        <p:spPr bwMode="auto">
          <a:xfrm>
            <a:off x="0" y="838200"/>
            <a:ext cx="9144000" cy="3078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smtClean="0"/>
              <a:t>The sum </a:t>
            </a:r>
            <a:r>
              <a:rPr lang="en-US" sz="2800" dirty="0" smtClean="0"/>
              <a:t>of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/>
              <a:t> terms can be written using </a:t>
            </a:r>
            <a:r>
              <a:rPr lang="en-US" sz="2800" dirty="0" smtClean="0">
                <a:solidFill>
                  <a:srgbClr val="FF0000"/>
                </a:solidFill>
              </a:rPr>
              <a:t>sigma notation</a:t>
            </a:r>
            <a:r>
              <a:rPr lang="en-US" sz="2800" dirty="0" smtClean="0"/>
              <a:t>:</a:t>
            </a:r>
          </a:p>
          <a:p>
            <a:pPr eaLnBrk="0" hangingPunct="0">
              <a:spcBef>
                <a:spcPct val="50000"/>
              </a:spcBef>
            </a:pPr>
            <a:endParaRPr lang="en-US" sz="2800" dirty="0" smtClean="0"/>
          </a:p>
          <a:p>
            <a:pPr eaLnBrk="0" hangingPunct="0">
              <a:spcBef>
                <a:spcPct val="50000"/>
              </a:spcBef>
            </a:pPr>
            <a:r>
              <a:rPr lang="en-US" sz="2800" dirty="0" smtClean="0"/>
              <a:t>			</a:t>
            </a:r>
            <a:r>
              <a:rPr lang="en-US" sz="2800" dirty="0" smtClean="0"/>
              <a:t>	</a:t>
            </a:r>
            <a:r>
              <a:rPr lang="en-US" sz="2400" dirty="0" smtClean="0"/>
              <a:t>where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/>
              <a:t> is the </a:t>
            </a:r>
            <a:r>
              <a:rPr lang="en-US" sz="2400" dirty="0" smtClean="0">
                <a:solidFill>
                  <a:srgbClr val="FF0000"/>
                </a:solidFill>
              </a:rPr>
              <a:t>index</a:t>
            </a:r>
            <a:r>
              <a:rPr lang="en-US" sz="2400" dirty="0" smtClean="0"/>
              <a:t> of summation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 smtClean="0"/>
              <a:t>			</a:t>
            </a:r>
            <a:r>
              <a:rPr lang="en-US" sz="2400" dirty="0" smtClean="0"/>
              <a:t>	</a:t>
            </a:r>
            <a:r>
              <a:rPr lang="en-US" sz="2400" i="1" dirty="0" smtClean="0"/>
              <a:t>1</a:t>
            </a:r>
            <a:r>
              <a:rPr lang="en-US" sz="2400" dirty="0" smtClean="0"/>
              <a:t> </a:t>
            </a:r>
            <a:r>
              <a:rPr lang="en-US" sz="2400" dirty="0" smtClean="0"/>
              <a:t>is the </a:t>
            </a:r>
            <a:r>
              <a:rPr lang="en-US" sz="2400" dirty="0" smtClean="0">
                <a:solidFill>
                  <a:srgbClr val="FF0000"/>
                </a:solidFill>
              </a:rPr>
              <a:t>lower bound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 smtClean="0"/>
              <a:t>			</a:t>
            </a:r>
            <a:r>
              <a:rPr lang="en-US" sz="2400" dirty="0" smtClean="0"/>
              <a:t>	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r>
              <a:rPr lang="en-US" sz="2400" dirty="0" smtClean="0"/>
              <a:t>is the </a:t>
            </a:r>
            <a:r>
              <a:rPr lang="en-US" sz="2400" dirty="0" smtClean="0">
                <a:solidFill>
                  <a:srgbClr val="FF0000"/>
                </a:solidFill>
              </a:rPr>
              <a:t>upper bound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2807" name="Rectangle 39"/>
          <p:cNvSpPr>
            <a:spLocks noChangeArrowheads="1"/>
          </p:cNvSpPr>
          <p:nvPr/>
        </p:nvSpPr>
        <p:spPr bwMode="auto">
          <a:xfrm>
            <a:off x="381000" y="4581538"/>
            <a:ext cx="82296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i="1" dirty="0" smtClean="0">
                <a:solidFill>
                  <a:srgbClr val="00B050"/>
                </a:solidFill>
              </a:rPr>
              <a:t>Example</a:t>
            </a:r>
            <a:r>
              <a:rPr lang="en-US" sz="2800" b="1" i="1" dirty="0" smtClean="0">
                <a:solidFill>
                  <a:srgbClr val="00B050"/>
                </a:solidFill>
              </a:rPr>
              <a:t>: </a:t>
            </a:r>
            <a:r>
              <a:rPr lang="en-US" sz="2800" dirty="0" smtClean="0"/>
              <a:t>Evaluate</a:t>
            </a:r>
            <a:endParaRPr lang="en-US" sz="2800" dirty="0">
              <a:solidFill>
                <a:srgbClr val="00B050"/>
              </a:solidFill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57400" y="1295400"/>
          <a:ext cx="4038600" cy="1237049"/>
        </p:xfrm>
        <a:graphic>
          <a:graphicData uri="http://schemas.openxmlformats.org/presentationml/2006/ole">
            <p:oleObj spid="_x0000_s214018" name="Equation" r:id="rId3" imgW="1409088" imgH="431613" progId="Equation.3">
              <p:embed/>
            </p:oleObj>
          </a:graphicData>
        </a:graphic>
      </p:graphicFrame>
      <p:graphicFrame>
        <p:nvGraphicFramePr>
          <p:cNvPr id="32809" name="Object 41"/>
          <p:cNvGraphicFramePr>
            <a:graphicFrameLocks noChangeAspect="1"/>
          </p:cNvGraphicFramePr>
          <p:nvPr/>
        </p:nvGraphicFramePr>
        <p:xfrm>
          <a:off x="3733800" y="5410200"/>
          <a:ext cx="804863" cy="1014412"/>
        </p:xfrm>
        <a:graphic>
          <a:graphicData uri="http://schemas.openxmlformats.org/presentationml/2006/ole">
            <p:oleObj spid="_x0000_s214019" name="Equation" r:id="rId4" imgW="342720" imgH="431640" progId="Equation.3">
              <p:embed/>
            </p:oleObj>
          </a:graphicData>
        </a:graphic>
      </p:graphicFrame>
      <p:graphicFrame>
        <p:nvGraphicFramePr>
          <p:cNvPr id="32810" name="Object 42"/>
          <p:cNvGraphicFramePr>
            <a:graphicFrameLocks noChangeAspect="1"/>
          </p:cNvGraphicFramePr>
          <p:nvPr/>
        </p:nvGraphicFramePr>
        <p:xfrm>
          <a:off x="3692978" y="4267200"/>
          <a:ext cx="685800" cy="1111599"/>
        </p:xfrm>
        <a:graphic>
          <a:graphicData uri="http://schemas.openxmlformats.org/presentationml/2006/ole">
            <p:oleObj spid="_x0000_s214020" name="Equation" r:id="rId5" imgW="266400" imgH="431640" progId="Equation.3">
              <p:embed/>
            </p:oleObj>
          </a:graphicData>
        </a:graphic>
      </p:graphicFrame>
      <p:graphicFrame>
        <p:nvGraphicFramePr>
          <p:cNvPr id="214021" name="Object 5"/>
          <p:cNvGraphicFramePr>
            <a:graphicFrameLocks noChangeAspect="1"/>
          </p:cNvGraphicFramePr>
          <p:nvPr/>
        </p:nvGraphicFramePr>
        <p:xfrm>
          <a:off x="4419600" y="4572000"/>
          <a:ext cx="4079422" cy="426208"/>
        </p:xfrm>
        <a:graphic>
          <a:graphicData uri="http://schemas.openxmlformats.org/presentationml/2006/ole">
            <p:oleObj spid="_x0000_s214021" name="Equation" r:id="rId6" imgW="1701720" imgH="177480" progId="Equation.3">
              <p:embed/>
            </p:oleObj>
          </a:graphicData>
        </a:graphic>
      </p:graphicFrame>
      <p:graphicFrame>
        <p:nvGraphicFramePr>
          <p:cNvPr id="214022" name="Object 6"/>
          <p:cNvGraphicFramePr>
            <a:graphicFrameLocks noChangeAspect="1"/>
          </p:cNvGraphicFramePr>
          <p:nvPr/>
        </p:nvGraphicFramePr>
        <p:xfrm>
          <a:off x="4495800" y="5638799"/>
          <a:ext cx="3886200" cy="465015"/>
        </p:xfrm>
        <a:graphic>
          <a:graphicData uri="http://schemas.openxmlformats.org/presentationml/2006/ole">
            <p:oleObj spid="_x0000_s214022" name="Equation" r:id="rId7" imgW="14857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28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2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209800" y="228600"/>
            <a:ext cx="4419600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Summation Formulas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3400" y="928189"/>
          <a:ext cx="1981200" cy="1434011"/>
        </p:xfrm>
        <a:graphic>
          <a:graphicData uri="http://schemas.openxmlformats.org/presentationml/2006/ole">
            <p:oleObj spid="_x0000_s215042" name="Equation" r:id="rId3" imgW="596900" imgH="431800" progId="Equation.3">
              <p:embed/>
            </p:oleObj>
          </a:graphicData>
        </a:graphic>
      </p:graphicFrame>
      <p:graphicFrame>
        <p:nvGraphicFramePr>
          <p:cNvPr id="32809" name="Object 41"/>
          <p:cNvGraphicFramePr>
            <a:graphicFrameLocks noChangeAspect="1"/>
          </p:cNvGraphicFramePr>
          <p:nvPr/>
        </p:nvGraphicFramePr>
        <p:xfrm>
          <a:off x="457200" y="3008695"/>
          <a:ext cx="4114800" cy="1258505"/>
        </p:xfrm>
        <a:graphic>
          <a:graphicData uri="http://schemas.openxmlformats.org/presentationml/2006/ole">
            <p:oleObj spid="_x0000_s215043" name="Equation" r:id="rId4" imgW="1409088" imgH="431613" progId="Equation.3">
              <p:embed/>
            </p:oleObj>
          </a:graphicData>
        </a:graphic>
      </p:graphicFrame>
      <p:graphicFrame>
        <p:nvGraphicFramePr>
          <p:cNvPr id="32810" name="Object 42"/>
          <p:cNvGraphicFramePr>
            <a:graphicFrameLocks noChangeAspect="1"/>
          </p:cNvGraphicFramePr>
          <p:nvPr/>
        </p:nvGraphicFramePr>
        <p:xfrm>
          <a:off x="5257800" y="1143000"/>
          <a:ext cx="2514600" cy="1205210"/>
        </p:xfrm>
        <a:graphic>
          <a:graphicData uri="http://schemas.openxmlformats.org/presentationml/2006/ole">
            <p:oleObj spid="_x0000_s215044" name="Equation" r:id="rId5" imgW="901309" imgH="431613" progId="Equation.3">
              <p:embed/>
            </p:oleObj>
          </a:graphicData>
        </a:graphic>
      </p:graphicFrame>
      <p:graphicFrame>
        <p:nvGraphicFramePr>
          <p:cNvPr id="215045" name="Object 5"/>
          <p:cNvGraphicFramePr>
            <a:graphicFrameLocks noChangeAspect="1"/>
          </p:cNvGraphicFramePr>
          <p:nvPr/>
        </p:nvGraphicFramePr>
        <p:xfrm>
          <a:off x="5262563" y="2805641"/>
          <a:ext cx="3573462" cy="1470025"/>
        </p:xfrm>
        <a:graphic>
          <a:graphicData uri="http://schemas.openxmlformats.org/presentationml/2006/ole">
            <p:oleObj spid="_x0000_s215045" name="Equation" r:id="rId6" imgW="114300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5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228600"/>
            <a:ext cx="4114800" cy="63658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70660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667563784"/>
              </p:ext>
            </p:extLst>
          </p:nvPr>
        </p:nvGraphicFramePr>
        <p:xfrm>
          <a:off x="2362200" y="2438400"/>
          <a:ext cx="3352800" cy="1212850"/>
        </p:xfrm>
        <a:graphic>
          <a:graphicData uri="http://schemas.openxmlformats.org/presentationml/2006/ole">
            <p:oleObj spid="_x0000_s216066" name="Equation" r:id="rId3" imgW="1193760" imgH="431640" progId="">
              <p:embed/>
            </p:oleObj>
          </a:graphicData>
        </a:graphic>
      </p:graphicFrame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381000" y="1143000"/>
            <a:ext cx="82296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smtClean="0"/>
              <a:t>Use summation formulas to simplify.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Line 3"/>
          <p:cNvSpPr>
            <a:spLocks noChangeShapeType="1"/>
          </p:cNvSpPr>
          <p:nvPr/>
        </p:nvSpPr>
        <p:spPr bwMode="auto">
          <a:xfrm flipV="1">
            <a:off x="914400" y="11430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685800" y="34290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3" name="Freeform 5"/>
          <p:cNvSpPr>
            <a:spLocks/>
          </p:cNvSpPr>
          <p:nvPr/>
        </p:nvSpPr>
        <p:spPr bwMode="auto">
          <a:xfrm>
            <a:off x="381000" y="1473200"/>
            <a:ext cx="3200400" cy="774700"/>
          </a:xfrm>
          <a:custGeom>
            <a:avLst/>
            <a:gdLst/>
            <a:ahLst/>
            <a:cxnLst>
              <a:cxn ang="0">
                <a:pos x="0" y="272"/>
              </a:cxn>
              <a:cxn ang="0">
                <a:pos x="576" y="32"/>
              </a:cxn>
              <a:cxn ang="0">
                <a:pos x="1344" y="464"/>
              </a:cxn>
              <a:cxn ang="0">
                <a:pos x="2016" y="176"/>
              </a:cxn>
            </a:cxnLst>
            <a:rect l="0" t="0" r="r" b="b"/>
            <a:pathLst>
              <a:path w="2016" h="488">
                <a:moveTo>
                  <a:pt x="0" y="272"/>
                </a:moveTo>
                <a:cubicBezTo>
                  <a:pt x="176" y="136"/>
                  <a:pt x="352" y="0"/>
                  <a:pt x="576" y="32"/>
                </a:cubicBezTo>
                <a:cubicBezTo>
                  <a:pt x="800" y="64"/>
                  <a:pt x="1104" y="440"/>
                  <a:pt x="1344" y="464"/>
                </a:cubicBezTo>
                <a:cubicBezTo>
                  <a:pt x="1584" y="488"/>
                  <a:pt x="1800" y="332"/>
                  <a:pt x="2016" y="176"/>
                </a:cubicBezTo>
              </a:path>
            </a:pathLst>
          </a:custGeom>
          <a:noFill/>
          <a:ln w="9525">
            <a:solidFill>
              <a:srgbClr val="CC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685800" y="3262313"/>
            <a:ext cx="83820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|</a:t>
            </a:r>
          </a:p>
          <a:p>
            <a:pPr algn="ctr">
              <a:spcBef>
                <a:spcPct val="50000"/>
              </a:spcBef>
            </a:pPr>
            <a:r>
              <a:rPr lang="en-US" sz="1400" i="1"/>
              <a:t>a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2681288" y="3262313"/>
            <a:ext cx="83820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|</a:t>
            </a:r>
          </a:p>
          <a:p>
            <a:pPr algn="ctr">
              <a:spcBef>
                <a:spcPct val="50000"/>
              </a:spcBef>
            </a:pPr>
            <a:r>
              <a:rPr lang="en-US" sz="1400" i="1"/>
              <a:t>b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1100138" y="1524000"/>
            <a:ext cx="500062" cy="1905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1600200" y="1662113"/>
            <a:ext cx="500063" cy="176688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2100263" y="2014538"/>
            <a:ext cx="500062" cy="14144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2600325" y="2209800"/>
            <a:ext cx="500063" cy="12192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1066800" y="2362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A</a:t>
            </a:r>
            <a:r>
              <a:rPr lang="en-US" baseline="-25000"/>
              <a:t>1</a:t>
            </a: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1547813" y="2362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A</a:t>
            </a:r>
            <a:r>
              <a:rPr lang="en-US" baseline="-25000"/>
              <a:t>2</a:t>
            </a: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2028825" y="2362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A</a:t>
            </a:r>
            <a:r>
              <a:rPr lang="en-US" baseline="-25000"/>
              <a:t>3</a:t>
            </a: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2566988" y="2362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A</a:t>
            </a:r>
            <a:r>
              <a:rPr lang="en-US" baseline="-25000"/>
              <a:t>4</a:t>
            </a:r>
          </a:p>
        </p:txBody>
      </p:sp>
      <p:graphicFrame>
        <p:nvGraphicFramePr>
          <p:cNvPr id="63509" name="Object 21"/>
          <p:cNvGraphicFramePr>
            <a:graphicFrameLocks noChangeAspect="1"/>
          </p:cNvGraphicFramePr>
          <p:nvPr/>
        </p:nvGraphicFramePr>
        <p:xfrm>
          <a:off x="4800600" y="1143000"/>
          <a:ext cx="2536825" cy="820738"/>
        </p:xfrm>
        <a:graphic>
          <a:graphicData uri="http://schemas.openxmlformats.org/presentationml/2006/ole">
            <p:oleObj spid="_x0000_s218114" name="Equation" r:id="rId3" imgW="1218671" imgH="393529" progId="">
              <p:embed/>
            </p:oleObj>
          </a:graphicData>
        </a:graphic>
      </p:graphicFrame>
      <p:graphicFrame>
        <p:nvGraphicFramePr>
          <p:cNvPr id="63510" name="Object 22"/>
          <p:cNvGraphicFramePr>
            <a:graphicFrameLocks noChangeAspect="1"/>
          </p:cNvGraphicFramePr>
          <p:nvPr/>
        </p:nvGraphicFramePr>
        <p:xfrm>
          <a:off x="1044575" y="1108075"/>
          <a:ext cx="460375" cy="492125"/>
        </p:xfrm>
        <a:graphic>
          <a:graphicData uri="http://schemas.openxmlformats.org/presentationml/2006/ole">
            <p:oleObj spid="_x0000_s218115" name="Equation" r:id="rId4" imgW="406224" imgH="431613" progId="">
              <p:embed/>
            </p:oleObj>
          </a:graphicData>
        </a:graphic>
      </p:graphicFrame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914400" y="38862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/>
              <a:t>x</a:t>
            </a:r>
            <a:r>
              <a:rPr lang="en-US" sz="1400" baseline="-25000"/>
              <a:t>1</a:t>
            </a:r>
          </a:p>
        </p:txBody>
      </p:sp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1371600" y="38862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/>
              <a:t>x</a:t>
            </a:r>
            <a:r>
              <a:rPr lang="en-US" sz="1400" baseline="-25000"/>
              <a:t>2</a:t>
            </a:r>
          </a:p>
        </p:txBody>
      </p:sp>
      <p:sp>
        <p:nvSpPr>
          <p:cNvPr id="63514" name="Text Box 26"/>
          <p:cNvSpPr txBox="1">
            <a:spLocks noChangeArrowheads="1"/>
          </p:cNvSpPr>
          <p:nvPr/>
        </p:nvSpPr>
        <p:spPr bwMode="auto">
          <a:xfrm>
            <a:off x="1905000" y="38862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/>
              <a:t>x</a:t>
            </a:r>
            <a:r>
              <a:rPr lang="en-US" sz="1400" baseline="-25000"/>
              <a:t>3</a:t>
            </a:r>
          </a:p>
        </p:txBody>
      </p:sp>
      <p:sp>
        <p:nvSpPr>
          <p:cNvPr id="63515" name="Text Box 27"/>
          <p:cNvSpPr txBox="1">
            <a:spLocks noChangeArrowheads="1"/>
          </p:cNvSpPr>
          <p:nvPr/>
        </p:nvSpPr>
        <p:spPr bwMode="auto">
          <a:xfrm>
            <a:off x="2438400" y="38862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/>
              <a:t>x</a:t>
            </a:r>
            <a:r>
              <a:rPr lang="en-US" sz="1400" baseline="-25000"/>
              <a:t>4</a:t>
            </a:r>
          </a:p>
        </p:txBody>
      </p:sp>
      <p:graphicFrame>
        <p:nvGraphicFramePr>
          <p:cNvPr id="63517" name="Object 29"/>
          <p:cNvGraphicFramePr>
            <a:graphicFrameLocks noChangeAspect="1"/>
          </p:cNvGraphicFramePr>
          <p:nvPr/>
        </p:nvGraphicFramePr>
        <p:xfrm>
          <a:off x="4876800" y="3124200"/>
          <a:ext cx="2033588" cy="530225"/>
        </p:xfrm>
        <a:graphic>
          <a:graphicData uri="http://schemas.openxmlformats.org/presentationml/2006/ole">
            <p:oleObj spid="_x0000_s218116" name="Equation" r:id="rId5" imgW="977476" imgH="253890" progId="">
              <p:embed/>
            </p:oleObj>
          </a:graphicData>
        </a:graphic>
      </p:graphicFrame>
      <p:graphicFrame>
        <p:nvGraphicFramePr>
          <p:cNvPr id="63518" name="Object 30"/>
          <p:cNvGraphicFramePr>
            <a:graphicFrameLocks noChangeAspect="1"/>
          </p:cNvGraphicFramePr>
          <p:nvPr/>
        </p:nvGraphicFramePr>
        <p:xfrm>
          <a:off x="1536700" y="1238250"/>
          <a:ext cx="474663" cy="492125"/>
        </p:xfrm>
        <a:graphic>
          <a:graphicData uri="http://schemas.openxmlformats.org/presentationml/2006/ole">
            <p:oleObj spid="_x0000_s218117" name="Equation" r:id="rId6" imgW="418918" imgH="431613" progId="">
              <p:embed/>
            </p:oleObj>
          </a:graphicData>
        </a:graphic>
      </p:graphicFrame>
      <p:graphicFrame>
        <p:nvGraphicFramePr>
          <p:cNvPr id="63519" name="Object 31"/>
          <p:cNvGraphicFramePr>
            <a:graphicFrameLocks noChangeAspect="1"/>
          </p:cNvGraphicFramePr>
          <p:nvPr/>
        </p:nvGraphicFramePr>
        <p:xfrm>
          <a:off x="2047875" y="1612900"/>
          <a:ext cx="603250" cy="492125"/>
        </p:xfrm>
        <a:graphic>
          <a:graphicData uri="http://schemas.openxmlformats.org/presentationml/2006/ole">
            <p:oleObj spid="_x0000_s218118" name="Equation" r:id="rId7" imgW="533169" imgH="431613" progId="">
              <p:embed/>
            </p:oleObj>
          </a:graphicData>
        </a:graphic>
      </p:graphicFrame>
      <p:graphicFrame>
        <p:nvGraphicFramePr>
          <p:cNvPr id="63520" name="Object 32"/>
          <p:cNvGraphicFramePr>
            <a:graphicFrameLocks noChangeAspect="1"/>
          </p:cNvGraphicFramePr>
          <p:nvPr/>
        </p:nvGraphicFramePr>
        <p:xfrm>
          <a:off x="2540000" y="1800225"/>
          <a:ext cx="603250" cy="492125"/>
        </p:xfrm>
        <a:graphic>
          <a:graphicData uri="http://schemas.openxmlformats.org/presentationml/2006/ole">
            <p:oleObj spid="_x0000_s218119" name="Equation" r:id="rId8" imgW="533169" imgH="431613" progId="">
              <p:embed/>
            </p:oleObj>
          </a:graphicData>
        </a:graphic>
      </p:graphicFrame>
      <p:graphicFrame>
        <p:nvGraphicFramePr>
          <p:cNvPr id="63521" name="Object 33"/>
          <p:cNvGraphicFramePr>
            <a:graphicFrameLocks noChangeAspect="1"/>
          </p:cNvGraphicFramePr>
          <p:nvPr/>
        </p:nvGraphicFramePr>
        <p:xfrm>
          <a:off x="1171575" y="3152775"/>
          <a:ext cx="374650" cy="309563"/>
        </p:xfrm>
        <a:graphic>
          <a:graphicData uri="http://schemas.openxmlformats.org/presentationml/2006/ole">
            <p:oleObj spid="_x0000_s218120" name="Equation" r:id="rId9" imgW="215619" imgH="177569" progId="">
              <p:embed/>
            </p:oleObj>
          </a:graphicData>
        </a:graphic>
      </p:graphicFrame>
      <p:graphicFrame>
        <p:nvGraphicFramePr>
          <p:cNvPr id="63523" name="Object 35"/>
          <p:cNvGraphicFramePr>
            <a:graphicFrameLocks noChangeAspect="1"/>
          </p:cNvGraphicFramePr>
          <p:nvPr/>
        </p:nvGraphicFramePr>
        <p:xfrm>
          <a:off x="4876800" y="3886200"/>
          <a:ext cx="2882900" cy="530225"/>
        </p:xfrm>
        <a:graphic>
          <a:graphicData uri="http://schemas.openxmlformats.org/presentationml/2006/ole">
            <p:oleObj spid="_x0000_s218121" name="Equation" r:id="rId10" imgW="1384300" imgH="254000" progId="">
              <p:embed/>
            </p:oleObj>
          </a:graphicData>
        </a:graphic>
      </p:graphicFrame>
      <p:graphicFrame>
        <p:nvGraphicFramePr>
          <p:cNvPr id="63524" name="Object 36"/>
          <p:cNvGraphicFramePr>
            <a:graphicFrameLocks noChangeAspect="1"/>
          </p:cNvGraphicFramePr>
          <p:nvPr/>
        </p:nvGraphicFramePr>
        <p:xfrm>
          <a:off x="4800600" y="2209800"/>
          <a:ext cx="3778250" cy="476250"/>
        </p:xfrm>
        <a:graphic>
          <a:graphicData uri="http://schemas.openxmlformats.org/presentationml/2006/ole">
            <p:oleObj spid="_x0000_s218122" name="Equation" r:id="rId11" imgW="1816100" imgH="228600" progId="">
              <p:embed/>
            </p:oleObj>
          </a:graphicData>
        </a:graphic>
      </p:graphicFrame>
      <p:graphicFrame>
        <p:nvGraphicFramePr>
          <p:cNvPr id="63525" name="Object 37"/>
          <p:cNvGraphicFramePr>
            <a:graphicFrameLocks noChangeAspect="1"/>
          </p:cNvGraphicFramePr>
          <p:nvPr/>
        </p:nvGraphicFramePr>
        <p:xfrm>
          <a:off x="4953000" y="4876800"/>
          <a:ext cx="2141538" cy="900113"/>
        </p:xfrm>
        <a:graphic>
          <a:graphicData uri="http://schemas.openxmlformats.org/presentationml/2006/ole">
            <p:oleObj spid="_x0000_s218123" name="Equation" r:id="rId12" imgW="1028254" imgH="431613" progId="">
              <p:embed/>
            </p:oleObj>
          </a:graphicData>
        </a:graphic>
      </p:graphicFrame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2743200" y="304800"/>
            <a:ext cx="3581400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Estimating Areas</a:t>
            </a:r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304800" y="4419600"/>
            <a:ext cx="411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/>
              <a:t> </a:t>
            </a:r>
            <a:r>
              <a:rPr lang="en-US" sz="2800" dirty="0">
                <a:cs typeface="Times New Roman" pitchFamily="18" charset="0"/>
              </a:rPr>
              <a:t>≈</a:t>
            </a:r>
            <a:r>
              <a:rPr lang="en-US" sz="2800" dirty="0"/>
              <a:t>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-25000" dirty="0"/>
              <a:t>1</a:t>
            </a:r>
            <a:r>
              <a:rPr lang="en-US" sz="2800" dirty="0"/>
              <a:t> +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-25000" dirty="0"/>
              <a:t>2</a:t>
            </a:r>
            <a:r>
              <a:rPr lang="en-US" sz="2800" dirty="0"/>
              <a:t> +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-25000" dirty="0"/>
              <a:t>3</a:t>
            </a:r>
            <a:r>
              <a:rPr lang="en-US" sz="2800" dirty="0"/>
              <a:t> +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-25000" dirty="0"/>
              <a:t>4</a:t>
            </a:r>
            <a:endParaRPr lang="en-US" sz="2800" i="1" baseline="-25000" dirty="0"/>
          </a:p>
        </p:txBody>
      </p:sp>
      <p:graphicFrame>
        <p:nvGraphicFramePr>
          <p:cNvPr id="33" name="Object 19"/>
          <p:cNvGraphicFramePr>
            <a:graphicFrameLocks noChangeAspect="1"/>
          </p:cNvGraphicFramePr>
          <p:nvPr/>
        </p:nvGraphicFramePr>
        <p:xfrm>
          <a:off x="533400" y="5257800"/>
          <a:ext cx="1371600" cy="953061"/>
        </p:xfrm>
        <a:graphic>
          <a:graphicData uri="http://schemas.openxmlformats.org/presentationml/2006/ole">
            <p:oleObj spid="_x0000_s218124" name="Equation" r:id="rId13" imgW="622030" imgH="431613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35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35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35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635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635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35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635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635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635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635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635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635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12" grpId="0"/>
      <p:bldP spid="63513" grpId="0"/>
      <p:bldP spid="63514" grpId="0"/>
      <p:bldP spid="63515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219200" y="304800"/>
            <a:ext cx="6629400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of the Area of a Region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805" name="Rectangle 37"/>
          <p:cNvSpPr>
            <a:spLocks noChangeArrowheads="1"/>
          </p:cNvSpPr>
          <p:nvPr/>
        </p:nvSpPr>
        <p:spPr bwMode="auto">
          <a:xfrm>
            <a:off x="228600" y="1219200"/>
            <a:ext cx="8763000" cy="3063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smtClean="0"/>
              <a:t>The area of the region </a:t>
            </a:r>
            <a:r>
              <a:rPr lang="en-US" sz="2800" dirty="0" smtClean="0"/>
              <a:t>that lies under the </a:t>
            </a:r>
            <a:r>
              <a:rPr lang="en-US" sz="2800" dirty="0" smtClean="0"/>
              <a:t>graph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 from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 </a:t>
            </a:r>
            <a:r>
              <a:rPr lang="en-US" sz="2800" dirty="0" smtClean="0"/>
              <a:t>=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/>
              <a:t> </a:t>
            </a:r>
            <a:r>
              <a:rPr lang="en-US" sz="2800" dirty="0" smtClean="0"/>
              <a:t> </a:t>
            </a:r>
            <a:r>
              <a:rPr lang="en-US" sz="2800" dirty="0" smtClean="0"/>
              <a:t>to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 =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/>
              <a:t> is</a:t>
            </a:r>
          </a:p>
          <a:p>
            <a:pPr eaLnBrk="0" hangingPunct="0">
              <a:spcBef>
                <a:spcPct val="50000"/>
              </a:spcBef>
            </a:pPr>
            <a:endParaRPr lang="en-US" dirty="0"/>
          </a:p>
          <a:p>
            <a:pPr eaLnBrk="0" hangingPunct="0">
              <a:spcBef>
                <a:spcPct val="50000"/>
              </a:spcBef>
            </a:pPr>
            <a:endParaRPr lang="en-US" dirty="0" smtClean="0"/>
          </a:p>
          <a:p>
            <a:pPr eaLnBrk="0" hangingPunct="0">
              <a:spcBef>
                <a:spcPct val="50000"/>
              </a:spcBef>
            </a:pPr>
            <a:endParaRPr lang="en-US" dirty="0" smtClean="0"/>
          </a:p>
          <a:p>
            <a:pPr eaLnBrk="0" hangingPunct="0">
              <a:spcBef>
                <a:spcPct val="50000"/>
              </a:spcBef>
            </a:pPr>
            <a:r>
              <a:rPr lang="en-US" sz="2800" dirty="0"/>
              <a:t>w</a:t>
            </a:r>
            <a:r>
              <a:rPr lang="en-US" sz="2800" dirty="0" smtClean="0"/>
              <a:t>here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 dirty="0" smtClean="0"/>
              <a:t>i  </a:t>
            </a:r>
            <a:r>
              <a:rPr lang="en-US" sz="2800" dirty="0" smtClean="0"/>
              <a:t>is </a:t>
            </a:r>
            <a:r>
              <a:rPr lang="en-US" sz="2800" dirty="0" smtClean="0"/>
              <a:t>the endpoint of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dirty="0" err="1" smtClean="0"/>
              <a:t>th</a:t>
            </a:r>
            <a:r>
              <a:rPr lang="en-US" sz="2800" dirty="0" smtClean="0"/>
              <a:t> interval, and</a:t>
            </a:r>
            <a:endParaRPr lang="en-US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09800" y="2209800"/>
          <a:ext cx="4114800" cy="1260389"/>
        </p:xfrm>
        <a:graphic>
          <a:graphicData uri="http://schemas.openxmlformats.org/presentationml/2006/ole">
            <p:oleObj spid="_x0000_s219138" name="Equation" r:id="rId3" imgW="1409088" imgH="431613" progId="">
              <p:embed/>
            </p:oleObj>
          </a:graphicData>
        </a:graphic>
      </p:graphicFrame>
      <p:graphicFrame>
        <p:nvGraphicFramePr>
          <p:cNvPr id="32810" name="Object 42"/>
          <p:cNvGraphicFramePr>
            <a:graphicFrameLocks noChangeAspect="1"/>
          </p:cNvGraphicFramePr>
          <p:nvPr/>
        </p:nvGraphicFramePr>
        <p:xfrm>
          <a:off x="3124200" y="4241164"/>
          <a:ext cx="1763713" cy="1032511"/>
        </p:xfrm>
        <a:graphic>
          <a:graphicData uri="http://schemas.openxmlformats.org/presentationml/2006/ole">
            <p:oleObj spid="_x0000_s219139" name="Equation" r:id="rId4" imgW="672808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352800" y="304800"/>
            <a:ext cx="2209800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1" name="Rectangle 31"/>
          <p:cNvSpPr>
            <a:spLocks noChangeArrowheads="1"/>
          </p:cNvSpPr>
          <p:nvPr/>
        </p:nvSpPr>
        <p:spPr bwMode="auto">
          <a:xfrm>
            <a:off x="457200" y="1371600"/>
            <a:ext cx="8229600" cy="2801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smtClean="0"/>
              <a:t>Find the area of the region bounded by the graph of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/>
              <a:t>(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) = 3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, the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-axis and the vertical lines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 = 1 and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 = 6, using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lphaLcParenR"/>
            </a:pPr>
            <a:r>
              <a:rPr lang="en-US" sz="2800" dirty="0" smtClean="0"/>
              <a:t>Geometry Formula.</a:t>
            </a:r>
            <a:endParaRPr lang="en-US" sz="2800" dirty="0" smtClean="0"/>
          </a:p>
          <a:p>
            <a:pPr marL="457200" indent="-457200" eaLnBrk="0" hangingPunct="0">
              <a:spcBef>
                <a:spcPct val="50000"/>
              </a:spcBef>
              <a:buAutoNum type="alphaLcParenR"/>
            </a:pPr>
            <a:r>
              <a:rPr lang="en-US" sz="2800" dirty="0" smtClean="0"/>
              <a:t>The limit Definition of </a:t>
            </a:r>
            <a:r>
              <a:rPr lang="en-US" sz="2800" dirty="0" smtClean="0"/>
              <a:t>Area.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6109</TotalTime>
  <Words>186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Equation</vt:lpstr>
      <vt:lpstr>Microsoft Equation 3.0</vt:lpstr>
      <vt:lpstr>Slide 1</vt:lpstr>
      <vt:lpstr>Slide 2</vt:lpstr>
      <vt:lpstr>Slide 3</vt:lpstr>
      <vt:lpstr>Slide 4</vt:lpstr>
      <vt:lpstr>Example</vt:lpstr>
      <vt:lpstr>Slide 6</vt:lpstr>
      <vt:lpstr>Slide 7</vt:lpstr>
      <vt:lpstr>Slide 8</vt:lpstr>
    </vt:vector>
  </TitlesOfParts>
  <Company>SCC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Limits</dc:title>
  <dc:creator>Phong Chau</dc:creator>
  <cp:lastModifiedBy>Phong</cp:lastModifiedBy>
  <cp:revision>159</cp:revision>
  <dcterms:created xsi:type="dcterms:W3CDTF">2005-10-11T19:45:23Z</dcterms:created>
  <dcterms:modified xsi:type="dcterms:W3CDTF">2015-01-01T21:25:29Z</dcterms:modified>
</cp:coreProperties>
</file>