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96" r:id="rId4"/>
    <p:sldId id="292" r:id="rId5"/>
    <p:sldId id="294" r:id="rId6"/>
    <p:sldId id="295" r:id="rId7"/>
    <p:sldId id="288" r:id="rId8"/>
    <p:sldId id="283" r:id="rId9"/>
    <p:sldId id="291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CCFFFF"/>
    <a:srgbClr val="99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77" d="100"/>
          <a:sy n="77" d="100"/>
        </p:scale>
        <p:origin x="-123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320195" y="1905000"/>
            <a:ext cx="43717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Lines and Planes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667000" y="4848225"/>
            <a:ext cx="34290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67000" y="2590800"/>
            <a:ext cx="34290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7772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plane with equation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   and a point Q(x</a:t>
            </a:r>
            <a:r>
              <a:rPr lang="en-US" baseline="-25000" dirty="0" smtClean="0"/>
              <a:t>0</a:t>
            </a:r>
            <a:r>
              <a:rPr lang="en-US" dirty="0" smtClean="0"/>
              <a:t>,y</a:t>
            </a:r>
            <a:r>
              <a:rPr lang="en-US" baseline="-25000" dirty="0" smtClean="0"/>
              <a:t>0</a:t>
            </a:r>
            <a:r>
              <a:rPr lang="en-US" dirty="0" smtClean="0"/>
              <a:t>,z</a:t>
            </a:r>
            <a:r>
              <a:rPr lang="en-US" baseline="-25000" dirty="0" smtClean="0"/>
              <a:t>0</a:t>
            </a:r>
            <a:r>
              <a:rPr lang="en-US" dirty="0" smtClean="0"/>
              <a:t>) (not in the plane)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890838" y="1371600"/>
          <a:ext cx="2779712" cy="457200"/>
        </p:xfrm>
        <a:graphic>
          <a:graphicData uri="http://schemas.openxmlformats.org/presentationml/2006/ole">
            <p:oleObj spid="_x0000_s47106" name="Equation" r:id="rId3" imgW="1231560" imgH="203040" progId="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5800" y="38100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line </a:t>
            </a:r>
            <a:r>
              <a:rPr lang="en-US" b="1" u="sng" dirty="0" smtClean="0"/>
              <a:t>in the plane</a:t>
            </a:r>
          </a:p>
          <a:p>
            <a:r>
              <a:rPr lang="en-US" dirty="0" smtClean="0"/>
              <a:t>   and a point Q(x</a:t>
            </a:r>
            <a:r>
              <a:rPr lang="en-US" baseline="-25000" dirty="0" smtClean="0"/>
              <a:t>0</a:t>
            </a:r>
            <a:r>
              <a:rPr lang="en-US" dirty="0" smtClean="0"/>
              <a:t>,y</a:t>
            </a:r>
            <a:r>
              <a:rPr lang="en-US" baseline="-25000" dirty="0" smtClean="0"/>
              <a:t>0</a:t>
            </a:r>
            <a:r>
              <a:rPr lang="en-US" dirty="0" smtClean="0"/>
              <a:t>) (not on the line) is   </a:t>
            </a:r>
            <a:endParaRPr lang="en-US" dirty="0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743200" y="2590800"/>
          <a:ext cx="3254375" cy="1019175"/>
        </p:xfrm>
        <a:graphic>
          <a:graphicData uri="http://schemas.openxmlformats.org/presentationml/2006/ole">
            <p:oleObj spid="_x0000_s47107" name="Equation" r:id="rId4" imgW="1536480" imgH="482400" progId="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670675" y="3871912"/>
          <a:ext cx="2320925" cy="457200"/>
        </p:xfrm>
        <a:graphic>
          <a:graphicData uri="http://schemas.openxmlformats.org/presentationml/2006/ole">
            <p:oleObj spid="_x0000_s47108" name="Equation" r:id="rId5" imgW="1028520" imgH="2030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947988" y="4924425"/>
          <a:ext cx="2690812" cy="1019175"/>
        </p:xfrm>
        <a:graphic>
          <a:graphicData uri="http://schemas.openxmlformats.org/presentationml/2006/ole">
            <p:oleObj spid="_x0000_s47109" name="Equation" r:id="rId6" imgW="1269720" imgH="48240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4600" y="228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352800" y="2209800"/>
            <a:ext cx="18288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7542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To determine a line </a:t>
            </a:r>
            <a:r>
              <a:rPr lang="en-US" i="1" dirty="0" smtClean="0"/>
              <a:t>L</a:t>
            </a:r>
            <a:r>
              <a:rPr lang="en-US" dirty="0" smtClean="0"/>
              <a:t>, we need a point P(x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,z</a:t>
            </a:r>
            <a:r>
              <a:rPr lang="en-US" baseline="-25000" dirty="0" smtClean="0"/>
              <a:t>1</a:t>
            </a:r>
            <a:r>
              <a:rPr lang="en-US" dirty="0" smtClean="0"/>
              <a:t>) on </a:t>
            </a:r>
            <a:r>
              <a:rPr lang="en-US" i="1" dirty="0" smtClean="0"/>
              <a:t>L</a:t>
            </a:r>
            <a:endParaRPr lang="en-US" dirty="0" smtClean="0"/>
          </a:p>
          <a:p>
            <a:r>
              <a:rPr lang="en-US" dirty="0" smtClean="0"/>
              <a:t>and a </a:t>
            </a:r>
            <a:r>
              <a:rPr lang="en-US" dirty="0" smtClean="0">
                <a:solidFill>
                  <a:srgbClr val="FF0000"/>
                </a:solidFill>
              </a:rPr>
              <a:t>direction vector</a:t>
            </a:r>
            <a:r>
              <a:rPr lang="en-US" dirty="0" smtClean="0">
                <a:solidFill>
                  <a:schemeClr val="accent2"/>
                </a:solidFill>
              </a:rPr>
              <a:t>                   </a:t>
            </a:r>
            <a:r>
              <a:rPr lang="en-US" dirty="0" smtClean="0"/>
              <a:t>for the line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" y="3091160"/>
            <a:ext cx="6450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parametric equations </a:t>
            </a:r>
            <a:r>
              <a:rPr lang="en-US" dirty="0" smtClean="0"/>
              <a:t>of a line </a:t>
            </a:r>
            <a:r>
              <a:rPr lang="en-US" u="sng" dirty="0" smtClean="0"/>
              <a:t>in space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3400" y="2293203"/>
            <a:ext cx="2731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vector form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228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Lines in R</a:t>
            </a:r>
            <a:r>
              <a:rPr lang="en-US" sz="3200" b="1" baseline="4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</a:t>
            </a:r>
            <a:r>
              <a:rPr lang="en-US" sz="3200" b="1" baseline="4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3540125" y="1639956"/>
          <a:ext cx="1595750" cy="387350"/>
        </p:xfrm>
        <a:graphic>
          <a:graphicData uri="http://schemas.openxmlformats.org/presentationml/2006/ole">
            <p:oleObj spid="_x0000_s10252" name="Equation" r:id="rId3" imgW="825480" imgH="203040" progId="Equation.3">
              <p:embed/>
            </p:oleObj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352800" y="2336731"/>
          <a:ext cx="1893887" cy="442913"/>
        </p:xfrm>
        <a:graphic>
          <a:graphicData uri="http://schemas.openxmlformats.org/presentationml/2006/ole">
            <p:oleObj spid="_x0000_s10253" name="Equation" r:id="rId4" imgW="749160" imgH="177480" progId="Equation.3">
              <p:embed/>
            </p:oleObj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33400" y="4948535"/>
            <a:ext cx="6999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parametric equations </a:t>
            </a:r>
            <a:r>
              <a:rPr lang="en-US" dirty="0" smtClean="0"/>
              <a:t>of a line </a:t>
            </a:r>
            <a:r>
              <a:rPr lang="en-US" u="sng" dirty="0" smtClean="0"/>
              <a:t>in the plane</a:t>
            </a:r>
            <a:r>
              <a:rPr lang="en-US" dirty="0" smtClean="0"/>
              <a:t> is</a:t>
            </a:r>
            <a:endParaRPr lang="en-US" dirty="0"/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7045325" y="4616450"/>
          <a:ext cx="2216150" cy="1201738"/>
        </p:xfrm>
        <a:graphic>
          <a:graphicData uri="http://schemas.openxmlformats.org/presentationml/2006/ole">
            <p:oleObj spid="_x0000_s10255" name="Equation" r:id="rId5" imgW="876240" imgH="482400" progId="Equation.3">
              <p:embed/>
            </p:oleObj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6781800" y="2438400"/>
          <a:ext cx="2216150" cy="1771650"/>
        </p:xfrm>
        <a:graphic>
          <a:graphicData uri="http://schemas.openxmlformats.org/presentationml/2006/ole">
            <p:oleObj spid="_x0000_s10256" name="Equation" r:id="rId6" imgW="8762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utoUpdateAnimBg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</a:t>
            </a:r>
            <a:r>
              <a:rPr lang="en-US" u="sng" dirty="0" smtClean="0"/>
              <a:t>vector and parametric equations</a:t>
            </a:r>
            <a:r>
              <a:rPr lang="en-US" dirty="0" smtClean="0"/>
              <a:t> of the line </a:t>
            </a:r>
          </a:p>
          <a:p>
            <a:endParaRPr lang="en-US" dirty="0" smtClean="0"/>
          </a:p>
          <a:p>
            <a:r>
              <a:rPr lang="en-US" dirty="0" smtClean="0"/>
              <a:t> 1) through two points 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9137350"/>
              </p:ext>
            </p:extLst>
          </p:nvPr>
        </p:nvGraphicFramePr>
        <p:xfrm>
          <a:off x="3810000" y="1828800"/>
          <a:ext cx="2614312" cy="492470"/>
        </p:xfrm>
        <a:graphic>
          <a:graphicData uri="http://schemas.openxmlformats.org/presentationml/2006/ole">
            <p:oleObj spid="_x0000_s55298" name="Equation" r:id="rId3" imgW="1079280" imgH="20304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2039938" y="3309938"/>
          <a:ext cx="4265612" cy="542925"/>
        </p:xfrm>
        <a:graphic>
          <a:graphicData uri="http://schemas.openxmlformats.org/presentationml/2006/ole">
            <p:oleObj spid="_x0000_s55299" name="Equation" r:id="rId4" imgW="160020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667000"/>
            <a:ext cx="625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through the point (2,3,1) and is parallel to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baseline="4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352800" y="4596825"/>
            <a:ext cx="25908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352800" y="3200400"/>
            <a:ext cx="25908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78261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To determine a line </a:t>
            </a:r>
            <a:r>
              <a:rPr lang="en-US" i="1" dirty="0" smtClean="0"/>
              <a:t>L</a:t>
            </a:r>
            <a:r>
              <a:rPr lang="en-US" dirty="0" smtClean="0"/>
              <a:t>, we need a point P(x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 on </a:t>
            </a:r>
            <a:r>
              <a:rPr lang="en-US" i="1" dirty="0" smtClean="0"/>
              <a:t>L</a:t>
            </a:r>
            <a:endParaRPr lang="en-US" dirty="0" smtClean="0"/>
          </a:p>
          <a:p>
            <a:r>
              <a:rPr lang="en-US" dirty="0" smtClean="0"/>
              <a:t>and a </a:t>
            </a:r>
            <a:r>
              <a:rPr lang="en-US" dirty="0" smtClean="0">
                <a:solidFill>
                  <a:srgbClr val="FF0000"/>
                </a:solidFill>
              </a:rPr>
              <a:t>normal vector                </a:t>
            </a:r>
            <a:r>
              <a:rPr lang="en-US" dirty="0" smtClean="0"/>
              <a:t>that is perpendicular to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" y="2586335"/>
            <a:ext cx="7715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normal form of the equation </a:t>
            </a:r>
            <a:r>
              <a:rPr lang="en-US" dirty="0" smtClean="0"/>
              <a:t>of a line </a:t>
            </a:r>
            <a:r>
              <a:rPr lang="en-US" u="sng" dirty="0" smtClean="0"/>
              <a:t>in the plane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9600" y="3893403"/>
            <a:ext cx="5044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general form of the equation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228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Lines in the Plane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340100" y="1639888"/>
          <a:ext cx="1374775" cy="387350"/>
        </p:xfrm>
        <a:graphic>
          <a:graphicData uri="http://schemas.openxmlformats.org/presentationml/2006/ole">
            <p:oleObj spid="_x0000_s50181" name="Equation" r:id="rId3" imgW="711000" imgH="20304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429000" y="3276600"/>
          <a:ext cx="2365323" cy="533400"/>
        </p:xfrm>
        <a:graphic>
          <a:graphicData uri="http://schemas.openxmlformats.org/presentationml/2006/ole">
            <p:oleObj spid="_x0000_s50182" name="Equation" r:id="rId4" imgW="888840" imgH="203040" progId="Equation.3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332163" y="4648200"/>
          <a:ext cx="2771775" cy="533400"/>
        </p:xfrm>
        <a:graphic>
          <a:graphicData uri="http://schemas.openxmlformats.org/presentationml/2006/ole">
            <p:oleObj spid="_x0000_s50183" name="Equation" r:id="rId5" imgW="1041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3" grpId="0" autoUpdateAnimBg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941983" y="3677478"/>
            <a:ext cx="35052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429000" y="2401956"/>
            <a:ext cx="25908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78261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To determine a plane </a:t>
            </a:r>
            <a:r>
              <a:rPr lang="en-US" b="1" dirty="0" smtClean="0">
                <a:latin typeface="Blackadder ITC" pitchFamily="82" charset="0"/>
              </a:rPr>
              <a:t>P</a:t>
            </a:r>
            <a:r>
              <a:rPr lang="en-US" dirty="0" smtClean="0"/>
              <a:t>, we need a point P(x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,z</a:t>
            </a:r>
            <a:r>
              <a:rPr lang="en-US" baseline="-25000" dirty="0" smtClean="0"/>
              <a:t>1</a:t>
            </a:r>
            <a:r>
              <a:rPr lang="en-US" dirty="0" smtClean="0"/>
              <a:t>) on </a:t>
            </a:r>
            <a:r>
              <a:rPr lang="en-US" b="1" dirty="0" smtClean="0">
                <a:latin typeface="Blackadder ITC" pitchFamily="82" charset="0"/>
              </a:rPr>
              <a:t>P</a:t>
            </a:r>
          </a:p>
          <a:p>
            <a:r>
              <a:rPr lang="en-US" dirty="0" smtClean="0"/>
              <a:t>and a </a:t>
            </a:r>
            <a:r>
              <a:rPr lang="en-US" dirty="0" smtClean="0">
                <a:solidFill>
                  <a:srgbClr val="FF0000"/>
                </a:solidFill>
              </a:rPr>
              <a:t>normal vector</a:t>
            </a:r>
            <a:r>
              <a:rPr lang="en-US" dirty="0" smtClean="0">
                <a:solidFill>
                  <a:schemeClr val="accent2"/>
                </a:solidFill>
              </a:rPr>
              <a:t>                    </a:t>
            </a:r>
            <a:r>
              <a:rPr lang="en-US" dirty="0" smtClean="0"/>
              <a:t>that is orthogonal to </a:t>
            </a:r>
            <a:r>
              <a:rPr lang="en-US" b="1" dirty="0" smtClean="0">
                <a:latin typeface="Blackadder ITC" pitchFamily="82" charset="0"/>
              </a:rPr>
              <a:t>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" y="1905000"/>
            <a:ext cx="6311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normal form of the equation </a:t>
            </a:r>
            <a:r>
              <a:rPr lang="en-US" dirty="0" smtClean="0"/>
              <a:t>of a plane is</a:t>
            </a:r>
            <a:endParaRPr 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9600" y="3057939"/>
            <a:ext cx="6466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general form of the equation </a:t>
            </a:r>
            <a:r>
              <a:rPr lang="en-US" dirty="0" smtClean="0"/>
              <a:t>of a plane 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228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of a Plane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270319" y="1284376"/>
          <a:ext cx="1722437" cy="418184"/>
        </p:xfrm>
        <a:graphic>
          <a:graphicData uri="http://schemas.openxmlformats.org/presentationml/2006/ole">
            <p:oleObj spid="_x0000_s52226" name="Equation" r:id="rId3" imgW="825480" imgH="20304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505200" y="2438400"/>
          <a:ext cx="2365323" cy="533400"/>
        </p:xfrm>
        <a:graphic>
          <a:graphicData uri="http://schemas.openxmlformats.org/presentationml/2006/ole">
            <p:oleObj spid="_x0000_s52227" name="Equation" r:id="rId4" imgW="888840" imgH="203040" progId="Equation.3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2944813" y="3733800"/>
          <a:ext cx="3548062" cy="533400"/>
        </p:xfrm>
        <a:graphic>
          <a:graphicData uri="http://schemas.openxmlformats.org/presentationml/2006/ole">
            <p:oleObj spid="_x0000_s52228" name="Equation" r:id="rId5" imgW="1333440" imgH="203040" progId="Equation.3">
              <p:embed/>
            </p:oleObj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85800" y="45720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Two planes in space with normal vectors </a:t>
            </a:r>
            <a:r>
              <a:rPr lang="en-US" b="1" dirty="0" smtClean="0"/>
              <a:t>n</a:t>
            </a:r>
            <a:r>
              <a:rPr lang="en-US" b="1" baseline="-25000" dirty="0" smtClean="0"/>
              <a:t>1</a:t>
            </a:r>
            <a:r>
              <a:rPr lang="en-US" dirty="0" smtClean="0"/>
              <a:t> and </a:t>
            </a:r>
            <a:r>
              <a:rPr lang="en-US" b="1" dirty="0" smtClean="0"/>
              <a:t>n</a:t>
            </a:r>
            <a:r>
              <a:rPr lang="en-US" b="1" baseline="-25000" dirty="0" smtClean="0"/>
              <a:t>2</a:t>
            </a:r>
            <a:r>
              <a:rPr lang="en-US" dirty="0" smtClean="0"/>
              <a:t> are </a:t>
            </a:r>
            <a:r>
              <a:rPr lang="en-US" dirty="0" smtClean="0"/>
              <a:t>either parallel </a:t>
            </a:r>
            <a:r>
              <a:rPr lang="en-US" dirty="0" smtClean="0"/>
              <a:t>or intersect in a line.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They are </a:t>
            </a:r>
            <a:r>
              <a:rPr lang="en-US" dirty="0" smtClean="0">
                <a:solidFill>
                  <a:schemeClr val="accent2"/>
                </a:solidFill>
              </a:rPr>
              <a:t>parallel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their normal vectors are.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They are</a:t>
            </a:r>
            <a:r>
              <a:rPr lang="en-US" dirty="0" smtClean="0">
                <a:solidFill>
                  <a:schemeClr val="accent2"/>
                </a:solidFill>
              </a:rPr>
              <a:t> perpendicular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their normal vectors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3" grpId="0" autoUpdateAnimBg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05200" y="2893920"/>
            <a:ext cx="25146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78962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To determine a plane </a:t>
            </a:r>
            <a:r>
              <a:rPr lang="en-US" b="1" dirty="0" smtClean="0">
                <a:latin typeface="Blackadder ITC" pitchFamily="82" charset="0"/>
              </a:rPr>
              <a:t>P</a:t>
            </a:r>
            <a:r>
              <a:rPr lang="en-US" dirty="0" smtClean="0"/>
              <a:t>, we need a point P(x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,z</a:t>
            </a:r>
            <a:r>
              <a:rPr lang="en-US" baseline="-25000" dirty="0" smtClean="0"/>
              <a:t>1</a:t>
            </a:r>
            <a:r>
              <a:rPr lang="en-US" dirty="0" smtClean="0"/>
              <a:t>) on </a:t>
            </a:r>
            <a:r>
              <a:rPr lang="en-US" b="1" dirty="0" smtClean="0">
                <a:latin typeface="Blackadder ITC" pitchFamily="82" charset="0"/>
              </a:rPr>
              <a:t>P</a:t>
            </a:r>
          </a:p>
          <a:p>
            <a:r>
              <a:rPr lang="en-US" dirty="0" smtClean="0"/>
              <a:t>and </a:t>
            </a:r>
            <a:r>
              <a:rPr lang="en-US" u="sng" dirty="0" smtClean="0"/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direction vectors</a:t>
            </a:r>
            <a:r>
              <a:rPr lang="en-US" dirty="0" smtClean="0">
                <a:solidFill>
                  <a:schemeClr val="accent2"/>
                </a:solidFill>
              </a:rPr>
              <a:t>                        and </a:t>
            </a:r>
          </a:p>
          <a:p>
            <a:r>
              <a:rPr lang="en-US" dirty="0" smtClean="0"/>
              <a:t>that are parallel to </a:t>
            </a:r>
            <a:r>
              <a:rPr lang="en-US" b="1" dirty="0" smtClean="0">
                <a:latin typeface="Blackadder ITC" pitchFamily="82" charset="0"/>
              </a:rPr>
              <a:t>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" y="2281535"/>
            <a:ext cx="6207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vector form of the equation </a:t>
            </a:r>
            <a:r>
              <a:rPr lang="en-US" dirty="0" smtClean="0"/>
              <a:t>of a plane is</a:t>
            </a:r>
            <a:endParaRPr 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9600" y="3588603"/>
            <a:ext cx="6824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parametric form of the equation </a:t>
            </a:r>
            <a:r>
              <a:rPr lang="en-US" dirty="0" smtClean="0"/>
              <a:t>of a plane 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228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of a Plane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962400" y="1249017"/>
          <a:ext cx="2218864" cy="512762"/>
        </p:xfrm>
        <a:graphic>
          <a:graphicData uri="http://schemas.openxmlformats.org/presentationml/2006/ole">
            <p:oleObj spid="_x0000_s53250" name="Equation" r:id="rId3" imgW="977760" imgH="22860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479800" y="3005138"/>
          <a:ext cx="2568575" cy="466725"/>
        </p:xfrm>
        <a:graphic>
          <a:graphicData uri="http://schemas.openxmlformats.org/presentationml/2006/ole">
            <p:oleObj spid="_x0000_s53251" name="Equation" r:id="rId4" imgW="965160" imgH="17748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6609522" y="1272210"/>
          <a:ext cx="2105025" cy="512762"/>
        </p:xfrm>
        <a:graphic>
          <a:graphicData uri="http://schemas.openxmlformats.org/presentationml/2006/ole">
            <p:oleObj spid="_x0000_s53253" name="Equation" r:id="rId5" imgW="927000" imgH="22860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057400" y="4027488"/>
          <a:ext cx="3051175" cy="1770062"/>
        </p:xfrm>
        <a:graphic>
          <a:graphicData uri="http://schemas.openxmlformats.org/presentationml/2006/ole">
            <p:oleObj spid="_x0000_s53254" name="Equation" r:id="rId6" imgW="12063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parametric and general forms of the equation of the plane passing</a:t>
            </a:r>
          </a:p>
          <a:p>
            <a:endParaRPr lang="en-US" dirty="0" smtClean="0"/>
          </a:p>
          <a:p>
            <a:r>
              <a:rPr lang="en-US" dirty="0" smtClean="0"/>
              <a:t> 1) through the points </a:t>
            </a:r>
          </a:p>
          <a:p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9137350"/>
              </p:ext>
            </p:extLst>
          </p:nvPr>
        </p:nvGraphicFramePr>
        <p:xfrm>
          <a:off x="3657600" y="2209800"/>
          <a:ext cx="3613150" cy="415925"/>
        </p:xfrm>
        <a:graphic>
          <a:graphicData uri="http://schemas.openxmlformats.org/presentationml/2006/ole">
            <p:oleObj spid="_x0000_s46082" name="Equation" r:id="rId3" imgW="1765080" imgH="20304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2700338" y="3767138"/>
          <a:ext cx="2946400" cy="542925"/>
        </p:xfrm>
        <a:graphic>
          <a:graphicData uri="http://schemas.openxmlformats.org/presentationml/2006/ole">
            <p:oleObj spid="_x0000_s46083" name="Equation" r:id="rId4" imgW="110484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3124200"/>
            <a:ext cx="834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through the points (3,2,1), (3,1,-5) and is perpendicular to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0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plane (with normal vector </a:t>
            </a:r>
            <a:r>
              <a:rPr lang="en-US" b="1" dirty="0" smtClean="0"/>
              <a:t>n</a:t>
            </a:r>
            <a:r>
              <a:rPr lang="en-US" dirty="0" smtClean="0"/>
              <a:t>) and a point Q (not in the plane)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P is any point in the plane.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124200" y="1600200"/>
          <a:ext cx="3581400" cy="1228237"/>
        </p:xfrm>
        <a:graphic>
          <a:graphicData uri="http://schemas.openxmlformats.org/presentationml/2006/ole">
            <p:oleObj spid="_x0000_s40962" name="Equation" r:id="rId3" imgW="1587240" imgH="545760" progId="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35814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line (with direction vector </a:t>
            </a:r>
            <a:r>
              <a:rPr lang="en-US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) in space and a point Q is   </a:t>
            </a:r>
            <a:endParaRPr lang="en-US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33400" y="5329535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where P is any point on the line.</a:t>
            </a:r>
            <a:endParaRPr lang="en-US" dirty="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124200" y="4572000"/>
          <a:ext cx="3500437" cy="665162"/>
        </p:xfrm>
        <a:graphic>
          <a:graphicData uri="http://schemas.openxmlformats.org/presentationml/2006/ole">
            <p:oleObj spid="_x0000_s40970" name="Equation" r:id="rId4" imgW="1384200" imgH="2664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3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Given two planes with equations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1) Find the distance between the point (1,1,0) and the plane P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9137350"/>
              </p:ext>
            </p:extLst>
          </p:nvPr>
        </p:nvGraphicFramePr>
        <p:xfrm>
          <a:off x="5715000" y="762000"/>
          <a:ext cx="3202210" cy="1066800"/>
        </p:xfrm>
        <a:graphic>
          <a:graphicData uri="http://schemas.openxmlformats.org/presentationml/2006/ole">
            <p:oleObj spid="_x0000_s49154" name="Equation" r:id="rId3" imgW="1371600" imgH="45720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1692275" y="3343275"/>
          <a:ext cx="5318125" cy="542925"/>
        </p:xfrm>
        <a:graphic>
          <a:graphicData uri="http://schemas.openxmlformats.org/presentationml/2006/ole">
            <p:oleObj spid="_x0000_s49155" name="Equation" r:id="rId4" imgW="199368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816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distance between the point (1,-2,4) and the line</a:t>
            </a:r>
            <a:endParaRPr lang="en-US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54191" y="4186535"/>
            <a:ext cx="5131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Show that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are parallel.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54191" y="4872335"/>
            <a:ext cx="5689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Find the distance between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</TotalTime>
  <Words>468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10.2</dc:title>
  <dc:subject>Vectors in the Plane</dc:subject>
  <dc:creator>Gregory Kelly</dc:creator>
  <cp:lastModifiedBy>Phong</cp:lastModifiedBy>
  <cp:revision>210</cp:revision>
  <dcterms:created xsi:type="dcterms:W3CDTF">2002-03-20T19:03:20Z</dcterms:created>
  <dcterms:modified xsi:type="dcterms:W3CDTF">2013-01-16T03:49:03Z</dcterms:modified>
</cp:coreProperties>
</file>