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70" r:id="rId4"/>
    <p:sldId id="262" r:id="rId5"/>
    <p:sldId id="276" r:id="rId6"/>
    <p:sldId id="275" r:id="rId7"/>
    <p:sldId id="256" r:id="rId8"/>
    <p:sldId id="261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777777"/>
    <a:srgbClr val="5F5F5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3" autoAdjust="0"/>
    <p:restoredTop sz="90929"/>
  </p:normalViewPr>
  <p:slideViewPr>
    <p:cSldViewPr>
      <p:cViewPr varScale="1">
        <p:scale>
          <a:sx n="106" d="100"/>
          <a:sy n="106" d="100"/>
        </p:scale>
        <p:origin x="16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D16A5-8477-492C-A8C0-9D7603B800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1F790-B67B-4AFE-BB6C-6258D3DDA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BB5E8-4145-4A2E-9811-B960952A8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E05A7-889B-4853-90AD-905C631FE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3CBB5-60A6-49BD-99DA-85C303F41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76CCB-4B65-4F66-8B76-1487D1026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6417E-FF4B-472C-846D-817FB720B7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3C5CC-C702-43AF-9BAC-82DA047BD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EA610-53CF-4488-BB5C-0764A95E5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DD6D7-1C94-4276-8D66-DB7E62B45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6008B-6481-4289-8F51-5B8E55687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C19F7150-31E4-4E83-B9D4-7E3C628630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0.bin"/><Relationship Id="rId3" Type="http://schemas.openxmlformats.org/officeDocument/2006/relationships/oleObject" Target="../embeddings/oleObject28.bin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29" Type="http://schemas.openxmlformats.org/officeDocument/2006/relationships/image" Target="../media/image40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39.bin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41.bin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5.wmf"/><Relationship Id="rId4" Type="http://schemas.openxmlformats.org/officeDocument/2006/relationships/image" Target="../media/image28.wmf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8.bin"/><Relationship Id="rId27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21" Type="http://schemas.openxmlformats.org/officeDocument/2006/relationships/image" Target="../media/image54.wmf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600200" y="1981200"/>
            <a:ext cx="6168676" cy="13234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/>
              </a:rPr>
              <a:t>11</a:t>
            </a:r>
            <a:r>
              <a:rPr lang="en-US" sz="4000" b="1" dirty="0" smtClean="0">
                <a:solidFill>
                  <a:srgbClr val="FF0000"/>
                </a:solidFill>
                <a:effectLst/>
              </a:rPr>
              <a:t>.2</a:t>
            </a:r>
            <a:endParaRPr lang="en-US" sz="4000" b="1" dirty="0">
              <a:solidFill>
                <a:srgbClr val="FF0000"/>
              </a:solidFill>
              <a:effectLst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ffectLst/>
              </a:rPr>
              <a:t>Series and Convergence</a:t>
            </a:r>
            <a:endParaRPr lang="en-US" sz="4000" b="1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" y="649287"/>
            <a:ext cx="771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effectLst/>
              </a:rPr>
              <a:t>If we add all the terms of a sequence, we get a series: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209800" y="1030287"/>
          <a:ext cx="46482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1981200" imgH="431800" progId="Equation.DSMT4">
                  <p:embed/>
                </p:oleObj>
              </mc:Choice>
              <mc:Fallback>
                <p:oleObj name="Equation" r:id="rId3" imgW="1981200" imgH="431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030287"/>
                        <a:ext cx="46482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09600" y="1944687"/>
            <a:ext cx="4564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28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a</a:t>
            </a:r>
            <a:r>
              <a:rPr lang="en-US" sz="28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,…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are </a:t>
            </a:r>
            <a:r>
              <a:rPr 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terms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of the series.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8800" y="1944687"/>
            <a:ext cx="2497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28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is the </a:t>
            </a:r>
            <a:r>
              <a:rPr 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u="sng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 term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6200" y="2626022"/>
            <a:ext cx="90808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</a:rPr>
              <a:t>To find the sum of a series, we need to consider the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partial </a:t>
            </a:r>
            <a:r>
              <a:rPr lang="en-US" dirty="0">
                <a:solidFill>
                  <a:srgbClr val="FF0000"/>
                </a:solidFill>
                <a:effectLst/>
              </a:rPr>
              <a:t>sums</a:t>
            </a:r>
            <a:r>
              <a:rPr lang="en-US" dirty="0">
                <a:effectLst/>
              </a:rPr>
              <a:t>: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209800" y="3127374"/>
          <a:ext cx="12192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" imgW="431613" imgH="228501" progId="Equation.DSMT4">
                  <p:embed/>
                </p:oleObj>
              </mc:Choice>
              <mc:Fallback>
                <p:oleObj name="Equation" r:id="rId5" imgW="431613" imgH="228501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127374"/>
                        <a:ext cx="1219200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133600" y="3813174"/>
          <a:ext cx="20447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7" imgW="723586" imgH="228501" progId="Equation.DSMT4">
                  <p:embed/>
                </p:oleObj>
              </mc:Choice>
              <mc:Fallback>
                <p:oleObj name="Equation" r:id="rId7" imgW="723586" imgH="228501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13174"/>
                        <a:ext cx="2044700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2133600" y="4575174"/>
          <a:ext cx="279876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9" imgW="990600" imgH="228600" progId="Equation.DSMT4">
                  <p:embed/>
                </p:oleObj>
              </mc:Choice>
              <mc:Fallback>
                <p:oleObj name="Equation" r:id="rId9" imgW="990600" imgH="228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5174"/>
                        <a:ext cx="2798763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5334000" y="2898774"/>
          <a:ext cx="1900238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1" imgW="672808" imgH="431613" progId="Equation.DSMT4">
                  <p:embed/>
                </p:oleObj>
              </mc:Choice>
              <mc:Fallback>
                <p:oleObj name="Equation" r:id="rId11" imgW="672808" imgH="431613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98774"/>
                        <a:ext cx="1900238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Freeform 13"/>
          <p:cNvSpPr>
            <a:spLocks/>
          </p:cNvSpPr>
          <p:nvPr/>
        </p:nvSpPr>
        <p:spPr bwMode="auto">
          <a:xfrm>
            <a:off x="5549900" y="3889374"/>
            <a:ext cx="546100" cy="9144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56" y="480"/>
              </a:cxn>
              <a:cxn ang="0">
                <a:pos x="344" y="576"/>
              </a:cxn>
            </a:cxnLst>
            <a:rect l="0" t="0" r="r" b="b"/>
            <a:pathLst>
              <a:path w="344" h="576">
                <a:moveTo>
                  <a:pt x="8" y="0"/>
                </a:moveTo>
                <a:cubicBezTo>
                  <a:pt x="4" y="192"/>
                  <a:pt x="0" y="384"/>
                  <a:pt x="56" y="480"/>
                </a:cubicBezTo>
                <a:cubicBezTo>
                  <a:pt x="112" y="576"/>
                  <a:pt x="228" y="576"/>
                  <a:pt x="344" y="576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156325" y="4538662"/>
            <a:ext cx="210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partial sum</a:t>
            </a:r>
          </a:p>
        </p:txBody>
      </p: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593725" y="5211762"/>
            <a:ext cx="7788275" cy="884238"/>
            <a:chOff x="374" y="3114"/>
            <a:chExt cx="4906" cy="557"/>
          </a:xfrm>
        </p:grpSpPr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374" y="3114"/>
              <a:ext cx="490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effectLst/>
                </a:rPr>
                <a:t>If </a:t>
              </a:r>
              <a:r>
                <a:rPr lang="en-US" sz="2800" i="1" dirty="0" err="1">
                  <a:effectLst/>
                  <a:latin typeface="Times New Roman" pitchFamily="18" charset="0"/>
                </a:rPr>
                <a:t>S</a:t>
              </a:r>
              <a:r>
                <a:rPr lang="en-US" sz="2800" i="1" baseline="-25000" dirty="0" err="1">
                  <a:effectLst/>
                  <a:latin typeface="Times New Roman" pitchFamily="18" charset="0"/>
                </a:rPr>
                <a:t>n</a:t>
              </a:r>
              <a:r>
                <a:rPr lang="en-US" dirty="0">
                  <a:effectLst/>
                </a:rPr>
                <a:t> has a limit as                 , then the series </a:t>
              </a:r>
              <a:r>
                <a:rPr lang="en-US" dirty="0">
                  <a:solidFill>
                    <a:srgbClr val="FF0000"/>
                  </a:solidFill>
                  <a:effectLst/>
                </a:rPr>
                <a:t>converges</a:t>
              </a:r>
              <a:r>
                <a:rPr lang="en-US" dirty="0">
                  <a:effectLst/>
                </a:rPr>
                <a:t>, otherwise it </a:t>
              </a:r>
              <a:r>
                <a:rPr lang="en-US" u="sng" dirty="0">
                  <a:solidFill>
                    <a:srgbClr val="FF0000"/>
                  </a:solidFill>
                  <a:effectLst/>
                </a:rPr>
                <a:t>diverges</a:t>
              </a:r>
              <a:r>
                <a:rPr lang="en-US" dirty="0">
                  <a:effectLst/>
                </a:rPr>
                <a:t>.</a:t>
              </a:r>
            </a:p>
          </p:txBody>
        </p:sp>
        <p:graphicFrame>
          <p:nvGraphicFramePr>
            <p:cNvPr id="5136" name="Object 16"/>
            <p:cNvGraphicFramePr>
              <a:graphicFrameLocks noChangeAspect="1"/>
            </p:cNvGraphicFramePr>
            <p:nvPr/>
          </p:nvGraphicFramePr>
          <p:xfrm>
            <a:off x="2016" y="3168"/>
            <a:ext cx="81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name="Equation" r:id="rId13" imgW="444307" imgH="139639" progId="Equation.DSMT4">
                    <p:embed/>
                  </p:oleObj>
                </mc:Choice>
                <mc:Fallback>
                  <p:oleObj name="Equation" r:id="rId13" imgW="444307" imgH="139639" progId="Equation.DSMT4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168"/>
                          <a:ext cx="816" cy="2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505200" y="101025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Series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  <p:bldP spid="5127" grpId="0" autoUpdateAnimBg="0"/>
      <p:bldP spid="5133" grpId="0" animBg="1"/>
      <p:bldP spid="51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429000" y="241013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1828800" y="1374775"/>
          <a:ext cx="91281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3" imgW="304668" imgH="431613" progId="Equation.3">
                  <p:embed/>
                </p:oleObj>
              </mc:Choice>
              <mc:Fallback>
                <p:oleObj name="Equation" r:id="rId3" imgW="304668" imgH="431613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4775"/>
                        <a:ext cx="912813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1562100" y="2819400"/>
          <a:ext cx="17145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Equation" r:id="rId5" imgW="545863" imgH="431613" progId="Equation.3">
                  <p:embed/>
                </p:oleObj>
              </mc:Choice>
              <mc:Fallback>
                <p:oleObj name="Equation" r:id="rId5" imgW="545863" imgH="431613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2819400"/>
                        <a:ext cx="1714500" cy="13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15616"/>
              </p:ext>
            </p:extLst>
          </p:nvPr>
        </p:nvGraphicFramePr>
        <p:xfrm>
          <a:off x="1427163" y="4318000"/>
          <a:ext cx="19589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Equation" r:id="rId7" imgW="596880" imgH="444240" progId="Equation.DSMT4">
                  <p:embed/>
                </p:oleObj>
              </mc:Choice>
              <mc:Fallback>
                <p:oleObj name="Equation" r:id="rId7" imgW="596880" imgH="4442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163" y="4318000"/>
                        <a:ext cx="1958975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33400" y="833735"/>
            <a:ext cx="7922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effectLst/>
              </a:rPr>
              <a:t>Determine whether the series is convergent or divergent.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819400" y="304800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Divergence Test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7085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effectLst/>
              </a:rPr>
              <a:t>If                  then the series           diverges.</a:t>
            </a:r>
          </a:p>
        </p:txBody>
      </p:sp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1066800" y="1551298"/>
          <a:ext cx="1447800" cy="471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3" imgW="1637589" imgH="533169" progId="Equation.DSMT4">
                  <p:embed/>
                </p:oleObj>
              </mc:Choice>
              <mc:Fallback>
                <p:oleObj name="Equation" r:id="rId3" imgW="1637589" imgH="533169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51298"/>
                        <a:ext cx="1447800" cy="4713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5105400" y="1337982"/>
          <a:ext cx="762000" cy="795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5" imgW="863225" imgH="901309" progId="Equation.DSMT4">
                  <p:embed/>
                </p:oleObj>
              </mc:Choice>
              <mc:Fallback>
                <p:oleObj name="Equation" r:id="rId5" imgW="863225" imgH="901309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337982"/>
                        <a:ext cx="762000" cy="7956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 bwMode="auto">
          <a:xfrm>
            <a:off x="533400" y="1219200"/>
            <a:ext cx="7239000" cy="10668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457200" y="26670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u="sng" dirty="0" smtClean="0">
                <a:effectLst/>
              </a:rPr>
              <a:t>Examples</a:t>
            </a:r>
            <a:r>
              <a:rPr lang="en-US" dirty="0" smtClean="0">
                <a:effectLst/>
              </a:rPr>
              <a:t>: Determine whether the series is convergent or divergent. If it is convergent, find its sum.</a:t>
            </a:r>
          </a:p>
        </p:txBody>
      </p:sp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1066800" y="3590492"/>
          <a:ext cx="1447800" cy="1022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7" imgW="609336" imgH="431613" progId="Equation.3">
                  <p:embed/>
                </p:oleObj>
              </mc:Choice>
              <mc:Fallback>
                <p:oleObj name="Equation" r:id="rId7" imgW="609336" imgH="431613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90492"/>
                        <a:ext cx="1447800" cy="10227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4800600" y="3505200"/>
          <a:ext cx="2590800" cy="124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9" imgW="926698" imgH="444307" progId="Equation.3">
                  <p:embed/>
                </p:oleObj>
              </mc:Choice>
              <mc:Fallback>
                <p:oleObj name="Equation" r:id="rId9" imgW="926698" imgH="444307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505200"/>
                        <a:ext cx="2590800" cy="12458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181600" y="914400"/>
            <a:ext cx="3429000" cy="464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781800" y="51054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715000" y="39624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57200" y="838200"/>
          <a:ext cx="15113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Equation" r:id="rId3" imgW="723586" imgH="431613" progId="Equation.DSMT4">
                  <p:embed/>
                </p:oleObj>
              </mc:Choice>
              <mc:Fallback>
                <p:oleObj name="Equation" r:id="rId3" imgW="723586" imgH="431613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15113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257800" y="9144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Using partial fractions: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5791200" y="3962400"/>
          <a:ext cx="711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3" name="Equation" r:id="rId5" imgW="355292" imgH="164957" progId="Equation.DSMT4">
                  <p:embed/>
                </p:oleObj>
              </mc:Choice>
              <mc:Fallback>
                <p:oleObj name="Equation" r:id="rId5" imgW="355292" imgH="164957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962400"/>
                        <a:ext cx="711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6731000" y="3949700"/>
          <a:ext cx="11938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Equation" r:id="rId7" imgW="609336" imgH="177723" progId="Equation.DSMT4">
                  <p:embed/>
                </p:oleObj>
              </mc:Choice>
              <mc:Fallback>
                <p:oleObj name="Equation" r:id="rId7" imgW="609336" imgH="177723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3949700"/>
                        <a:ext cx="1193800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6756400" y="4495800"/>
          <a:ext cx="11684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Equation" r:id="rId9" imgW="558558" imgH="177723" progId="Equation.DSMT4">
                  <p:embed/>
                </p:oleObj>
              </mc:Choice>
              <mc:Fallback>
                <p:oleObj name="Equation" r:id="rId9" imgW="558558" imgH="177723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4495800"/>
                        <a:ext cx="116840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6858000" y="5080000"/>
          <a:ext cx="889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Equation" r:id="rId11" imgW="444114" imgH="164957" progId="Equation.DSMT4">
                  <p:embed/>
                </p:oleObj>
              </mc:Choice>
              <mc:Fallback>
                <p:oleObj name="Equation" r:id="rId11" imgW="444114" imgH="164957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080000"/>
                        <a:ext cx="889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2057400" y="838200"/>
          <a:ext cx="1854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7" name="Equation" r:id="rId13" imgW="888840" imgH="431640" progId="Equation.DSMT4">
                  <p:embed/>
                </p:oleObj>
              </mc:Choice>
              <mc:Fallback>
                <p:oleObj name="Equation" r:id="rId13" imgW="888840" imgH="4316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838200"/>
                        <a:ext cx="18542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217487" y="2133600"/>
          <a:ext cx="4659313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8" name="Equation" r:id="rId15" imgW="2412720" imgH="863280" progId="Equation.DSMT4">
                  <p:embed/>
                </p:oleObj>
              </mc:Choice>
              <mc:Fallback>
                <p:oleObj name="Equation" r:id="rId15" imgW="2412720" imgH="8632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" y="2133600"/>
                        <a:ext cx="4659313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1295400" y="2133600"/>
            <a:ext cx="22860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2133600" y="2133600"/>
            <a:ext cx="22860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2590800" y="2133600"/>
            <a:ext cx="228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3276600" y="2133600"/>
            <a:ext cx="228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533400" y="4114800"/>
          <a:ext cx="15922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9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14800"/>
                        <a:ext cx="1592262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1" name="Object 29"/>
          <p:cNvGraphicFramePr>
            <a:graphicFrameLocks noChangeAspect="1"/>
          </p:cNvGraphicFramePr>
          <p:nvPr/>
        </p:nvGraphicFramePr>
        <p:xfrm>
          <a:off x="685800" y="5334000"/>
          <a:ext cx="12604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0" name="Equation" r:id="rId19" imgW="622030" imgH="279279" progId="Equation.DSMT4">
                  <p:embed/>
                </p:oleObj>
              </mc:Choice>
              <mc:Fallback>
                <p:oleObj name="Equation" r:id="rId19" imgW="622030" imgH="279279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34000"/>
                        <a:ext cx="126047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2" name="AutoShape 30"/>
          <p:cNvSpPr>
            <a:spLocks noChangeArrowheads="1"/>
          </p:cNvSpPr>
          <p:nvPr/>
        </p:nvSpPr>
        <p:spPr bwMode="auto">
          <a:xfrm>
            <a:off x="533400" y="5257800"/>
            <a:ext cx="1447800" cy="685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31" name="Object 39"/>
          <p:cNvGraphicFramePr>
            <a:graphicFrameLocks noChangeAspect="1"/>
          </p:cNvGraphicFramePr>
          <p:nvPr/>
        </p:nvGraphicFramePr>
        <p:xfrm>
          <a:off x="5638800" y="1371600"/>
          <a:ext cx="25908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1" name="Equation" r:id="rId21" imgW="1244600" imgH="419100" progId="Equation.DSMT4">
                  <p:embed/>
                </p:oleObj>
              </mc:Choice>
              <mc:Fallback>
                <p:oleObj name="Equation" r:id="rId21" imgW="1244600" imgH="4191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371600"/>
                        <a:ext cx="25908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2" name="Object 40"/>
          <p:cNvGraphicFramePr>
            <a:graphicFrameLocks noChangeAspect="1"/>
          </p:cNvGraphicFramePr>
          <p:nvPr/>
        </p:nvGraphicFramePr>
        <p:xfrm>
          <a:off x="5791200" y="2420938"/>
          <a:ext cx="21939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2" name="Equation" r:id="rId23" imgW="1054100" imgH="254000" progId="Equation.DSMT4">
                  <p:embed/>
                </p:oleObj>
              </mc:Choice>
              <mc:Fallback>
                <p:oleObj name="Equation" r:id="rId23" imgW="1054100" imgH="2540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420938"/>
                        <a:ext cx="21939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3" name="Object 41"/>
          <p:cNvGraphicFramePr>
            <a:graphicFrameLocks noChangeAspect="1"/>
          </p:cNvGraphicFramePr>
          <p:nvPr/>
        </p:nvGraphicFramePr>
        <p:xfrm>
          <a:off x="5870575" y="3135313"/>
          <a:ext cx="203517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3" name="Equation" r:id="rId25" imgW="977476" imgH="177723" progId="Equation.DSMT4">
                  <p:embed/>
                </p:oleObj>
              </mc:Choice>
              <mc:Fallback>
                <p:oleObj name="Equation" r:id="rId25" imgW="977476" imgH="177723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75" y="3135313"/>
                        <a:ext cx="203517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34290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Example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V="1">
            <a:off x="3810000" y="2133600"/>
            <a:ext cx="228600" cy="685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4419600" y="2133600"/>
            <a:ext cx="228600" cy="685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V="1">
            <a:off x="1219200" y="3048000"/>
            <a:ext cx="228600" cy="685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1905000" y="3048000"/>
            <a:ext cx="228600" cy="685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animBg="1"/>
      <p:bldP spid="8210" grpId="0" animBg="1"/>
      <p:bldP spid="8209" grpId="0" animBg="1"/>
      <p:bldP spid="8199" grpId="0" autoUpdateAnimBg="0"/>
      <p:bldP spid="8213" grpId="0" animBg="1"/>
      <p:bldP spid="8214" grpId="0" animBg="1"/>
      <p:bldP spid="8215" grpId="0" animBg="1"/>
      <p:bldP spid="8216" grpId="0" animBg="1"/>
      <p:bldP spid="8222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85800" y="1295400"/>
            <a:ext cx="7620000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85800" y="1295400"/>
            <a:ext cx="76200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971800" y="5334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2895600"/>
            <a:ext cx="80168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effectLst/>
              </a:rPr>
              <a:t>in which nearly every term cancels with a preceding or following term. However, it doesn’t have a set form.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/>
              </a:rPr>
              <a:t> Partial fraction decomposition is often used to put in the above form.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/>
              </a:rPr>
              <a:t> Partial sum will be considered since most terms can be canceled.</a:t>
            </a:r>
          </a:p>
          <a:p>
            <a:endParaRPr lang="en-US" b="1" i="1" u="sng" dirty="0" smtClean="0">
              <a:effectLst/>
            </a:endParaRPr>
          </a:p>
          <a:p>
            <a:r>
              <a:rPr lang="en-US" b="1" i="1" u="sng" dirty="0" smtClean="0">
                <a:effectLst/>
              </a:rPr>
              <a:t>Example</a:t>
            </a:r>
            <a:r>
              <a:rPr lang="en-US" dirty="0" smtClean="0">
                <a:effectLst/>
              </a:rPr>
              <a:t>: </a:t>
            </a:r>
            <a:endParaRPr lang="en-US" dirty="0">
              <a:effectLst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514600" y="241013"/>
            <a:ext cx="403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Telescoping Series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1371600" y="2133600"/>
          <a:ext cx="5622926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Equation" r:id="rId3" imgW="2044700" imgH="228600" progId="Equation.3">
                  <p:embed/>
                </p:oleObj>
              </mc:Choice>
              <mc:Fallback>
                <p:oleObj name="Equation" r:id="rId3" imgW="20447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5622926" cy="62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609600" y="10668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</a:rPr>
              <a:t>A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telescoping series </a:t>
            </a:r>
            <a:r>
              <a:rPr lang="en-US" dirty="0" smtClean="0">
                <a:effectLst/>
              </a:rPr>
              <a:t>is any series that can be written in the following (or similar) form</a:t>
            </a:r>
            <a:endParaRPr lang="en-US" dirty="0">
              <a:effectLst/>
            </a:endParaRPr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2833688" y="5287963"/>
          <a:ext cx="231775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Equation" r:id="rId5" imgW="965200" imgH="431800" progId="Equation.3">
                  <p:embed/>
                </p:oleObj>
              </mc:Choice>
              <mc:Fallback>
                <p:oleObj name="Equation" r:id="rId5" imgW="965200" imgH="431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5287963"/>
                        <a:ext cx="2317750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457200" y="3817203"/>
            <a:ext cx="3597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This 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infinite series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converges to 1.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800600" y="1447800"/>
            <a:ext cx="3429000" cy="312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400800" y="464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4582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/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457200" y="2819400"/>
          <a:ext cx="3254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3254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4800600" y="1447800"/>
            <a:ext cx="1752600" cy="3124200"/>
            <a:chOff x="3024" y="384"/>
            <a:chExt cx="1104" cy="1968"/>
          </a:xfrm>
        </p:grpSpPr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3024" y="384"/>
              <a:ext cx="1104" cy="1968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61" name="Object 13"/>
            <p:cNvGraphicFramePr>
              <a:graphicFrameLocks noChangeAspect="1"/>
            </p:cNvGraphicFramePr>
            <p:nvPr/>
          </p:nvGraphicFramePr>
          <p:xfrm>
            <a:off x="3456" y="1104"/>
            <a:ext cx="205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" name="Equation" r:id="rId5" imgW="152334" imgH="393529" progId="Equation.DSMT4">
                    <p:embed/>
                  </p:oleObj>
                </mc:Choice>
                <mc:Fallback>
                  <p:oleObj name="Equation" r:id="rId5" imgW="152334" imgH="393529" progId="Equation.DSMT4">
                    <p:embed/>
                    <p:pic>
                      <p:nvPicPr>
                        <p:cNvPr id="0" name="Picture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1104"/>
                          <a:ext cx="205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6553200" y="3048000"/>
            <a:ext cx="1676400" cy="1524000"/>
            <a:chOff x="4128" y="1392"/>
            <a:chExt cx="1056" cy="960"/>
          </a:xfrm>
        </p:grpSpPr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4128" y="1392"/>
              <a:ext cx="1056" cy="960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63" name="Object 15"/>
            <p:cNvGraphicFramePr>
              <a:graphicFrameLocks noChangeAspect="1"/>
            </p:cNvGraphicFramePr>
            <p:nvPr/>
          </p:nvGraphicFramePr>
          <p:xfrm>
            <a:off x="4560" y="1584"/>
            <a:ext cx="205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5" name="Equation" r:id="rId6" imgW="152334" imgH="393529" progId="Equation.DSMT4">
                    <p:embed/>
                  </p:oleObj>
                </mc:Choice>
                <mc:Fallback>
                  <p:oleObj name="Equation" r:id="rId6" imgW="152334" imgH="393529" progId="Equation.DSMT4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0" y="1584"/>
                          <a:ext cx="205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762000" y="2819400"/>
          <a:ext cx="5429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8" imgW="253890" imgH="393529" progId="Equation.DSMT4">
                  <p:embed/>
                </p:oleObj>
              </mc:Choice>
              <mc:Fallback>
                <p:oleObj name="Equation" r:id="rId8" imgW="253890" imgH="393529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19400"/>
                        <a:ext cx="5429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6553200" y="1447800"/>
            <a:ext cx="838200" cy="1600200"/>
            <a:chOff x="4128" y="384"/>
            <a:chExt cx="528" cy="1008"/>
          </a:xfrm>
        </p:grpSpPr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4128" y="384"/>
              <a:ext cx="528" cy="1008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66" name="Object 18"/>
            <p:cNvGraphicFramePr>
              <a:graphicFrameLocks noChangeAspect="1"/>
            </p:cNvGraphicFramePr>
            <p:nvPr/>
          </p:nvGraphicFramePr>
          <p:xfrm>
            <a:off x="4272" y="624"/>
            <a:ext cx="18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7" name="Equation" r:id="rId10" imgW="139639" imgH="393529" progId="Equation.DSMT4">
                    <p:embed/>
                  </p:oleObj>
                </mc:Choice>
                <mc:Fallback>
                  <p:oleObj name="Equation" r:id="rId10" imgW="139639" imgH="393529" progId="Equation.DSMT4">
                    <p:embed/>
                    <p:pic>
                      <p:nvPicPr>
                        <p:cNvPr id="0" name="Picture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624"/>
                          <a:ext cx="188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1295400" y="2819400"/>
          <a:ext cx="5159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12" imgW="241195" imgH="393529" progId="Equation.DSMT4">
                  <p:embed/>
                </p:oleObj>
              </mc:Choice>
              <mc:Fallback>
                <p:oleObj name="Equation" r:id="rId12" imgW="241195" imgH="393529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19400"/>
                        <a:ext cx="5159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72" name="Group 24"/>
          <p:cNvGrpSpPr>
            <a:grpSpLocks/>
          </p:cNvGrpSpPr>
          <p:nvPr/>
        </p:nvGrpSpPr>
        <p:grpSpPr bwMode="auto">
          <a:xfrm>
            <a:off x="7391400" y="2209800"/>
            <a:ext cx="838200" cy="838200"/>
            <a:chOff x="4656" y="864"/>
            <a:chExt cx="528" cy="528"/>
          </a:xfrm>
        </p:grpSpPr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4656" y="864"/>
              <a:ext cx="528" cy="528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69" name="Object 21"/>
            <p:cNvGraphicFramePr>
              <a:graphicFrameLocks noChangeAspect="1"/>
            </p:cNvGraphicFramePr>
            <p:nvPr/>
          </p:nvGraphicFramePr>
          <p:xfrm>
            <a:off x="4806" y="864"/>
            <a:ext cx="273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9" name="Equation" r:id="rId14" imgW="203112" imgH="393529" progId="Equation.DSMT4">
                    <p:embed/>
                  </p:oleObj>
                </mc:Choice>
                <mc:Fallback>
                  <p:oleObj name="Equation" r:id="rId14" imgW="203112" imgH="393529" progId="Equation.DSMT4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6" y="864"/>
                          <a:ext cx="273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1752600" y="2819400"/>
          <a:ext cx="6778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16" imgW="317225" imgH="393359" progId="Equation.DSMT4">
                  <p:embed/>
                </p:oleObj>
              </mc:Choice>
              <mc:Fallback>
                <p:oleObj name="Equation" r:id="rId16" imgW="317225" imgH="393359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19400"/>
                        <a:ext cx="6778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00" name="Group 52"/>
          <p:cNvGrpSpPr>
            <a:grpSpLocks/>
          </p:cNvGrpSpPr>
          <p:nvPr/>
        </p:nvGrpSpPr>
        <p:grpSpPr bwMode="auto">
          <a:xfrm>
            <a:off x="7391400" y="1447800"/>
            <a:ext cx="420688" cy="762000"/>
            <a:chOff x="4656" y="384"/>
            <a:chExt cx="265" cy="480"/>
          </a:xfrm>
        </p:grpSpPr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4656" y="384"/>
              <a:ext cx="265" cy="480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76" name="Object 28"/>
            <p:cNvGraphicFramePr>
              <a:graphicFrameLocks noChangeAspect="1"/>
            </p:cNvGraphicFramePr>
            <p:nvPr/>
          </p:nvGraphicFramePr>
          <p:xfrm>
            <a:off x="4681" y="432"/>
            <a:ext cx="21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1" name="Equation" r:id="rId18" imgW="215713" imgH="393359" progId="Equation.DSMT4">
                    <p:embed/>
                  </p:oleObj>
                </mc:Choice>
                <mc:Fallback>
                  <p:oleObj name="Equation" r:id="rId18" imgW="215713" imgH="393359" progId="Equation.DSMT4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1" y="432"/>
                          <a:ext cx="210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01" name="Group 53"/>
          <p:cNvGrpSpPr>
            <a:grpSpLocks/>
          </p:cNvGrpSpPr>
          <p:nvPr/>
        </p:nvGrpSpPr>
        <p:grpSpPr bwMode="auto">
          <a:xfrm>
            <a:off x="7815263" y="1816100"/>
            <a:ext cx="411162" cy="393700"/>
            <a:chOff x="4923" y="616"/>
            <a:chExt cx="259" cy="248"/>
          </a:xfrm>
        </p:grpSpPr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4923" y="624"/>
              <a:ext cx="259" cy="240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79" name="Object 31"/>
            <p:cNvGraphicFramePr>
              <a:graphicFrameLocks noChangeAspect="1"/>
            </p:cNvGraphicFramePr>
            <p:nvPr/>
          </p:nvGraphicFramePr>
          <p:xfrm>
            <a:off x="4992" y="616"/>
            <a:ext cx="13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2" name="Equation" r:id="rId20" imgW="215713" imgH="393359" progId="Equation.DSMT4">
                    <p:embed/>
                  </p:oleObj>
                </mc:Choice>
                <mc:Fallback>
                  <p:oleObj name="Equation" r:id="rId20" imgW="215713" imgH="393359" progId="Equation.DSMT4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2" y="616"/>
                          <a:ext cx="136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7815263" y="1447800"/>
            <a:ext cx="201612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8015288" y="1614488"/>
            <a:ext cx="209550" cy="2095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8015288" y="1449388"/>
            <a:ext cx="119062" cy="1651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8134350" y="1531938"/>
            <a:ext cx="92075" cy="825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8134350" y="1447800"/>
            <a:ext cx="46038" cy="762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87" name="Object 39"/>
          <p:cNvGraphicFramePr>
            <a:graphicFrameLocks noChangeAspect="1"/>
          </p:cNvGraphicFramePr>
          <p:nvPr/>
        </p:nvGraphicFramePr>
        <p:xfrm>
          <a:off x="2349500" y="2819400"/>
          <a:ext cx="7048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22" imgW="330057" imgH="393529" progId="Equation.DSMT4">
                  <p:embed/>
                </p:oleObj>
              </mc:Choice>
              <mc:Fallback>
                <p:oleObj name="Equation" r:id="rId22" imgW="330057" imgH="393529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19400"/>
                        <a:ext cx="7048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8" name="Object 40"/>
          <p:cNvGraphicFramePr>
            <a:graphicFrameLocks noChangeAspect="1"/>
          </p:cNvGraphicFramePr>
          <p:nvPr/>
        </p:nvGraphicFramePr>
        <p:xfrm>
          <a:off x="2959100" y="2819400"/>
          <a:ext cx="7048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24" imgW="330057" imgH="393529" progId="Equation.DSMT4">
                  <p:embed/>
                </p:oleObj>
              </mc:Choice>
              <mc:Fallback>
                <p:oleObj name="Equation" r:id="rId24" imgW="330057" imgH="393529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2819400"/>
                        <a:ext cx="7048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" name="Object 41"/>
          <p:cNvGraphicFramePr>
            <a:graphicFrameLocks noChangeAspect="1"/>
          </p:cNvGraphicFramePr>
          <p:nvPr/>
        </p:nvGraphicFramePr>
        <p:xfrm>
          <a:off x="3581400" y="3048000"/>
          <a:ext cx="10001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26" imgW="469696" imgH="165028" progId="Equation.DSMT4">
                  <p:embed/>
                </p:oleObj>
              </mc:Choice>
              <mc:Fallback>
                <p:oleObj name="Equation" r:id="rId26" imgW="469696" imgH="165028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48000"/>
                        <a:ext cx="1000125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8180388" y="1485900"/>
            <a:ext cx="46037" cy="365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8180388" y="1447800"/>
            <a:ext cx="46037" cy="365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2819400" y="228600"/>
            <a:ext cx="28956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Example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3" name="Object 8"/>
          <p:cNvGraphicFramePr>
            <a:graphicFrameLocks noChangeAspect="1"/>
          </p:cNvGraphicFramePr>
          <p:nvPr/>
        </p:nvGraphicFramePr>
        <p:xfrm>
          <a:off x="1066800" y="1295400"/>
          <a:ext cx="1160463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28" imgW="406224" imgH="431613" progId="Equation.3">
                  <p:embed/>
                </p:oleObj>
              </mc:Choice>
              <mc:Fallback>
                <p:oleObj name="Equation" r:id="rId28" imgW="406224" imgH="431613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400"/>
                        <a:ext cx="1160463" cy="123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7922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effectLst/>
              </a:rPr>
              <a:t>Determine whether the series is convergent or divergent.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0" grpId="0" autoUpdateAnimBg="0"/>
      <p:bldP spid="2081" grpId="0" animBg="1"/>
      <p:bldP spid="2082" grpId="0" animBg="1"/>
      <p:bldP spid="2083" grpId="0" animBg="1"/>
      <p:bldP spid="2084" grpId="0" animBg="1"/>
      <p:bldP spid="2085" grpId="0" animBg="1"/>
      <p:bldP spid="2097" grpId="0" animBg="1"/>
      <p:bldP spid="20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84213" y="3351213"/>
            <a:ext cx="7769225" cy="987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85800" y="990600"/>
            <a:ext cx="7620000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85800" y="990600"/>
            <a:ext cx="76200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971800" y="5334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69925" y="1030288"/>
            <a:ext cx="80168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effectLst/>
              </a:rPr>
              <a:t>In a </a:t>
            </a:r>
            <a:r>
              <a:rPr lang="en-US" u="sng" dirty="0">
                <a:effectLst/>
              </a:rPr>
              <a:t>geometric series</a:t>
            </a:r>
            <a:r>
              <a:rPr lang="en-US" dirty="0">
                <a:effectLst/>
              </a:rPr>
              <a:t>, each term is found by multiplying the preceding term by the same number, </a:t>
            </a:r>
            <a:r>
              <a:rPr lang="en-US" sz="2800" dirty="0">
                <a:effectLst/>
                <a:latin typeface="Times New Roman" pitchFamily="18" charset="0"/>
              </a:rPr>
              <a:t>r</a:t>
            </a:r>
            <a:r>
              <a:rPr lang="en-US" dirty="0">
                <a:effectLst/>
              </a:rPr>
              <a:t>.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990600" y="2133600"/>
          <a:ext cx="69342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2679700" imgH="431800" progId="Equation.DSMT4">
                  <p:embed/>
                </p:oleObj>
              </mc:Choice>
              <mc:Fallback>
                <p:oleObj name="Equation" r:id="rId3" imgW="2679700" imgH="431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69342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685800" y="3352800"/>
            <a:ext cx="7672388" cy="838200"/>
            <a:chOff x="144" y="2208"/>
            <a:chExt cx="4833" cy="528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144" y="2352"/>
              <a:ext cx="48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</a:rPr>
                <a:t>This converges to          if           , and diverges if           </a:t>
              </a: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.</a:t>
              </a:r>
            </a:p>
          </p:txBody>
        </p:sp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1776" y="2208"/>
            <a:ext cx="425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0" name="Equation" r:id="rId5" imgW="317225" imgH="393359" progId="Equation.DSMT4">
                    <p:embed/>
                  </p:oleObj>
                </mc:Choice>
                <mc:Fallback>
                  <p:oleObj name="Equation" r:id="rId5" imgW="317225" imgH="393359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208"/>
                          <a:ext cx="425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0" name="Object 8"/>
            <p:cNvGraphicFramePr>
              <a:graphicFrameLocks noChangeAspect="1"/>
            </p:cNvGraphicFramePr>
            <p:nvPr/>
          </p:nvGraphicFramePr>
          <p:xfrm>
            <a:off x="2400" y="2304"/>
            <a:ext cx="576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" name="Equation" r:id="rId7" imgW="368140" imgH="253890" progId="Equation.DSMT4">
                    <p:embed/>
                  </p:oleObj>
                </mc:Choice>
                <mc:Fallback>
                  <p:oleObj name="Equation" r:id="rId7" imgW="368140" imgH="25389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04"/>
                          <a:ext cx="576" cy="3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1" name="Object 9"/>
            <p:cNvGraphicFramePr>
              <a:graphicFrameLocks noChangeAspect="1"/>
            </p:cNvGraphicFramePr>
            <p:nvPr/>
          </p:nvGraphicFramePr>
          <p:xfrm>
            <a:off x="4320" y="2304"/>
            <a:ext cx="576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name="Equation" r:id="rId9" imgW="368140" imgH="253890" progId="Equation.DSMT4">
                    <p:embed/>
                  </p:oleObj>
                </mc:Choice>
                <mc:Fallback>
                  <p:oleObj name="Equation" r:id="rId9" imgW="368140" imgH="253890" progId="Equation.DSMT4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2304"/>
                          <a:ext cx="576" cy="3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1524000" y="4800600"/>
            <a:ext cx="5819775" cy="457200"/>
            <a:chOff x="672" y="3097"/>
            <a:chExt cx="3666" cy="288"/>
          </a:xfrm>
        </p:grpSpPr>
        <p:graphicFrame>
          <p:nvGraphicFramePr>
            <p:cNvPr id="8203" name="Object 11"/>
            <p:cNvGraphicFramePr>
              <a:graphicFrameLocks noChangeAspect="1"/>
            </p:cNvGraphicFramePr>
            <p:nvPr/>
          </p:nvGraphicFramePr>
          <p:xfrm>
            <a:off x="672" y="3120"/>
            <a:ext cx="864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3" name="Equation" r:id="rId11" imgW="609336" imgH="165028" progId="Equation.DSMT4">
                    <p:embed/>
                  </p:oleObj>
                </mc:Choice>
                <mc:Fallback>
                  <p:oleObj name="Equation" r:id="rId11" imgW="609336" imgH="165028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3120"/>
                          <a:ext cx="864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1670" y="3097"/>
              <a:ext cx="26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</a:rPr>
                <a:t>is the </a:t>
              </a:r>
              <a:r>
                <a:rPr lang="en-US" u="sng" dirty="0">
                  <a:effectLst/>
                </a:rPr>
                <a:t>interval of convergence</a:t>
              </a: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.</a:t>
              </a:r>
            </a:p>
          </p:txBody>
        </p:sp>
      </p:grp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438400" y="241013"/>
            <a:ext cx="365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Geometric Series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7922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effectLst/>
              </a:rPr>
              <a:t>Determine whether the series is convergent or divergent.</a:t>
            </a: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6172200" y="1446903"/>
          <a:ext cx="2590800" cy="991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1" name="Equation" r:id="rId3" imgW="1028254" imgH="393529" progId="Equation.3">
                  <p:embed/>
                </p:oleObj>
              </mc:Choice>
              <mc:Fallback>
                <p:oleObj name="Equation" r:id="rId3" imgW="1028254" imgH="393529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446903"/>
                        <a:ext cx="2590800" cy="9914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457200" y="1447800"/>
          <a:ext cx="1846709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2" name="Equation" r:id="rId5" imgW="672808" imgH="444307" progId="Equation.3">
                  <p:embed/>
                </p:oleObj>
              </mc:Choice>
              <mc:Fallback>
                <p:oleObj name="Equation" r:id="rId5" imgW="672808" imgH="444307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1846709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914400" y="3063875"/>
          <a:ext cx="38862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3" name="Equation" r:id="rId7" imgW="1574117" imgH="177723" progId="Equation.DSMT4">
                  <p:embed/>
                </p:oleObj>
              </mc:Choice>
              <mc:Fallback>
                <p:oleObj name="Equation" r:id="rId7" imgW="1574117" imgH="177723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63875"/>
                        <a:ext cx="38862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4800600" y="3063875"/>
          <a:ext cx="13160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4" name="Equation" r:id="rId9" imgW="532937" imgH="177646" progId="Equation.DSMT4">
                  <p:embed/>
                </p:oleObj>
              </mc:Choice>
              <mc:Fallback>
                <p:oleObj name="Equation" r:id="rId9" imgW="532937" imgH="177646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063875"/>
                        <a:ext cx="1316038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6248400" y="2835275"/>
          <a:ext cx="6254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5" name="Equation" r:id="rId11" imgW="253890" imgH="393529" progId="Equation.DSMT4">
                  <p:embed/>
                </p:oleObj>
              </mc:Choice>
              <mc:Fallback>
                <p:oleObj name="Equation" r:id="rId11" imgW="253890" imgH="393529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35275"/>
                        <a:ext cx="625475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1524000" y="3657600"/>
            <a:ext cx="3962400" cy="2057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1676400" y="3810000"/>
          <a:ext cx="93503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6" name="Equation" r:id="rId13" imgW="406224" imgH="761669" progId="Equation.DSMT4">
                  <p:embed/>
                </p:oleObj>
              </mc:Choice>
              <mc:Fallback>
                <p:oleObj name="Equation" r:id="rId13" imgW="406224" imgH="761669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0"/>
                        <a:ext cx="935038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17"/>
          <p:cNvGrpSpPr>
            <a:grpSpLocks/>
          </p:cNvGrpSpPr>
          <p:nvPr/>
        </p:nvGrpSpPr>
        <p:grpSpPr bwMode="auto">
          <a:xfrm>
            <a:off x="2514600" y="3962400"/>
            <a:ext cx="488950" cy="685800"/>
            <a:chOff x="1776" y="2832"/>
            <a:chExt cx="308" cy="432"/>
          </a:xfrm>
        </p:grpSpPr>
        <p:sp>
          <p:nvSpPr>
            <p:cNvPr id="28" name="AutoShape 9"/>
            <p:cNvSpPr>
              <a:spLocks/>
            </p:cNvSpPr>
            <p:nvPr/>
          </p:nvSpPr>
          <p:spPr bwMode="auto">
            <a:xfrm>
              <a:off x="1776" y="2832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1872" y="28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30" name="Group 18"/>
          <p:cNvGrpSpPr>
            <a:grpSpLocks/>
          </p:cNvGrpSpPr>
          <p:nvPr/>
        </p:nvGrpSpPr>
        <p:grpSpPr bwMode="auto">
          <a:xfrm>
            <a:off x="2590800" y="4800600"/>
            <a:ext cx="379413" cy="685800"/>
            <a:chOff x="1824" y="3360"/>
            <a:chExt cx="239" cy="432"/>
          </a:xfrm>
        </p:grpSpPr>
        <p:sp>
          <p:nvSpPr>
            <p:cNvPr id="31" name="AutoShape 11"/>
            <p:cNvSpPr>
              <a:spLocks/>
            </p:cNvSpPr>
            <p:nvPr/>
          </p:nvSpPr>
          <p:spPr bwMode="auto">
            <a:xfrm>
              <a:off x="1824" y="336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1872" y="3408"/>
              <a:ext cx="1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r</a:t>
              </a:r>
            </a:p>
          </p:txBody>
        </p:sp>
      </p:grpSp>
      <p:graphicFrame>
        <p:nvGraphicFramePr>
          <p:cNvPr id="33" name="Object 13"/>
          <p:cNvGraphicFramePr>
            <a:graphicFrameLocks noChangeAspect="1"/>
          </p:cNvGraphicFramePr>
          <p:nvPr/>
        </p:nvGraphicFramePr>
        <p:xfrm>
          <a:off x="3048000" y="3810000"/>
          <a:ext cx="8175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7" name="Equation" r:id="rId15" imgW="355446" imgH="761669" progId="Equation.DSMT4">
                  <p:embed/>
                </p:oleObj>
              </mc:Choice>
              <mc:Fallback>
                <p:oleObj name="Equation" r:id="rId15" imgW="355446" imgH="761669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810000"/>
                        <a:ext cx="817563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4"/>
          <p:cNvGraphicFramePr>
            <a:graphicFrameLocks noChangeAspect="1"/>
          </p:cNvGraphicFramePr>
          <p:nvPr/>
        </p:nvGraphicFramePr>
        <p:xfrm>
          <a:off x="4114800" y="4191000"/>
          <a:ext cx="6127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Equation" r:id="rId17" imgW="266469" imgH="393359" progId="Equation.DSMT4">
                  <p:embed/>
                </p:oleObj>
              </mc:Choice>
              <mc:Fallback>
                <p:oleObj name="Equation" r:id="rId17" imgW="266469" imgH="393359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191000"/>
                        <a:ext cx="612775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5"/>
          <p:cNvGraphicFramePr>
            <a:graphicFrameLocks noChangeAspect="1"/>
          </p:cNvGraphicFramePr>
          <p:nvPr/>
        </p:nvGraphicFramePr>
        <p:xfrm>
          <a:off x="4800600" y="4191000"/>
          <a:ext cx="58261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9" name="Equation" r:id="rId19" imgW="253890" imgH="393529" progId="Equation.DSMT4">
                  <p:embed/>
                </p:oleObj>
              </mc:Choice>
              <mc:Fallback>
                <p:oleObj name="Equation" r:id="rId19" imgW="253890" imgH="393529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91000"/>
                        <a:ext cx="582613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533400" y="5867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</a:rPr>
              <a:t>Example</a:t>
            </a:r>
            <a:r>
              <a:rPr lang="en-US" dirty="0" smtClean="0">
                <a:latin typeface="Times New Roman" pitchFamily="18" charset="0"/>
              </a:rPr>
              <a:t>: Write 3.545454… as a rational number.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44050" name="Object 18"/>
          <p:cNvGraphicFramePr>
            <a:graphicFrameLocks noChangeAspect="1"/>
          </p:cNvGraphicFramePr>
          <p:nvPr/>
        </p:nvGraphicFramePr>
        <p:xfrm>
          <a:off x="3048000" y="1371600"/>
          <a:ext cx="202565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0" name="Equation" r:id="rId20" imgW="837836" imgH="482391" progId="Equation.3">
                  <p:embed/>
                </p:oleObj>
              </mc:Choice>
              <mc:Fallback>
                <p:oleObj name="Equation" r:id="rId20" imgW="837836" imgH="482391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371600"/>
                        <a:ext cx="2025650" cy="116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264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9.1</dc:title>
  <dc:subject>Power Series</dc:subject>
  <dc:creator>Phong Chau; Gregory Kelly</dc:creator>
  <cp:lastModifiedBy>Chau,Phong Quoc</cp:lastModifiedBy>
  <cp:revision>63</cp:revision>
  <dcterms:created xsi:type="dcterms:W3CDTF">2002-04-24T15:14:09Z</dcterms:created>
  <dcterms:modified xsi:type="dcterms:W3CDTF">2016-04-13T15:52:51Z</dcterms:modified>
</cp:coreProperties>
</file>