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0" r:id="rId5"/>
    <p:sldId id="266" r:id="rId6"/>
    <p:sldId id="262" r:id="rId7"/>
    <p:sldId id="263" r:id="rId8"/>
    <p:sldId id="268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1" autoAdjust="0"/>
    <p:restoredTop sz="90929"/>
  </p:normalViewPr>
  <p:slideViewPr>
    <p:cSldViewPr>
      <p:cViewPr varScale="1">
        <p:scale>
          <a:sx n="78" d="100"/>
          <a:sy n="78" d="100"/>
        </p:scale>
        <p:origin x="4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6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8.wmf"/><Relationship Id="rId5" Type="http://schemas.openxmlformats.org/officeDocument/2006/relationships/image" Target="../media/image3.wmf"/><Relationship Id="rId10" Type="http://schemas.openxmlformats.org/officeDocument/2006/relationships/image" Target="../media/image12.wmf"/><Relationship Id="rId4" Type="http://schemas.openxmlformats.org/officeDocument/2006/relationships/image" Target="../media/image7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0883B-9D91-421A-BA71-A622DDD2B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73D49-1D38-4EF3-928C-FA3E26976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110E3-255C-4C0A-ABEC-C9CE71206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398B0B-93AB-4D82-9D5C-2245BAB86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46B20-8214-4BB6-BAB7-C3BA982FD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FC645-4202-4180-8D77-9CEE674CC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B55A1-CF5C-403A-92CD-32CB6C932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02F0E-29CE-4B71-983B-3A76082B23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555DF-AEF4-432D-916A-B2F520C11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45DEA-DAAE-4C2B-92DA-C527F89DA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DB645-3A5C-4A0C-8E34-66EFDC6E7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A3E27-908F-47A7-A7D2-2C28A9CDB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D4C89B7-1338-4B6E-A2E9-DE13F29453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w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3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5.wmf"/><Relationship Id="rId21" Type="http://schemas.openxmlformats.org/officeDocument/2006/relationships/image" Target="../media/image11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7.wmf"/><Relationship Id="rId5" Type="http://schemas.openxmlformats.org/officeDocument/2006/relationships/image" Target="../media/image1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png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http://www.intmath.com/Applications-integration/2parabs.gi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png"/><Relationship Id="rId3" Type="http://schemas.openxmlformats.org/officeDocument/2006/relationships/image" Target="../media/image22.wmf"/><Relationship Id="rId7" Type="http://schemas.openxmlformats.org/officeDocument/2006/relationships/image" Target="../media/image20.wmf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22.wmf"/><Relationship Id="rId21" Type="http://schemas.openxmlformats.org/officeDocument/2006/relationships/image" Target="../media/image30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33291" y="1905000"/>
            <a:ext cx="57454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6.1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Areas Between Curves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599"/>
            <a:ext cx="8153400" cy="4623375"/>
          </a:xfrm>
        </p:spPr>
        <p:txBody>
          <a:bodyPr/>
          <a:lstStyle/>
          <a:p>
            <a:pPr>
              <a:buNone/>
            </a:pPr>
            <a:r>
              <a:rPr lang="en-US" sz="2400" kern="1200" dirty="0">
                <a:latin typeface="Arial" charset="0"/>
              </a:rPr>
              <a:t>Find the area between the curves.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1)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2)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3)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4)</a:t>
            </a:r>
            <a:endParaRPr lang="en-US" sz="2800" dirty="0"/>
          </a:p>
        </p:txBody>
      </p:sp>
      <p:graphicFrame>
        <p:nvGraphicFramePr>
          <p:cNvPr id="17414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30174692"/>
              </p:ext>
            </p:extLst>
          </p:nvPr>
        </p:nvGraphicFramePr>
        <p:xfrm>
          <a:off x="1143000" y="4027488"/>
          <a:ext cx="4724401" cy="594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Equation" r:id="rId3" imgW="1815840" imgH="228600" progId="Equation.3">
                  <p:embed/>
                </p:oleObj>
              </mc:Choice>
              <mc:Fallback>
                <p:oleObj name="Equation" r:id="rId3" imgW="1815840" imgH="2286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27488"/>
                        <a:ext cx="4724401" cy="5946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90911433"/>
              </p:ext>
            </p:extLst>
          </p:nvPr>
        </p:nvGraphicFramePr>
        <p:xfrm>
          <a:off x="1066800" y="4865688"/>
          <a:ext cx="6324600" cy="965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Equation" r:id="rId5" imgW="2577960" imgH="393480" progId="Equation.3">
                  <p:embed/>
                </p:oleObj>
              </mc:Choice>
              <mc:Fallback>
                <p:oleObj name="Equation" r:id="rId5" imgW="2577960" imgH="393480" progId="Equation.3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65688"/>
                        <a:ext cx="6324600" cy="9658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014161"/>
              </p:ext>
            </p:extLst>
          </p:nvPr>
        </p:nvGraphicFramePr>
        <p:xfrm>
          <a:off x="1219201" y="1905000"/>
          <a:ext cx="4648200" cy="610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name="Equation" r:id="rId7" imgW="1739900" imgH="228600" progId="">
                  <p:embed/>
                </p:oleObj>
              </mc:Choice>
              <mc:Fallback>
                <p:oleObj name="Equation" r:id="rId7" imgW="1739900" imgH="2286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1905000"/>
                        <a:ext cx="4648200" cy="610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342075"/>
              </p:ext>
            </p:extLst>
          </p:nvPr>
        </p:nvGraphicFramePr>
        <p:xfrm>
          <a:off x="1168400" y="2967557"/>
          <a:ext cx="2413000" cy="586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name="Equation" r:id="rId9" imgW="939600" imgH="228600" progId="Equation.3">
                  <p:embed/>
                </p:oleObj>
              </mc:Choice>
              <mc:Fallback>
                <p:oleObj name="Equation" r:id="rId9" imgW="93960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2967557"/>
                        <a:ext cx="2413000" cy="586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740680"/>
              </p:ext>
            </p:extLst>
          </p:nvPr>
        </p:nvGraphicFramePr>
        <p:xfrm>
          <a:off x="3657600" y="2969313"/>
          <a:ext cx="1905000" cy="53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9" name="Equation" r:id="rId11" imgW="812520" imgH="228600" progId="Equation.3">
                  <p:embed/>
                </p:oleObj>
              </mc:Choice>
              <mc:Fallback>
                <p:oleObj name="Equation" r:id="rId11" imgW="81252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969313"/>
                        <a:ext cx="1905000" cy="53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52800" y="26094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-1524000" y="558800"/>
            <a:ext cx="7162800" cy="4775200"/>
            <a:chOff x="-1056" y="352"/>
            <a:chExt cx="4512" cy="3008"/>
          </a:xfrm>
        </p:grpSpPr>
        <p:pic>
          <p:nvPicPr>
            <p:cNvPr id="4101" name="Picture 5" descr="H6JXM2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056" y="352"/>
              <a:ext cx="4512" cy="3008"/>
            </a:xfrm>
            <a:prstGeom prst="rect">
              <a:avLst/>
            </a:prstGeom>
            <a:noFill/>
          </p:spPr>
        </p:pic>
        <p:graphicFrame>
          <p:nvGraphicFramePr>
            <p:cNvPr id="14339" name="Object 3"/>
            <p:cNvGraphicFramePr>
              <a:graphicFrameLocks noChangeAspect="1"/>
            </p:cNvGraphicFramePr>
            <p:nvPr/>
          </p:nvGraphicFramePr>
          <p:xfrm>
            <a:off x="1584" y="864"/>
            <a:ext cx="81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5" name="Equation" r:id="rId4" imgW="660113" imgH="241195" progId="">
                    <p:embed/>
                  </p:oleObj>
                </mc:Choice>
                <mc:Fallback>
                  <p:oleObj name="Equation" r:id="rId4" imgW="660113" imgH="241195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864"/>
                          <a:ext cx="816" cy="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0" name="Object 4"/>
            <p:cNvGraphicFramePr>
              <a:graphicFrameLocks noChangeAspect="1"/>
            </p:cNvGraphicFramePr>
            <p:nvPr/>
          </p:nvGraphicFramePr>
          <p:xfrm>
            <a:off x="960" y="2592"/>
            <a:ext cx="628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6" name="Equation" r:id="rId6" imgW="508000" imgH="228600" progId="">
                    <p:embed/>
                  </p:oleObj>
                </mc:Choice>
                <mc:Fallback>
                  <p:oleObj name="Equation" r:id="rId6" imgW="508000" imgH="22860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592"/>
                          <a:ext cx="628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343400" y="2052935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Consider a very thin vertical strip.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057400" y="1295400"/>
            <a:ext cx="0" cy="2133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343400" y="2590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length of the strip is:</a:t>
            </a:r>
          </a:p>
        </p:txBody>
      </p:sp>
      <p:graphicFrame>
        <p:nvGraphicFramePr>
          <p:cNvPr id="14336" name="Object 0"/>
          <p:cNvGraphicFramePr>
            <a:graphicFrameLocks noChangeAspect="1"/>
          </p:cNvGraphicFramePr>
          <p:nvPr/>
        </p:nvGraphicFramePr>
        <p:xfrm>
          <a:off x="4800600" y="3184525"/>
          <a:ext cx="10668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8" imgW="444307" imgH="228501" progId="">
                  <p:embed/>
                </p:oleObj>
              </mc:Choice>
              <mc:Fallback>
                <p:oleObj name="Equation" r:id="rId8" imgW="444307" imgH="228501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184525"/>
                        <a:ext cx="106680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019800" y="326072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or</a:t>
            </a:r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6613525" y="3198813"/>
          <a:ext cx="222567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10" imgW="927100" imgH="279400" progId="">
                  <p:embed/>
                </p:oleObj>
              </mc:Choice>
              <mc:Fallback>
                <p:oleObj name="Equation" r:id="rId10" imgW="927100" imgH="2794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3198813"/>
                        <a:ext cx="2225675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419600" y="4403725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Since the width of the strip is a very small change in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dirty="0"/>
              <a:t>, we could call it </a:t>
            </a:r>
            <a:r>
              <a:rPr lang="en-US" sz="2800" i="1" dirty="0">
                <a:latin typeface="Times New Roman" pitchFamily="18" charset="0"/>
              </a:rPr>
              <a:t>dx</a:t>
            </a:r>
            <a:r>
              <a:rPr lang="en-US" dirty="0"/>
              <a:t>.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343400" y="1074003"/>
            <a:ext cx="464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Find </a:t>
            </a:r>
            <a:r>
              <a:rPr lang="en-US" b="1" dirty="0"/>
              <a:t>the </a:t>
            </a:r>
            <a:r>
              <a:rPr lang="en-US" b="1" u="sng" dirty="0">
                <a:solidFill>
                  <a:schemeClr val="accent2"/>
                </a:solidFill>
              </a:rPr>
              <a:t>area</a:t>
            </a:r>
            <a:r>
              <a:rPr lang="en-US" b="1" dirty="0"/>
              <a:t> between these two </a:t>
            </a:r>
            <a:r>
              <a:rPr lang="en-US" b="1" dirty="0" smtClean="0"/>
              <a:t>curves from x = -1 to x = 2.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0" y="2534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utoUpdateAnimBg="0"/>
      <p:bldP spid="4112" grpId="0" autoUpdateAnimBg="0"/>
      <p:bldP spid="41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1371600" y="558800"/>
            <a:ext cx="7162800" cy="4775200"/>
            <a:chOff x="-1056" y="352"/>
            <a:chExt cx="4512" cy="3008"/>
          </a:xfrm>
        </p:grpSpPr>
        <p:pic>
          <p:nvPicPr>
            <p:cNvPr id="6147" name="Picture 3" descr="H6JXM2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056" y="352"/>
              <a:ext cx="4512" cy="3008"/>
            </a:xfrm>
            <a:prstGeom prst="rect">
              <a:avLst/>
            </a:prstGeom>
            <a:noFill/>
          </p:spPr>
        </p:pic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1584" y="864"/>
            <a:ext cx="81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8" name="Equation" r:id="rId4" imgW="660113" imgH="241195" progId="">
                    <p:embed/>
                  </p:oleObj>
                </mc:Choice>
                <mc:Fallback>
                  <p:oleObj name="Equation" r:id="rId4" imgW="660113" imgH="241195" progId="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864"/>
                          <a:ext cx="816" cy="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5"/>
            <p:cNvGraphicFramePr>
              <a:graphicFrameLocks noChangeAspect="1"/>
            </p:cNvGraphicFramePr>
            <p:nvPr/>
          </p:nvGraphicFramePr>
          <p:xfrm>
            <a:off x="960" y="2592"/>
            <a:ext cx="628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9" name="Equation" r:id="rId6" imgW="508000" imgH="228600" progId="">
                    <p:embed/>
                  </p:oleObj>
                </mc:Choice>
                <mc:Fallback>
                  <p:oleObj name="Equation" r:id="rId6" imgW="508000" imgH="228600" progId="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592"/>
                          <a:ext cx="628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209800" y="1295400"/>
            <a:ext cx="0" cy="2133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6019800" y="152400"/>
          <a:ext cx="33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8" imgW="165028" imgH="228501" progId="">
                  <p:embed/>
                </p:oleObj>
              </mc:Choice>
              <mc:Fallback>
                <p:oleObj name="Equation" r:id="rId8" imgW="165028" imgH="228501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52400"/>
                        <a:ext cx="330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5943600" y="21336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10" imgW="177646" imgH="228402" progId="">
                  <p:embed/>
                </p:oleObj>
              </mc:Choice>
              <mc:Fallback>
                <p:oleObj name="Equation" r:id="rId10" imgW="177646" imgH="228402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133600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7023100" y="381000"/>
            <a:ext cx="914400" cy="2133600"/>
            <a:chOff x="4416" y="480"/>
            <a:chExt cx="576" cy="1344"/>
          </a:xfrm>
        </p:grpSpPr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4704" y="480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4416" y="1056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aphicFrame>
          <p:nvGraphicFramePr>
            <p:cNvPr id="6160" name="Object 16"/>
            <p:cNvGraphicFramePr>
              <a:graphicFrameLocks noChangeAspect="1"/>
            </p:cNvGraphicFramePr>
            <p:nvPr/>
          </p:nvGraphicFramePr>
          <p:xfrm>
            <a:off x="4416" y="1008"/>
            <a:ext cx="56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2" name="Equation" r:id="rId12" imgW="444307" imgH="228501" progId="">
                    <p:embed/>
                  </p:oleObj>
                </mc:Choice>
                <mc:Fallback>
                  <p:oleObj name="Equation" r:id="rId12" imgW="444307" imgH="228501" progId="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1008"/>
                          <a:ext cx="560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5524500" y="1651000"/>
            <a:ext cx="1352550" cy="355600"/>
            <a:chOff x="3472" y="1280"/>
            <a:chExt cx="852" cy="224"/>
          </a:xfrm>
        </p:grpSpPr>
        <p:graphicFrame>
          <p:nvGraphicFramePr>
            <p:cNvPr id="6163" name="Object 19"/>
            <p:cNvGraphicFramePr>
              <a:graphicFrameLocks noChangeAspect="1"/>
            </p:cNvGraphicFramePr>
            <p:nvPr/>
          </p:nvGraphicFramePr>
          <p:xfrm>
            <a:off x="3472" y="1280"/>
            <a:ext cx="24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3" name="Equation" r:id="rId14" imgW="190335" imgH="177646" progId="">
                    <p:embed/>
                  </p:oleObj>
                </mc:Choice>
                <mc:Fallback>
                  <p:oleObj name="Equation" r:id="rId14" imgW="190335" imgH="177646" progId="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2" y="1280"/>
                          <a:ext cx="240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3737" y="1399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036" y="1399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6174" name="Group 30"/>
          <p:cNvGrpSpPr>
            <a:grpSpLocks/>
          </p:cNvGrpSpPr>
          <p:nvPr/>
        </p:nvGrpSpPr>
        <p:grpSpPr bwMode="auto">
          <a:xfrm>
            <a:off x="2209800" y="381000"/>
            <a:ext cx="4191000" cy="2590800"/>
            <a:chOff x="1392" y="480"/>
            <a:chExt cx="2640" cy="1632"/>
          </a:xfrm>
        </p:grpSpPr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4032" y="480"/>
              <a:ext cx="0" cy="1344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1392" y="480"/>
              <a:ext cx="2640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038600" y="2743200"/>
            <a:ext cx="487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Since the strip is a long thin rectangle, the area of the strip is:</a:t>
            </a:r>
          </a:p>
        </p:txBody>
      </p:sp>
      <p:graphicFrame>
        <p:nvGraphicFramePr>
          <p:cNvPr id="6176" name="Object 32"/>
          <p:cNvGraphicFramePr>
            <a:graphicFrameLocks noChangeAspect="1"/>
          </p:cNvGraphicFramePr>
          <p:nvPr/>
        </p:nvGraphicFramePr>
        <p:xfrm>
          <a:off x="4267200" y="3581400"/>
          <a:ext cx="3962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16" imgW="1943100" imgH="279400" progId="">
                  <p:embed/>
                </p:oleObj>
              </mc:Choice>
              <mc:Fallback>
                <p:oleObj name="Equation" r:id="rId16" imgW="1943100" imgH="279400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81400"/>
                        <a:ext cx="39624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4038600" y="4114800"/>
            <a:ext cx="428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 we add all the strips, we get:</a:t>
            </a:r>
          </a:p>
        </p:txBody>
      </p:sp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4800600" y="4572000"/>
          <a:ext cx="22098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18" imgW="965200" imgH="330200" progId="">
                  <p:embed/>
                </p:oleObj>
              </mc:Choice>
              <mc:Fallback>
                <p:oleObj name="Equation" r:id="rId18" imgW="965200" imgH="330200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572000"/>
                        <a:ext cx="22098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" name="Object 51"/>
          <p:cNvGraphicFramePr>
            <a:graphicFrameLocks noChangeAspect="1"/>
          </p:cNvGraphicFramePr>
          <p:nvPr/>
        </p:nvGraphicFramePr>
        <p:xfrm>
          <a:off x="4800600" y="5410200"/>
          <a:ext cx="2286000" cy="999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20" imgW="1104900" imgH="482600" progId="">
                  <p:embed/>
                </p:oleObj>
              </mc:Choice>
              <mc:Fallback>
                <p:oleObj name="Equation" r:id="rId20" imgW="1104900" imgH="482600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410200"/>
                        <a:ext cx="2286000" cy="9994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7" name="Object 53"/>
          <p:cNvGraphicFramePr>
            <a:graphicFrameLocks noChangeAspect="1"/>
          </p:cNvGraphicFramePr>
          <p:nvPr/>
        </p:nvGraphicFramePr>
        <p:xfrm>
          <a:off x="7162800" y="5435600"/>
          <a:ext cx="609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quation" r:id="rId22" imgW="266469" imgH="393359" progId="">
                  <p:embed/>
                </p:oleObj>
              </mc:Choice>
              <mc:Fallback>
                <p:oleObj name="Equation" r:id="rId22" imgW="266469" imgH="393359" progId="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435600"/>
                        <a:ext cx="609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 autoUpdateAnimBg="0"/>
      <p:bldP spid="61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0" name="Object 0"/>
          <p:cNvGraphicFramePr>
            <a:graphicFrameLocks noChangeAspect="1"/>
          </p:cNvGraphicFramePr>
          <p:nvPr/>
        </p:nvGraphicFramePr>
        <p:xfrm>
          <a:off x="2330450" y="3886200"/>
          <a:ext cx="44831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3" imgW="1803400" imgH="330200" progId="">
                  <p:embed/>
                </p:oleObj>
              </mc:Choice>
              <mc:Fallback>
                <p:oleObj name="Equation" r:id="rId3" imgW="1803400" imgH="3302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3886200"/>
                        <a:ext cx="448310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7" descr="math im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838200"/>
            <a:ext cx="4267200" cy="268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144837" y="4800600"/>
          <a:ext cx="363696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6" imgW="1396800" imgH="330120" progId="Equation.3">
                  <p:embed/>
                </p:oleObj>
              </mc:Choice>
              <mc:Fallback>
                <p:oleObj name="Equation" r:id="rId6" imgW="1396800" imgH="3301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7" y="4800600"/>
                        <a:ext cx="3636963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67400" y="1143000"/>
            <a:ext cx="220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Typical representative rectangle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vertical strip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743200" y="1511300"/>
            <a:ext cx="3124200" cy="838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7000" y="2286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between curves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897924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kern="1200" dirty="0">
                <a:latin typeface="Arial" charset="0"/>
              </a:rPr>
              <a:t>Find the area between the curves </a:t>
            </a:r>
          </a:p>
          <a:p>
            <a:pPr>
              <a:buFontTx/>
              <a:buNone/>
            </a:pPr>
            <a:r>
              <a:rPr lang="en-US" dirty="0" smtClean="0"/>
              <a:t>			   </a:t>
            </a:r>
            <a:r>
              <a:rPr lang="en-US" sz="2400" kern="1200" dirty="0" smtClean="0">
                <a:latin typeface="Arial" charset="0"/>
              </a:rPr>
              <a:t>and </a:t>
            </a:r>
            <a:r>
              <a:rPr lang="en-US" sz="2400" kern="1200" dirty="0">
                <a:latin typeface="Arial" charset="0"/>
              </a:rPr>
              <a:t>between </a:t>
            </a:r>
            <a:r>
              <a:rPr lang="en-US" sz="2800" i="1" dirty="0"/>
              <a:t>x = </a:t>
            </a:r>
            <a:r>
              <a:rPr lang="en-US" sz="2800" dirty="0"/>
              <a:t>-2 </a:t>
            </a:r>
            <a:r>
              <a:rPr lang="en-US" sz="2400" kern="1200" dirty="0">
                <a:latin typeface="Arial" charset="0"/>
              </a:rPr>
              <a:t>and</a:t>
            </a:r>
            <a:r>
              <a:rPr lang="en-US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= 0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6388" name="Picture 4" descr="math image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524000" y="2514600"/>
            <a:ext cx="5638800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710597"/>
              </p:ext>
            </p:extLst>
          </p:nvPr>
        </p:nvGraphicFramePr>
        <p:xfrm>
          <a:off x="5410200" y="964772"/>
          <a:ext cx="2034307" cy="49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5" imgW="939800" imgH="228600" progId="Equation.3">
                  <p:embed/>
                </p:oleObj>
              </mc:Choice>
              <mc:Fallback>
                <p:oleObj name="Equation" r:id="rId5" imgW="9398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964772"/>
                        <a:ext cx="2034307" cy="494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951653"/>
              </p:ext>
            </p:extLst>
          </p:nvPr>
        </p:nvGraphicFramePr>
        <p:xfrm>
          <a:off x="762000" y="1569170"/>
          <a:ext cx="1739900" cy="482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7" imgW="825500" imgH="228600" progId="Equation.3">
                  <p:embed/>
                </p:oleObj>
              </mc:Choice>
              <mc:Fallback>
                <p:oleObj name="Equation" r:id="rId7" imgW="8255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69170"/>
                        <a:ext cx="1739900" cy="482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290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0" name="Group 30"/>
          <p:cNvGrpSpPr>
            <a:grpSpLocks/>
          </p:cNvGrpSpPr>
          <p:nvPr/>
        </p:nvGrpSpPr>
        <p:grpSpPr bwMode="auto">
          <a:xfrm>
            <a:off x="2362200" y="2260600"/>
            <a:ext cx="4038600" cy="2692400"/>
            <a:chOff x="240" y="0"/>
            <a:chExt cx="2544" cy="1696"/>
          </a:xfrm>
        </p:grpSpPr>
        <p:pic>
          <p:nvPicPr>
            <p:cNvPr id="10243" name="Picture 3" descr="H6JXM2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" y="0"/>
              <a:ext cx="2544" cy="1696"/>
            </a:xfrm>
            <a:prstGeom prst="rect">
              <a:avLst/>
            </a:prstGeom>
            <a:noFill/>
          </p:spPr>
        </p:pic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495" y="1358"/>
              <a:ext cx="1025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aphicFrame>
          <p:nvGraphicFramePr>
            <p:cNvPr id="10245" name="Object 5"/>
            <p:cNvGraphicFramePr>
              <a:graphicFrameLocks noChangeAspect="1"/>
            </p:cNvGraphicFramePr>
            <p:nvPr/>
          </p:nvGraphicFramePr>
          <p:xfrm>
            <a:off x="1248" y="288"/>
            <a:ext cx="48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6" name="Equation" r:id="rId4" imgW="482400" imgH="241200" progId="">
                    <p:embed/>
                  </p:oleObj>
                </mc:Choice>
                <mc:Fallback>
                  <p:oleObj name="Equation" r:id="rId4" imgW="482400" imgH="241200" progId="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88"/>
                          <a:ext cx="480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Object 6"/>
            <p:cNvGraphicFramePr>
              <a:graphicFrameLocks noChangeAspect="1"/>
            </p:cNvGraphicFramePr>
            <p:nvPr/>
          </p:nvGraphicFramePr>
          <p:xfrm>
            <a:off x="2068" y="883"/>
            <a:ext cx="568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7" name="Equation" r:id="rId6" imgW="571252" imgH="203112" progId="">
                    <p:embed/>
                  </p:oleObj>
                </mc:Choice>
                <mc:Fallback>
                  <p:oleObj name="Equation" r:id="rId6" imgW="571252" imgH="203112" progId="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8" y="883"/>
                          <a:ext cx="568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04800" y="1838253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If we try </a:t>
            </a:r>
            <a:r>
              <a:rPr lang="en-US" dirty="0">
                <a:solidFill>
                  <a:schemeClr val="accent2"/>
                </a:solidFill>
              </a:rPr>
              <a:t>vertical strips</a:t>
            </a:r>
            <a:r>
              <a:rPr lang="en-US" dirty="0"/>
              <a:t>, we have to integrate in two parts: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881438" y="3467100"/>
            <a:ext cx="0" cy="941388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878388" y="3109913"/>
            <a:ext cx="0" cy="8128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3200400" y="4394200"/>
            <a:ext cx="946150" cy="355600"/>
            <a:chOff x="768" y="1056"/>
            <a:chExt cx="596" cy="224"/>
          </a:xfrm>
        </p:grpSpPr>
        <p:graphicFrame>
          <p:nvGraphicFramePr>
            <p:cNvPr id="10251" name="Object 11"/>
            <p:cNvGraphicFramePr>
              <a:graphicFrameLocks noChangeAspect="1"/>
            </p:cNvGraphicFramePr>
            <p:nvPr/>
          </p:nvGraphicFramePr>
          <p:xfrm>
            <a:off x="768" y="1056"/>
            <a:ext cx="24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8" name="Equation" r:id="rId8" imgW="190335" imgH="177646" progId="">
                    <p:embed/>
                  </p:oleObj>
                </mc:Choice>
                <mc:Fallback>
                  <p:oleObj name="Equation" r:id="rId8" imgW="190335" imgH="177646" progId="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056"/>
                          <a:ext cx="240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024" y="1193"/>
              <a:ext cx="1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197" y="1193"/>
              <a:ext cx="1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4192588" y="3403600"/>
            <a:ext cx="946150" cy="355600"/>
            <a:chOff x="768" y="1056"/>
            <a:chExt cx="596" cy="224"/>
          </a:xfrm>
        </p:grpSpPr>
        <p:graphicFrame>
          <p:nvGraphicFramePr>
            <p:cNvPr id="10257" name="Object 17"/>
            <p:cNvGraphicFramePr>
              <a:graphicFrameLocks noChangeAspect="1"/>
            </p:cNvGraphicFramePr>
            <p:nvPr/>
          </p:nvGraphicFramePr>
          <p:xfrm>
            <a:off x="768" y="1056"/>
            <a:ext cx="24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9" name="Equation" r:id="rId10" imgW="190335" imgH="177646" progId="">
                    <p:embed/>
                  </p:oleObj>
                </mc:Choice>
                <mc:Fallback>
                  <p:oleObj name="Equation" r:id="rId10" imgW="190335" imgH="177646" progId="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056"/>
                          <a:ext cx="240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024" y="1193"/>
              <a:ext cx="1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1197" y="1193"/>
              <a:ext cx="1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2971800" y="4953000"/>
          <a:ext cx="36576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name="Equation" r:id="rId11" imgW="1765300" imgH="330200" progId="">
                  <p:embed/>
                </p:oleObj>
              </mc:Choice>
              <mc:Fallback>
                <p:oleObj name="Equation" r:id="rId11" imgW="1765300" imgH="33020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953000"/>
                        <a:ext cx="365760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 Box 8"/>
              <p:cNvSpPr txBox="1">
                <a:spLocks noChangeArrowheads="1"/>
              </p:cNvSpPr>
              <p:nvPr/>
            </p:nvSpPr>
            <p:spPr bwMode="auto">
              <a:xfrm>
                <a:off x="304800" y="814920"/>
                <a:ext cx="8686800" cy="896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Find </a:t>
                </a:r>
                <a:r>
                  <a:rPr lang="en-US" dirty="0"/>
                  <a:t>the </a:t>
                </a:r>
                <a:r>
                  <a:rPr lang="en-US" u="sng" dirty="0">
                    <a:solidFill>
                      <a:schemeClr val="accent2"/>
                    </a:solidFill>
                  </a:rPr>
                  <a:t>area</a:t>
                </a:r>
                <a:r>
                  <a:rPr lang="en-US" dirty="0"/>
                  <a:t> </a:t>
                </a:r>
                <a:r>
                  <a:rPr lang="en-US" dirty="0" smtClean="0"/>
                  <a:t>of the region bounded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−2, 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and </a:t>
                </a:r>
                <a:r>
                  <a:rPr lang="en-US" sz="2800" i="1" dirty="0" smtClean="0">
                    <a:latin typeface="+mj-lt"/>
                  </a:rPr>
                  <a:t>x</a:t>
                </a:r>
                <a:r>
                  <a:rPr lang="en-US" dirty="0" smtClean="0"/>
                  <a:t>-axis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814920"/>
                <a:ext cx="8686800" cy="896656"/>
              </a:xfrm>
              <a:prstGeom prst="rect">
                <a:avLst/>
              </a:prstGeom>
              <a:blipFill rotWithShape="0">
                <a:blip r:embed="rId13"/>
                <a:stretch>
                  <a:fillRect l="-1053" t="-4762" b="-183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33528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utoUpdateAnimBg="0"/>
      <p:bldP spid="10248" grpId="0" animBg="1"/>
      <p:bldP spid="102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98" name="Group 34"/>
          <p:cNvGrpSpPr>
            <a:grpSpLocks/>
          </p:cNvGrpSpPr>
          <p:nvPr/>
        </p:nvGrpSpPr>
        <p:grpSpPr bwMode="auto">
          <a:xfrm>
            <a:off x="304800" y="1887537"/>
            <a:ext cx="4038600" cy="3598863"/>
            <a:chOff x="240" y="144"/>
            <a:chExt cx="2544" cy="2267"/>
          </a:xfrm>
        </p:grpSpPr>
        <p:grpSp>
          <p:nvGrpSpPr>
            <p:cNvPr id="11266" name="Group 2"/>
            <p:cNvGrpSpPr>
              <a:grpSpLocks/>
            </p:cNvGrpSpPr>
            <p:nvPr/>
          </p:nvGrpSpPr>
          <p:grpSpPr bwMode="auto">
            <a:xfrm>
              <a:off x="240" y="144"/>
              <a:ext cx="2544" cy="1696"/>
              <a:chOff x="240" y="0"/>
              <a:chExt cx="2544" cy="1696"/>
            </a:xfrm>
          </p:grpSpPr>
          <p:pic>
            <p:nvPicPr>
              <p:cNvPr id="11267" name="Picture 3" descr="H6JXM20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0" y="0"/>
                <a:ext cx="2544" cy="1696"/>
              </a:xfrm>
              <a:prstGeom prst="rect">
                <a:avLst/>
              </a:prstGeom>
              <a:noFill/>
            </p:spPr>
          </p:pic>
          <p:sp>
            <p:nvSpPr>
              <p:cNvPr id="11268" name="Line 4"/>
              <p:cNvSpPr>
                <a:spLocks noChangeShapeType="1"/>
              </p:cNvSpPr>
              <p:nvPr/>
            </p:nvSpPr>
            <p:spPr bwMode="auto">
              <a:xfrm>
                <a:off x="495" y="1358"/>
                <a:ext cx="1025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aphicFrame>
            <p:nvGraphicFramePr>
              <p:cNvPr id="11269" name="Object 5"/>
              <p:cNvGraphicFramePr>
                <a:graphicFrameLocks noChangeAspect="1"/>
              </p:cNvGraphicFramePr>
              <p:nvPr/>
            </p:nvGraphicFramePr>
            <p:xfrm>
              <a:off x="1248" y="288"/>
              <a:ext cx="480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69" name="Equation" r:id="rId4" imgW="482400" imgH="241200" progId="">
                      <p:embed/>
                    </p:oleObj>
                  </mc:Choice>
                  <mc:Fallback>
                    <p:oleObj name="Equation" r:id="rId4" imgW="482400" imgH="241200" progId="">
                      <p:embed/>
                      <p:pic>
                        <p:nvPicPr>
                          <p:cNvPr id="0" name="Picture 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48" y="288"/>
                            <a:ext cx="480" cy="2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0" name="Object 6"/>
              <p:cNvGraphicFramePr>
                <a:graphicFrameLocks noChangeAspect="1"/>
              </p:cNvGraphicFramePr>
              <p:nvPr/>
            </p:nvGraphicFramePr>
            <p:xfrm>
              <a:off x="2068" y="883"/>
              <a:ext cx="568" cy="2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0" name="Equation" r:id="rId6" imgW="571252" imgH="203112" progId="">
                      <p:embed/>
                    </p:oleObj>
                  </mc:Choice>
                  <mc:Fallback>
                    <p:oleObj name="Equation" r:id="rId6" imgW="571252" imgH="203112" progId="">
                      <p:embed/>
                      <p:pic>
                        <p:nvPicPr>
                          <p:cNvPr id="0" name="Picture 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8" y="883"/>
                            <a:ext cx="568" cy="20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783" y="1120"/>
              <a:ext cx="1117" cy="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aphicFrame>
          <p:nvGraphicFramePr>
            <p:cNvPr id="11290" name="Object 26"/>
            <p:cNvGraphicFramePr>
              <a:graphicFrameLocks noChangeAspect="1"/>
            </p:cNvGraphicFramePr>
            <p:nvPr/>
          </p:nvGraphicFramePr>
          <p:xfrm>
            <a:off x="1248" y="1264"/>
            <a:ext cx="25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1" name="Equation" r:id="rId8" imgW="203040" imgH="203040" progId="">
                    <p:embed/>
                  </p:oleObj>
                </mc:Choice>
                <mc:Fallback>
                  <p:oleObj name="Equation" r:id="rId8" imgW="203040" imgH="203040" progId="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264"/>
                          <a:ext cx="256" cy="2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 flipV="1">
              <a:off x="1392" y="1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 flipV="1">
              <a:off x="1392" y="942"/>
              <a:ext cx="0" cy="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aphicFrame>
          <p:nvGraphicFramePr>
            <p:cNvPr id="11294" name="Object 30"/>
            <p:cNvGraphicFramePr>
              <a:graphicFrameLocks noChangeAspect="1"/>
            </p:cNvGraphicFramePr>
            <p:nvPr/>
          </p:nvGraphicFramePr>
          <p:xfrm>
            <a:off x="336" y="1696"/>
            <a:ext cx="672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2" name="Equation" r:id="rId10" imgW="482391" imgH="241195" progId="">
                    <p:embed/>
                  </p:oleObj>
                </mc:Choice>
                <mc:Fallback>
                  <p:oleObj name="Equation" r:id="rId10" imgW="482391" imgH="241195" progId="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1696"/>
                          <a:ext cx="672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5" name="Object 31"/>
            <p:cNvGraphicFramePr>
              <a:graphicFrameLocks noChangeAspect="1"/>
            </p:cNvGraphicFramePr>
            <p:nvPr/>
          </p:nvGraphicFramePr>
          <p:xfrm>
            <a:off x="336" y="2089"/>
            <a:ext cx="601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3" name="Equation" r:id="rId12" imgW="431613" imgH="228501" progId="">
                    <p:embed/>
                  </p:oleObj>
                </mc:Choice>
                <mc:Fallback>
                  <p:oleObj name="Equation" r:id="rId12" imgW="431613" imgH="228501" progId="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2089"/>
                          <a:ext cx="601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6" name="Object 32"/>
            <p:cNvGraphicFramePr>
              <a:graphicFrameLocks noChangeAspect="1"/>
            </p:cNvGraphicFramePr>
            <p:nvPr/>
          </p:nvGraphicFramePr>
          <p:xfrm>
            <a:off x="1364" y="1749"/>
            <a:ext cx="796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4" name="Equation" r:id="rId14" imgW="571252" imgH="203112" progId="">
                    <p:embed/>
                  </p:oleObj>
                </mc:Choice>
                <mc:Fallback>
                  <p:oleObj name="Equation" r:id="rId14" imgW="571252" imgH="203112" progId="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4" y="1749"/>
                          <a:ext cx="796" cy="2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7" name="Object 33"/>
            <p:cNvGraphicFramePr>
              <a:graphicFrameLocks noChangeAspect="1"/>
            </p:cNvGraphicFramePr>
            <p:nvPr/>
          </p:nvGraphicFramePr>
          <p:xfrm>
            <a:off x="1335" y="2128"/>
            <a:ext cx="814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5" name="Equation" r:id="rId16" imgW="583947" imgH="203112" progId="">
                    <p:embed/>
                  </p:oleObj>
                </mc:Choice>
                <mc:Fallback>
                  <p:oleObj name="Equation" r:id="rId16" imgW="583947" imgH="203112" progId="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5" y="2128"/>
                          <a:ext cx="814" cy="2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4953000" y="2057400"/>
          <a:ext cx="25146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Equation" r:id="rId18" imgW="1091726" imgH="330057" progId="">
                  <p:embed/>
                </p:oleObj>
              </mc:Choice>
              <mc:Fallback>
                <p:oleObj name="Equation" r:id="rId18" imgW="1091726" imgH="330057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057400"/>
                        <a:ext cx="251460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0" name="AutoShape 36"/>
          <p:cNvSpPr>
            <a:spLocks/>
          </p:cNvSpPr>
          <p:nvPr/>
        </p:nvSpPr>
        <p:spPr bwMode="auto">
          <a:xfrm rot="16200000">
            <a:off x="6019800" y="2133600"/>
            <a:ext cx="304800" cy="1524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089525" y="3087688"/>
            <a:ext cx="201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length of strip</a:t>
            </a: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7178675" y="2667000"/>
            <a:ext cx="0" cy="1066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6181725" y="3733800"/>
            <a:ext cx="189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width of strip</a:t>
            </a:r>
          </a:p>
        </p:txBody>
      </p:sp>
      <p:graphicFrame>
        <p:nvGraphicFramePr>
          <p:cNvPr id="11304" name="Object 40"/>
          <p:cNvGraphicFramePr>
            <a:graphicFrameLocks noChangeAspect="1"/>
          </p:cNvGraphicFramePr>
          <p:nvPr/>
        </p:nvGraphicFramePr>
        <p:xfrm>
          <a:off x="5105400" y="4343400"/>
          <a:ext cx="25146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Equation" r:id="rId20" imgW="1091726" imgH="482391" progId="">
                  <p:embed/>
                </p:oleObj>
              </mc:Choice>
              <mc:Fallback>
                <p:oleObj name="Equation" r:id="rId20" imgW="1091726" imgH="482391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343400"/>
                        <a:ext cx="25146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6" name="Object 42"/>
          <p:cNvGraphicFramePr>
            <a:graphicFrameLocks noChangeAspect="1"/>
          </p:cNvGraphicFramePr>
          <p:nvPr/>
        </p:nvGraphicFramePr>
        <p:xfrm>
          <a:off x="7773987" y="4419600"/>
          <a:ext cx="760413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Equation" r:id="rId22" imgW="330057" imgH="393529" progId="">
                  <p:embed/>
                </p:oleObj>
              </mc:Choice>
              <mc:Fallback>
                <p:oleObj name="Equation" r:id="rId22" imgW="330057" imgH="393529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3987" y="4419600"/>
                        <a:ext cx="760413" cy="90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609600" y="4572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We can find the same area using a </a:t>
            </a:r>
            <a:r>
              <a:rPr lang="en-US" dirty="0">
                <a:solidFill>
                  <a:schemeClr val="accent2"/>
                </a:solidFill>
              </a:rPr>
              <a:t>horizontal strip</a:t>
            </a:r>
            <a:r>
              <a:rPr lang="en-US" dirty="0"/>
              <a:t>.</a:t>
            </a:r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609600" y="950893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Since the width of the strip is </a:t>
            </a:r>
            <a:r>
              <a:rPr lang="en-US" sz="2800" i="1" dirty="0" err="1">
                <a:latin typeface="Times New Roman" pitchFamily="18" charset="0"/>
              </a:rPr>
              <a:t>dy</a:t>
            </a:r>
            <a:r>
              <a:rPr lang="en-US" dirty="0"/>
              <a:t>, we find the length of the strip by solving for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dirty="0"/>
              <a:t> in terms of </a:t>
            </a:r>
            <a:r>
              <a:rPr lang="en-US" sz="2800" i="1" dirty="0">
                <a:latin typeface="Times New Roman" pitchFamily="18" charset="0"/>
              </a:rPr>
              <a:t>y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0" grpId="0" animBg="1"/>
      <p:bldP spid="11301" grpId="0" autoUpdateAnimBg="0"/>
      <p:bldP spid="11302" grpId="0" animBg="1"/>
      <p:bldP spid="11303" grpId="0" autoUpdateAnimBg="0"/>
      <p:bldP spid="24" grpId="0" autoUpdateAnimBg="0"/>
      <p:bldP spid="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math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143000"/>
            <a:ext cx="4038600" cy="2674469"/>
          </a:xfrm>
          <a:prstGeom prst="rect">
            <a:avLst/>
          </a:prstGeom>
          <a:noFill/>
        </p:spPr>
      </p:pic>
      <p:graphicFrame>
        <p:nvGraphicFramePr>
          <p:cNvPr id="4" name="Object 8"/>
          <p:cNvGraphicFramePr>
            <a:graphicFrameLocks noGrp="1" noChangeAspect="1"/>
          </p:cNvGraphicFramePr>
          <p:nvPr>
            <p:ph type="title"/>
            <p:extLst>
              <p:ext uri="{D42A27DB-BD31-4B8C-83A1-F6EECF244321}">
                <p14:modId xmlns:p14="http://schemas.microsoft.com/office/powerpoint/2010/main" val="3002412264"/>
              </p:ext>
            </p:extLst>
          </p:nvPr>
        </p:nvGraphicFramePr>
        <p:xfrm>
          <a:off x="2133600" y="4501212"/>
          <a:ext cx="4343400" cy="99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4" imgW="1435100" imgH="330200" progId="Equation.3">
                  <p:embed/>
                </p:oleObj>
              </mc:Choice>
              <mc:Fallback>
                <p:oleObj name="Equation" r:id="rId4" imgW="1435100" imgH="33020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01212"/>
                        <a:ext cx="4343400" cy="99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91200" y="2545140"/>
            <a:ext cx="243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Horizontal representative rectangle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horizontal strip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667000" y="2592312"/>
            <a:ext cx="3124200" cy="838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2200" y="2286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between curves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381000" y="4343400"/>
            <a:ext cx="7848600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81000" y="4343400"/>
            <a:ext cx="78486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381000" y="2895600"/>
            <a:ext cx="7848600" cy="1447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381000" y="2895600"/>
            <a:ext cx="78486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381000" y="1524000"/>
            <a:ext cx="8229600" cy="1676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381000" y="1524000"/>
            <a:ext cx="82296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04800" y="838200"/>
            <a:ext cx="3657600" cy="685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04800" y="838200"/>
            <a:ext cx="3657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219200" y="304800"/>
            <a:ext cx="6248400" cy="533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1219200" y="304800"/>
            <a:ext cx="6248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376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Strategy for Area Between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Curves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438150" y="954088"/>
            <a:ext cx="381000" cy="457200"/>
            <a:chOff x="276" y="601"/>
            <a:chExt cx="240" cy="288"/>
          </a:xfrm>
        </p:grpSpPr>
        <p:sp>
          <p:nvSpPr>
            <p:cNvPr id="12291" name="Text Box 3"/>
            <p:cNvSpPr txBox="1">
              <a:spLocks noChangeArrowheads="1"/>
            </p:cNvSpPr>
            <p:nvPr/>
          </p:nvSpPr>
          <p:spPr bwMode="auto">
            <a:xfrm>
              <a:off x="278" y="60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2292" name="Oval 4"/>
            <p:cNvSpPr>
              <a:spLocks noChangeArrowheads="1"/>
            </p:cNvSpPr>
            <p:nvPr/>
          </p:nvSpPr>
          <p:spPr bwMode="auto">
            <a:xfrm>
              <a:off x="276" y="61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66800" y="16002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Decide on vertical or horizontal </a:t>
            </a:r>
            <a:r>
              <a:rPr lang="en-US" dirty="0" smtClean="0"/>
              <a:t>strips.  </a:t>
            </a:r>
            <a:r>
              <a:rPr lang="en-US" dirty="0"/>
              <a:t>(Pick whichever is easier to write formulas for the length of the strip, and/or whichever will let you integrate fewer times.)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66800" y="962025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Sketch the curves.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4572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457200" y="2971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066800" y="29718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Write an expression for the area of the strip.</a:t>
            </a:r>
          </a:p>
          <a:p>
            <a:r>
              <a:rPr lang="en-US" dirty="0"/>
              <a:t>(If the width is </a:t>
            </a:r>
            <a:r>
              <a:rPr lang="en-US" sz="2800" i="1" dirty="0" err="1">
                <a:latin typeface="Times New Roman" pitchFamily="18" charset="0"/>
              </a:rPr>
              <a:t>dx</a:t>
            </a:r>
            <a:r>
              <a:rPr lang="en-US" dirty="0"/>
              <a:t>, the length must be in terms of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dirty="0"/>
              <a:t>.</a:t>
            </a:r>
          </a:p>
          <a:p>
            <a:r>
              <a:rPr lang="en-US" dirty="0"/>
              <a:t> If the width is </a:t>
            </a:r>
            <a:r>
              <a:rPr lang="en-US" sz="2800" i="1" dirty="0" err="1">
                <a:latin typeface="Times New Roman" pitchFamily="18" charset="0"/>
              </a:rPr>
              <a:t>dy</a:t>
            </a:r>
            <a:r>
              <a:rPr lang="en-US" dirty="0"/>
              <a:t>, the length must be in terms of </a:t>
            </a:r>
            <a:r>
              <a:rPr lang="en-US" sz="2800" i="1" dirty="0">
                <a:latin typeface="Times New Roman" pitchFamily="18" charset="0"/>
              </a:rPr>
              <a:t>y</a:t>
            </a:r>
            <a:r>
              <a:rPr lang="en-US" dirty="0"/>
              <a:t>.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457200" y="44037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066800" y="4403725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Find the limits of integration.  (If using </a:t>
            </a:r>
            <a:r>
              <a:rPr lang="en-US" sz="2800" i="1" dirty="0" err="1">
                <a:latin typeface="Times New Roman" pitchFamily="18" charset="0"/>
              </a:rPr>
              <a:t>dx</a:t>
            </a:r>
            <a:r>
              <a:rPr lang="en-US" dirty="0"/>
              <a:t>, the limits are 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/>
              <a:t> values; if using </a:t>
            </a:r>
            <a:r>
              <a:rPr lang="en-US" sz="2800" i="1" dirty="0" err="1">
                <a:latin typeface="Times New Roman" pitchFamily="18" charset="0"/>
              </a:rPr>
              <a:t>dy</a:t>
            </a:r>
            <a:r>
              <a:rPr lang="en-US" dirty="0"/>
              <a:t>, the limits are </a:t>
            </a:r>
            <a:r>
              <a:rPr lang="en-US" i="1" dirty="0">
                <a:latin typeface="Times New Roman" pitchFamily="18" charset="0"/>
              </a:rPr>
              <a:t>y</a:t>
            </a:r>
            <a:r>
              <a:rPr lang="en-US" dirty="0"/>
              <a:t> values.)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457200" y="53784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066800" y="537845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Integrate to find area.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8" grpId="0" autoUpdateAnimBg="0"/>
      <p:bldP spid="12300" grpId="0" autoUpdateAnimBg="0"/>
      <p:bldP spid="1230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308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7.2</dc:title>
  <dc:subject>Areas in the Plane</dc:subject>
  <dc:creator>Gregory Kelly</dc:creator>
  <cp:lastModifiedBy>Chau,Phong Quoc</cp:lastModifiedBy>
  <cp:revision>36</cp:revision>
  <dcterms:created xsi:type="dcterms:W3CDTF">2002-12-03T16:28:36Z</dcterms:created>
  <dcterms:modified xsi:type="dcterms:W3CDTF">2016-01-29T16:49:43Z</dcterms:modified>
</cp:coreProperties>
</file>