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7" r:id="rId2"/>
    <p:sldId id="258" r:id="rId3"/>
    <p:sldId id="257" r:id="rId4"/>
    <p:sldId id="279" r:id="rId5"/>
    <p:sldId id="293" r:id="rId6"/>
    <p:sldId id="292" r:id="rId7"/>
    <p:sldId id="288" r:id="rId8"/>
    <p:sldId id="275" r:id="rId9"/>
    <p:sldId id="270" r:id="rId10"/>
    <p:sldId id="273" r:id="rId11"/>
    <p:sldId id="272" r:id="rId12"/>
    <p:sldId id="278" r:id="rId13"/>
    <p:sldId id="289" r:id="rId14"/>
    <p:sldId id="269" r:id="rId15"/>
    <p:sldId id="29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FFCC"/>
    <a:srgbClr val="996633"/>
    <a:srgbClr val="FFFFCC"/>
    <a:srgbClr val="CCECFF"/>
    <a:srgbClr val="B8BBA9"/>
    <a:srgbClr val="00CC99"/>
    <a:srgbClr val="FFE1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7162" autoAdjust="0"/>
  </p:normalViewPr>
  <p:slideViewPr>
    <p:cSldViewPr>
      <p:cViewPr varScale="1">
        <p:scale>
          <a:sx n="101" d="100"/>
          <a:sy n="101" d="100"/>
        </p:scale>
        <p:origin x="135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image" Target="../media/image67.wmf"/><Relationship Id="rId18" Type="http://schemas.openxmlformats.org/officeDocument/2006/relationships/image" Target="../media/image72.wmf"/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12" Type="http://schemas.openxmlformats.org/officeDocument/2006/relationships/image" Target="../media/image66.wmf"/><Relationship Id="rId17" Type="http://schemas.openxmlformats.org/officeDocument/2006/relationships/image" Target="../media/image71.wmf"/><Relationship Id="rId2" Type="http://schemas.openxmlformats.org/officeDocument/2006/relationships/image" Target="../media/image56.wmf"/><Relationship Id="rId16" Type="http://schemas.openxmlformats.org/officeDocument/2006/relationships/image" Target="../media/image70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11" Type="http://schemas.openxmlformats.org/officeDocument/2006/relationships/image" Target="../media/image65.wmf"/><Relationship Id="rId5" Type="http://schemas.openxmlformats.org/officeDocument/2006/relationships/image" Target="../media/image59.wmf"/><Relationship Id="rId15" Type="http://schemas.openxmlformats.org/officeDocument/2006/relationships/image" Target="../media/image69.wmf"/><Relationship Id="rId10" Type="http://schemas.openxmlformats.org/officeDocument/2006/relationships/image" Target="../media/image64.wmf"/><Relationship Id="rId4" Type="http://schemas.openxmlformats.org/officeDocument/2006/relationships/image" Target="../media/image58.wmf"/><Relationship Id="rId9" Type="http://schemas.openxmlformats.org/officeDocument/2006/relationships/image" Target="../media/image63.wmf"/><Relationship Id="rId14" Type="http://schemas.openxmlformats.org/officeDocument/2006/relationships/image" Target="../media/image68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1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image" Target="../media/image36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12" Type="http://schemas.openxmlformats.org/officeDocument/2006/relationships/image" Target="../media/image35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11" Type="http://schemas.openxmlformats.org/officeDocument/2006/relationships/image" Target="../media/image34.wmf"/><Relationship Id="rId5" Type="http://schemas.openxmlformats.org/officeDocument/2006/relationships/image" Target="../media/image2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Relationship Id="rId14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image" Target="../media/image37.wmf"/><Relationship Id="rId3" Type="http://schemas.openxmlformats.org/officeDocument/2006/relationships/image" Target="../media/image40.wmf"/><Relationship Id="rId7" Type="http://schemas.openxmlformats.org/officeDocument/2006/relationships/image" Target="../media/image31.wmf"/><Relationship Id="rId12" Type="http://schemas.openxmlformats.org/officeDocument/2006/relationships/image" Target="../media/image46.wmf"/><Relationship Id="rId2" Type="http://schemas.openxmlformats.org/officeDocument/2006/relationships/image" Target="../media/image30.wmf"/><Relationship Id="rId1" Type="http://schemas.openxmlformats.org/officeDocument/2006/relationships/image" Target="../media/image32.wmf"/><Relationship Id="rId6" Type="http://schemas.openxmlformats.org/officeDocument/2006/relationships/image" Target="../media/image29.wmf"/><Relationship Id="rId11" Type="http://schemas.openxmlformats.org/officeDocument/2006/relationships/image" Target="../media/image45.wmf"/><Relationship Id="rId5" Type="http://schemas.openxmlformats.org/officeDocument/2006/relationships/image" Target="../media/image28.wmf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image" Target="../media/image43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3B816AE1-7DE0-4EBC-800C-50BDCED739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193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3B29DC-0951-4215-BBBE-D65D94D3E598}" type="slidenum">
              <a:rPr lang="en-US"/>
              <a:pPr/>
              <a:t>8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227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516190-58D4-479F-BCAB-5780F3224A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397E2-1C55-4F46-B51D-7CC217D7C7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039CB1-DEC3-42FD-A086-3CD04D7904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9757812-928F-4324-AF7C-031EF37B5A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0D28717-8D88-4F10-BE70-8CCE6F7259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1855B-88C0-4C74-8F6F-DA220C9784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151DF-9805-42B3-80AD-6E3ABD62A2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F1092-8B96-4D40-8025-96186D2425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E805C-1D38-4551-8753-78AFA11C08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0ADD0-058B-4BE1-ACF9-EE2CD40FD5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542A5-B1EC-4A7C-A936-15E8EEC821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F6F97-2B01-4B1F-A8D6-1B65481C6D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9CD5A8-D723-473A-87FD-AD3EDDEA29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4B9C9FE9-F9E4-4DC1-911C-39F259D5313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image" Target="../media/image28.wmf"/><Relationship Id="rId18" Type="http://schemas.openxmlformats.org/officeDocument/2006/relationships/image" Target="../media/image31.wmf"/><Relationship Id="rId26" Type="http://schemas.openxmlformats.org/officeDocument/2006/relationships/image" Target="../media/image45.wmf"/><Relationship Id="rId3" Type="http://schemas.openxmlformats.org/officeDocument/2006/relationships/image" Target="../media/image38.wmf"/><Relationship Id="rId21" Type="http://schemas.openxmlformats.org/officeDocument/2006/relationships/oleObject" Target="../embeddings/oleObject44.bin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39.bin"/><Relationship Id="rId17" Type="http://schemas.openxmlformats.org/officeDocument/2006/relationships/oleObject" Target="../embeddings/oleObject42.bin"/><Relationship Id="rId25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1.bin"/><Relationship Id="rId20" Type="http://schemas.openxmlformats.org/officeDocument/2006/relationships/image" Target="../media/image42.wmf"/><Relationship Id="rId29" Type="http://schemas.openxmlformats.org/officeDocument/2006/relationships/oleObject" Target="../embeddings/oleObject48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41.wmf"/><Relationship Id="rId24" Type="http://schemas.openxmlformats.org/officeDocument/2006/relationships/image" Target="../media/image44.wmf"/><Relationship Id="rId5" Type="http://schemas.openxmlformats.org/officeDocument/2006/relationships/image" Target="../media/image32.wmf"/><Relationship Id="rId15" Type="http://schemas.openxmlformats.org/officeDocument/2006/relationships/image" Target="../media/image29.wmf"/><Relationship Id="rId23" Type="http://schemas.openxmlformats.org/officeDocument/2006/relationships/oleObject" Target="../embeddings/oleObject45.bin"/><Relationship Id="rId28" Type="http://schemas.openxmlformats.org/officeDocument/2006/relationships/image" Target="../media/image46.wmf"/><Relationship Id="rId10" Type="http://schemas.openxmlformats.org/officeDocument/2006/relationships/oleObject" Target="../embeddings/oleObject38.bin"/><Relationship Id="rId19" Type="http://schemas.openxmlformats.org/officeDocument/2006/relationships/oleObject" Target="../embeddings/oleObject43.bin"/><Relationship Id="rId4" Type="http://schemas.openxmlformats.org/officeDocument/2006/relationships/oleObject" Target="../embeddings/oleObject35.bin"/><Relationship Id="rId9" Type="http://schemas.openxmlformats.org/officeDocument/2006/relationships/image" Target="../media/image40.wmf"/><Relationship Id="rId14" Type="http://schemas.openxmlformats.org/officeDocument/2006/relationships/oleObject" Target="../embeddings/oleObject40.bin"/><Relationship Id="rId22" Type="http://schemas.openxmlformats.org/officeDocument/2006/relationships/image" Target="../media/image43.wmf"/><Relationship Id="rId27" Type="http://schemas.openxmlformats.org/officeDocument/2006/relationships/oleObject" Target="../embeddings/oleObject47.bin"/><Relationship Id="rId30" Type="http://schemas.openxmlformats.org/officeDocument/2006/relationships/image" Target="../media/image3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oleObject" Target="../embeddings/oleObject54.bin"/><Relationship Id="rId18" Type="http://schemas.openxmlformats.org/officeDocument/2006/relationships/image" Target="../media/image54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12" Type="http://schemas.openxmlformats.org/officeDocument/2006/relationships/image" Target="../media/image51.wmf"/><Relationship Id="rId17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3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50.bin"/><Relationship Id="rId15" Type="http://schemas.openxmlformats.org/officeDocument/2006/relationships/oleObject" Target="../embeddings/oleObject55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52.bin"/><Relationship Id="rId14" Type="http://schemas.openxmlformats.org/officeDocument/2006/relationships/image" Target="../media/image5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13" Type="http://schemas.openxmlformats.org/officeDocument/2006/relationships/image" Target="../media/image58.wmf"/><Relationship Id="rId18" Type="http://schemas.openxmlformats.org/officeDocument/2006/relationships/oleObject" Target="../embeddings/oleObject64.bin"/><Relationship Id="rId26" Type="http://schemas.openxmlformats.org/officeDocument/2006/relationships/oleObject" Target="../embeddings/oleObject68.bin"/><Relationship Id="rId39" Type="http://schemas.openxmlformats.org/officeDocument/2006/relationships/image" Target="../media/image71.wmf"/><Relationship Id="rId3" Type="http://schemas.openxmlformats.org/officeDocument/2006/relationships/oleObject" Target="../embeddings/oleObject57.bin"/><Relationship Id="rId21" Type="http://schemas.openxmlformats.org/officeDocument/2006/relationships/image" Target="../media/image62.wmf"/><Relationship Id="rId34" Type="http://schemas.openxmlformats.org/officeDocument/2006/relationships/oleObject" Target="../embeddings/oleObject72.bin"/><Relationship Id="rId7" Type="http://schemas.openxmlformats.org/officeDocument/2006/relationships/image" Target="../media/image73.wmf"/><Relationship Id="rId12" Type="http://schemas.openxmlformats.org/officeDocument/2006/relationships/oleObject" Target="../embeddings/oleObject61.bin"/><Relationship Id="rId17" Type="http://schemas.openxmlformats.org/officeDocument/2006/relationships/image" Target="../media/image60.wmf"/><Relationship Id="rId25" Type="http://schemas.openxmlformats.org/officeDocument/2006/relationships/image" Target="../media/image64.wmf"/><Relationship Id="rId33" Type="http://schemas.openxmlformats.org/officeDocument/2006/relationships/image" Target="../media/image68.wmf"/><Relationship Id="rId38" Type="http://schemas.openxmlformats.org/officeDocument/2006/relationships/oleObject" Target="../embeddings/oleObject74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3.bin"/><Relationship Id="rId20" Type="http://schemas.openxmlformats.org/officeDocument/2006/relationships/oleObject" Target="../embeddings/oleObject65.bin"/><Relationship Id="rId29" Type="http://schemas.openxmlformats.org/officeDocument/2006/relationships/image" Target="../media/image66.wmf"/><Relationship Id="rId41" Type="http://schemas.openxmlformats.org/officeDocument/2006/relationships/image" Target="../media/image72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60.bin"/><Relationship Id="rId24" Type="http://schemas.openxmlformats.org/officeDocument/2006/relationships/oleObject" Target="../embeddings/oleObject67.bin"/><Relationship Id="rId32" Type="http://schemas.openxmlformats.org/officeDocument/2006/relationships/oleObject" Target="../embeddings/oleObject71.bin"/><Relationship Id="rId37" Type="http://schemas.openxmlformats.org/officeDocument/2006/relationships/image" Target="../media/image70.wmf"/><Relationship Id="rId40" Type="http://schemas.openxmlformats.org/officeDocument/2006/relationships/oleObject" Target="../embeddings/oleObject75.bin"/><Relationship Id="rId5" Type="http://schemas.openxmlformats.org/officeDocument/2006/relationships/oleObject" Target="../embeddings/oleObject58.bin"/><Relationship Id="rId15" Type="http://schemas.openxmlformats.org/officeDocument/2006/relationships/image" Target="../media/image59.wmf"/><Relationship Id="rId23" Type="http://schemas.openxmlformats.org/officeDocument/2006/relationships/image" Target="../media/image63.wmf"/><Relationship Id="rId28" Type="http://schemas.openxmlformats.org/officeDocument/2006/relationships/oleObject" Target="../embeddings/oleObject69.bin"/><Relationship Id="rId36" Type="http://schemas.openxmlformats.org/officeDocument/2006/relationships/oleObject" Target="../embeddings/oleObject73.bin"/><Relationship Id="rId10" Type="http://schemas.openxmlformats.org/officeDocument/2006/relationships/image" Target="../media/image57.wmf"/><Relationship Id="rId19" Type="http://schemas.openxmlformats.org/officeDocument/2006/relationships/image" Target="../media/image61.wmf"/><Relationship Id="rId31" Type="http://schemas.openxmlformats.org/officeDocument/2006/relationships/image" Target="../media/image67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59.bin"/><Relationship Id="rId14" Type="http://schemas.openxmlformats.org/officeDocument/2006/relationships/oleObject" Target="../embeddings/oleObject62.bin"/><Relationship Id="rId22" Type="http://schemas.openxmlformats.org/officeDocument/2006/relationships/oleObject" Target="../embeddings/oleObject66.bin"/><Relationship Id="rId27" Type="http://schemas.openxmlformats.org/officeDocument/2006/relationships/image" Target="../media/image65.wmf"/><Relationship Id="rId30" Type="http://schemas.openxmlformats.org/officeDocument/2006/relationships/oleObject" Target="../embeddings/oleObject70.bin"/><Relationship Id="rId35" Type="http://schemas.openxmlformats.org/officeDocument/2006/relationships/image" Target="../media/image6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9.bin"/><Relationship Id="rId3" Type="http://schemas.openxmlformats.org/officeDocument/2006/relationships/image" Target="../media/image2.wmf"/><Relationship Id="rId21" Type="http://schemas.openxmlformats.org/officeDocument/2006/relationships/image" Target="../media/image10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1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9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17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2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19.wmf"/><Relationship Id="rId4" Type="http://schemas.openxmlformats.org/officeDocument/2006/relationships/image" Target="../media/image23.jpeg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2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8.wmf"/><Relationship Id="rId18" Type="http://schemas.openxmlformats.org/officeDocument/2006/relationships/oleObject" Target="../embeddings/oleObject26.bin"/><Relationship Id="rId26" Type="http://schemas.openxmlformats.org/officeDocument/2006/relationships/image" Target="../media/image34.wmf"/><Relationship Id="rId3" Type="http://schemas.openxmlformats.org/officeDocument/2006/relationships/image" Target="../media/image38.wmf"/><Relationship Id="rId21" Type="http://schemas.openxmlformats.org/officeDocument/2006/relationships/oleObject" Target="../embeddings/oleObject28.bin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23.bin"/><Relationship Id="rId17" Type="http://schemas.openxmlformats.org/officeDocument/2006/relationships/image" Target="../media/image30.wmf"/><Relationship Id="rId25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5.bin"/><Relationship Id="rId20" Type="http://schemas.openxmlformats.org/officeDocument/2006/relationships/oleObject" Target="../embeddings/oleObject27.bin"/><Relationship Id="rId29" Type="http://schemas.openxmlformats.org/officeDocument/2006/relationships/oleObject" Target="../embeddings/oleObject32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7.wmf"/><Relationship Id="rId24" Type="http://schemas.openxmlformats.org/officeDocument/2006/relationships/image" Target="../media/image33.wmf"/><Relationship Id="rId32" Type="http://schemas.openxmlformats.org/officeDocument/2006/relationships/image" Target="../media/image37.wmf"/><Relationship Id="rId5" Type="http://schemas.openxmlformats.org/officeDocument/2006/relationships/image" Target="../media/image24.wmf"/><Relationship Id="rId15" Type="http://schemas.openxmlformats.org/officeDocument/2006/relationships/image" Target="../media/image29.wmf"/><Relationship Id="rId23" Type="http://schemas.openxmlformats.org/officeDocument/2006/relationships/oleObject" Target="../embeddings/oleObject29.bin"/><Relationship Id="rId28" Type="http://schemas.openxmlformats.org/officeDocument/2006/relationships/image" Target="../media/image35.wmf"/><Relationship Id="rId10" Type="http://schemas.openxmlformats.org/officeDocument/2006/relationships/oleObject" Target="../embeddings/oleObject22.bin"/><Relationship Id="rId19" Type="http://schemas.openxmlformats.org/officeDocument/2006/relationships/image" Target="../media/image31.wmf"/><Relationship Id="rId31" Type="http://schemas.openxmlformats.org/officeDocument/2006/relationships/oleObject" Target="../embeddings/oleObject33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24.bin"/><Relationship Id="rId22" Type="http://schemas.openxmlformats.org/officeDocument/2006/relationships/image" Target="../media/image32.wmf"/><Relationship Id="rId27" Type="http://schemas.openxmlformats.org/officeDocument/2006/relationships/oleObject" Target="../embeddings/oleObject31.bin"/><Relationship Id="rId30" Type="http://schemas.openxmlformats.org/officeDocument/2006/relationships/image" Target="../media/image3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364344" y="1905000"/>
            <a:ext cx="228338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6.2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Volumes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638800" y="3429000"/>
            <a:ext cx="3200400" cy="838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771207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/>
              <a:t>This application of the method of slicing is called the </a:t>
            </a:r>
            <a:r>
              <a:rPr lang="en-US" sz="2800" u="sng" dirty="0">
                <a:solidFill>
                  <a:srgbClr val="FF0000"/>
                </a:solidFill>
              </a:rPr>
              <a:t>washer method</a:t>
            </a:r>
            <a:r>
              <a:rPr lang="en-US" sz="2800" dirty="0"/>
              <a:t>.  The shape of the slice is a circle with a hole in it, so we subtract the area of the inner circle from the area of the outer circle.</a:t>
            </a:r>
          </a:p>
        </p:txBody>
      </p:sp>
      <p:grpSp>
        <p:nvGrpSpPr>
          <p:cNvPr id="21517" name="Group 13"/>
          <p:cNvGrpSpPr>
            <a:grpSpLocks/>
          </p:cNvGrpSpPr>
          <p:nvPr/>
        </p:nvGrpSpPr>
        <p:grpSpPr bwMode="auto">
          <a:xfrm>
            <a:off x="533400" y="3429000"/>
            <a:ext cx="8153400" cy="833438"/>
            <a:chOff x="336" y="1728"/>
            <a:chExt cx="5136" cy="525"/>
          </a:xfrm>
        </p:grpSpPr>
        <p:sp>
          <p:nvSpPr>
            <p:cNvPr id="21510" name="Text Box 6"/>
            <p:cNvSpPr txBox="1">
              <a:spLocks noChangeArrowheads="1"/>
            </p:cNvSpPr>
            <p:nvPr/>
          </p:nvSpPr>
          <p:spPr bwMode="auto">
            <a:xfrm>
              <a:off x="336" y="1824"/>
              <a:ext cx="322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dirty="0"/>
                <a:t>The washer method formula is:</a:t>
              </a:r>
            </a:p>
          </p:txBody>
        </p:sp>
        <p:graphicFrame>
          <p:nvGraphicFramePr>
            <p:cNvPr id="21511" name="Object 7"/>
            <p:cNvGraphicFramePr>
              <a:graphicFrameLocks noChangeAspect="1"/>
            </p:cNvGraphicFramePr>
            <p:nvPr/>
          </p:nvGraphicFramePr>
          <p:xfrm>
            <a:off x="3616" y="1728"/>
            <a:ext cx="1856" cy="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12" name="Equation" r:id="rId3" imgW="1168200" imgH="330120" progId="">
                    <p:embed/>
                  </p:oleObj>
                </mc:Choice>
                <mc:Fallback>
                  <p:oleObj name="Equation" r:id="rId3" imgW="1168200" imgH="330120" progId="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16" y="1728"/>
                          <a:ext cx="1856" cy="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TextBox 9"/>
          <p:cNvSpPr txBox="1"/>
          <p:nvPr/>
        </p:nvSpPr>
        <p:spPr>
          <a:xfrm>
            <a:off x="2743200" y="3048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Washer Method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3" name="Rectangle 173"/>
          <p:cNvSpPr>
            <a:spLocks noChangeArrowheads="1"/>
          </p:cNvSpPr>
          <p:nvPr/>
        </p:nvSpPr>
        <p:spPr bwMode="auto">
          <a:xfrm>
            <a:off x="533400" y="3276600"/>
            <a:ext cx="1066800" cy="838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52" name="Rectangle 172"/>
          <p:cNvSpPr>
            <a:spLocks noChangeArrowheads="1"/>
          </p:cNvSpPr>
          <p:nvPr/>
        </p:nvSpPr>
        <p:spPr bwMode="auto">
          <a:xfrm>
            <a:off x="1905000" y="3276600"/>
            <a:ext cx="914400" cy="838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0483" name="Picture 3" descr="H7DP6N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822325"/>
            <a:ext cx="3200400" cy="2286000"/>
          </a:xfrm>
          <a:prstGeom prst="rect">
            <a:avLst/>
          </a:prstGeom>
          <a:noFill/>
        </p:spPr>
      </p:pic>
      <p:grpSp>
        <p:nvGrpSpPr>
          <p:cNvPr id="20610" name="Group 130"/>
          <p:cNvGrpSpPr>
            <a:grpSpLocks/>
          </p:cNvGrpSpPr>
          <p:nvPr/>
        </p:nvGrpSpPr>
        <p:grpSpPr bwMode="auto">
          <a:xfrm>
            <a:off x="3228975" y="1050925"/>
            <a:ext cx="1727200" cy="1962150"/>
            <a:chOff x="2130" y="432"/>
            <a:chExt cx="1088" cy="1236"/>
          </a:xfrm>
        </p:grpSpPr>
        <p:grpSp>
          <p:nvGrpSpPr>
            <p:cNvPr id="20484" name="Group 4"/>
            <p:cNvGrpSpPr>
              <a:grpSpLocks/>
            </p:cNvGrpSpPr>
            <p:nvPr/>
          </p:nvGrpSpPr>
          <p:grpSpPr bwMode="auto">
            <a:xfrm>
              <a:off x="2680" y="432"/>
              <a:ext cx="536" cy="1152"/>
              <a:chOff x="2170" y="1699"/>
              <a:chExt cx="460" cy="922"/>
            </a:xfrm>
          </p:grpSpPr>
          <p:sp>
            <p:nvSpPr>
              <p:cNvPr id="20485" name="Line 5"/>
              <p:cNvSpPr>
                <a:spLocks noChangeShapeType="1"/>
              </p:cNvSpPr>
              <p:nvPr/>
            </p:nvSpPr>
            <p:spPr bwMode="auto">
              <a:xfrm>
                <a:off x="2170" y="1699"/>
                <a:ext cx="5" cy="12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6" name="Line 6"/>
              <p:cNvSpPr>
                <a:spLocks noChangeShapeType="1"/>
              </p:cNvSpPr>
              <p:nvPr/>
            </p:nvSpPr>
            <p:spPr bwMode="auto">
              <a:xfrm>
                <a:off x="2175" y="1711"/>
                <a:ext cx="26" cy="50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7" name="Line 7"/>
              <p:cNvSpPr>
                <a:spLocks noChangeShapeType="1"/>
              </p:cNvSpPr>
              <p:nvPr/>
            </p:nvSpPr>
            <p:spPr bwMode="auto">
              <a:xfrm>
                <a:off x="2201" y="1761"/>
                <a:ext cx="22" cy="46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8" name="Line 8"/>
              <p:cNvSpPr>
                <a:spLocks noChangeShapeType="1"/>
              </p:cNvSpPr>
              <p:nvPr/>
            </p:nvSpPr>
            <p:spPr bwMode="auto">
              <a:xfrm>
                <a:off x="2223" y="1807"/>
                <a:ext cx="25" cy="48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9" name="Line 9"/>
              <p:cNvSpPr>
                <a:spLocks noChangeShapeType="1"/>
              </p:cNvSpPr>
              <p:nvPr/>
            </p:nvSpPr>
            <p:spPr bwMode="auto">
              <a:xfrm>
                <a:off x="2248" y="1855"/>
                <a:ext cx="21" cy="44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0" name="Line 10"/>
              <p:cNvSpPr>
                <a:spLocks noChangeShapeType="1"/>
              </p:cNvSpPr>
              <p:nvPr/>
            </p:nvSpPr>
            <p:spPr bwMode="auto">
              <a:xfrm>
                <a:off x="2269" y="1899"/>
                <a:ext cx="24" cy="47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1" name="Line 11"/>
              <p:cNvSpPr>
                <a:spLocks noChangeShapeType="1"/>
              </p:cNvSpPr>
              <p:nvPr/>
            </p:nvSpPr>
            <p:spPr bwMode="auto">
              <a:xfrm>
                <a:off x="2293" y="1946"/>
                <a:ext cx="23" cy="45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2" name="Line 12"/>
              <p:cNvSpPr>
                <a:spLocks noChangeShapeType="1"/>
              </p:cNvSpPr>
              <p:nvPr/>
            </p:nvSpPr>
            <p:spPr bwMode="auto">
              <a:xfrm>
                <a:off x="2316" y="1991"/>
                <a:ext cx="23" cy="47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3" name="Line 13"/>
              <p:cNvSpPr>
                <a:spLocks noChangeShapeType="1"/>
              </p:cNvSpPr>
              <p:nvPr/>
            </p:nvSpPr>
            <p:spPr bwMode="auto">
              <a:xfrm>
                <a:off x="2339" y="2038"/>
                <a:ext cx="23" cy="46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4" name="Line 14"/>
              <p:cNvSpPr>
                <a:spLocks noChangeShapeType="1"/>
              </p:cNvSpPr>
              <p:nvPr/>
            </p:nvSpPr>
            <p:spPr bwMode="auto">
              <a:xfrm>
                <a:off x="2362" y="2084"/>
                <a:ext cx="24" cy="48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5" name="Line 15"/>
              <p:cNvSpPr>
                <a:spLocks noChangeShapeType="1"/>
              </p:cNvSpPr>
              <p:nvPr/>
            </p:nvSpPr>
            <p:spPr bwMode="auto">
              <a:xfrm>
                <a:off x="2386" y="2132"/>
                <a:ext cx="24" cy="47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6" name="Line 16"/>
              <p:cNvSpPr>
                <a:spLocks noChangeShapeType="1"/>
              </p:cNvSpPr>
              <p:nvPr/>
            </p:nvSpPr>
            <p:spPr bwMode="auto">
              <a:xfrm>
                <a:off x="2410" y="2179"/>
                <a:ext cx="23" cy="47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7" name="Line 17"/>
              <p:cNvSpPr>
                <a:spLocks noChangeShapeType="1"/>
              </p:cNvSpPr>
              <p:nvPr/>
            </p:nvSpPr>
            <p:spPr bwMode="auto">
              <a:xfrm>
                <a:off x="2433" y="2226"/>
                <a:ext cx="24" cy="47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8" name="Line 18"/>
              <p:cNvSpPr>
                <a:spLocks noChangeShapeType="1"/>
              </p:cNvSpPr>
              <p:nvPr/>
            </p:nvSpPr>
            <p:spPr bwMode="auto">
              <a:xfrm>
                <a:off x="2457" y="2273"/>
                <a:ext cx="21" cy="43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9" name="Line 19"/>
              <p:cNvSpPr>
                <a:spLocks noChangeShapeType="1"/>
              </p:cNvSpPr>
              <p:nvPr/>
            </p:nvSpPr>
            <p:spPr bwMode="auto">
              <a:xfrm>
                <a:off x="2478" y="2316"/>
                <a:ext cx="25" cy="50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0" name="Line 20"/>
              <p:cNvSpPr>
                <a:spLocks noChangeShapeType="1"/>
              </p:cNvSpPr>
              <p:nvPr/>
            </p:nvSpPr>
            <p:spPr bwMode="auto">
              <a:xfrm>
                <a:off x="2503" y="2366"/>
                <a:ext cx="22" cy="44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1" name="Line 21"/>
              <p:cNvSpPr>
                <a:spLocks noChangeShapeType="1"/>
              </p:cNvSpPr>
              <p:nvPr/>
            </p:nvSpPr>
            <p:spPr bwMode="auto">
              <a:xfrm>
                <a:off x="2525" y="2410"/>
                <a:ext cx="24" cy="47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2" name="Line 22"/>
              <p:cNvSpPr>
                <a:spLocks noChangeShapeType="1"/>
              </p:cNvSpPr>
              <p:nvPr/>
            </p:nvSpPr>
            <p:spPr bwMode="auto">
              <a:xfrm>
                <a:off x="2549" y="2457"/>
                <a:ext cx="22" cy="45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3" name="Line 23"/>
              <p:cNvSpPr>
                <a:spLocks noChangeShapeType="1"/>
              </p:cNvSpPr>
              <p:nvPr/>
            </p:nvSpPr>
            <p:spPr bwMode="auto">
              <a:xfrm>
                <a:off x="2571" y="2502"/>
                <a:ext cx="25" cy="51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4" name="Line 24"/>
              <p:cNvSpPr>
                <a:spLocks noChangeShapeType="1"/>
              </p:cNvSpPr>
              <p:nvPr/>
            </p:nvSpPr>
            <p:spPr bwMode="auto">
              <a:xfrm>
                <a:off x="2596" y="2553"/>
                <a:ext cx="22" cy="43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5" name="Line 25"/>
              <p:cNvSpPr>
                <a:spLocks noChangeShapeType="1"/>
              </p:cNvSpPr>
              <p:nvPr/>
            </p:nvSpPr>
            <p:spPr bwMode="auto">
              <a:xfrm>
                <a:off x="2618" y="2596"/>
                <a:ext cx="12" cy="25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6" name="Line 26"/>
              <p:cNvSpPr>
                <a:spLocks noChangeShapeType="1"/>
              </p:cNvSpPr>
              <p:nvPr/>
            </p:nvSpPr>
            <p:spPr bwMode="auto">
              <a:xfrm>
                <a:off x="2170" y="1699"/>
                <a:ext cx="5" cy="24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7" name="Line 27"/>
              <p:cNvSpPr>
                <a:spLocks noChangeShapeType="1"/>
              </p:cNvSpPr>
              <p:nvPr/>
            </p:nvSpPr>
            <p:spPr bwMode="auto">
              <a:xfrm>
                <a:off x="2175" y="1723"/>
                <a:ext cx="26" cy="96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8" name="Line 28"/>
              <p:cNvSpPr>
                <a:spLocks noChangeShapeType="1"/>
              </p:cNvSpPr>
              <p:nvPr/>
            </p:nvSpPr>
            <p:spPr bwMode="auto">
              <a:xfrm>
                <a:off x="2201" y="1819"/>
                <a:ext cx="22" cy="82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9" name="Line 29"/>
              <p:cNvSpPr>
                <a:spLocks noChangeShapeType="1"/>
              </p:cNvSpPr>
              <p:nvPr/>
            </p:nvSpPr>
            <p:spPr bwMode="auto">
              <a:xfrm>
                <a:off x="2223" y="1901"/>
                <a:ext cx="25" cy="83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0" name="Line 30"/>
              <p:cNvSpPr>
                <a:spLocks noChangeShapeType="1"/>
              </p:cNvSpPr>
              <p:nvPr/>
            </p:nvSpPr>
            <p:spPr bwMode="auto">
              <a:xfrm>
                <a:off x="2248" y="1984"/>
                <a:ext cx="21" cy="71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1" name="Line 31"/>
              <p:cNvSpPr>
                <a:spLocks noChangeShapeType="1"/>
              </p:cNvSpPr>
              <p:nvPr/>
            </p:nvSpPr>
            <p:spPr bwMode="auto">
              <a:xfrm>
                <a:off x="2269" y="2055"/>
                <a:ext cx="24" cy="72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2" name="Line 32"/>
              <p:cNvSpPr>
                <a:spLocks noChangeShapeType="1"/>
              </p:cNvSpPr>
              <p:nvPr/>
            </p:nvSpPr>
            <p:spPr bwMode="auto">
              <a:xfrm>
                <a:off x="2293" y="2127"/>
                <a:ext cx="23" cy="64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3" name="Line 33"/>
              <p:cNvSpPr>
                <a:spLocks noChangeShapeType="1"/>
              </p:cNvSpPr>
              <p:nvPr/>
            </p:nvSpPr>
            <p:spPr bwMode="auto">
              <a:xfrm>
                <a:off x="2316" y="2191"/>
                <a:ext cx="23" cy="62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4" name="Line 34"/>
              <p:cNvSpPr>
                <a:spLocks noChangeShapeType="1"/>
              </p:cNvSpPr>
              <p:nvPr/>
            </p:nvSpPr>
            <p:spPr bwMode="auto">
              <a:xfrm>
                <a:off x="2339" y="2253"/>
                <a:ext cx="23" cy="55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5" name="Line 35"/>
              <p:cNvSpPr>
                <a:spLocks noChangeShapeType="1"/>
              </p:cNvSpPr>
              <p:nvPr/>
            </p:nvSpPr>
            <p:spPr bwMode="auto">
              <a:xfrm>
                <a:off x="2362" y="2308"/>
                <a:ext cx="24" cy="54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6" name="Line 36"/>
              <p:cNvSpPr>
                <a:spLocks noChangeShapeType="1"/>
              </p:cNvSpPr>
              <p:nvPr/>
            </p:nvSpPr>
            <p:spPr bwMode="auto">
              <a:xfrm>
                <a:off x="2386" y="2362"/>
                <a:ext cx="24" cy="47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7" name="Line 37"/>
              <p:cNvSpPr>
                <a:spLocks noChangeShapeType="1"/>
              </p:cNvSpPr>
              <p:nvPr/>
            </p:nvSpPr>
            <p:spPr bwMode="auto">
              <a:xfrm>
                <a:off x="2410" y="2409"/>
                <a:ext cx="23" cy="43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8" name="Line 38"/>
              <p:cNvSpPr>
                <a:spLocks noChangeShapeType="1"/>
              </p:cNvSpPr>
              <p:nvPr/>
            </p:nvSpPr>
            <p:spPr bwMode="auto">
              <a:xfrm>
                <a:off x="2433" y="2452"/>
                <a:ext cx="24" cy="38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9" name="Line 39"/>
              <p:cNvSpPr>
                <a:spLocks noChangeShapeType="1"/>
              </p:cNvSpPr>
              <p:nvPr/>
            </p:nvSpPr>
            <p:spPr bwMode="auto">
              <a:xfrm>
                <a:off x="2457" y="2490"/>
                <a:ext cx="21" cy="30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0" name="Line 40"/>
              <p:cNvSpPr>
                <a:spLocks noChangeShapeType="1"/>
              </p:cNvSpPr>
              <p:nvPr/>
            </p:nvSpPr>
            <p:spPr bwMode="auto">
              <a:xfrm>
                <a:off x="2478" y="2520"/>
                <a:ext cx="25" cy="30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1" name="Line 41"/>
              <p:cNvSpPr>
                <a:spLocks noChangeShapeType="1"/>
              </p:cNvSpPr>
              <p:nvPr/>
            </p:nvSpPr>
            <p:spPr bwMode="auto">
              <a:xfrm>
                <a:off x="2503" y="2550"/>
                <a:ext cx="22" cy="23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2" name="Line 42"/>
              <p:cNvSpPr>
                <a:spLocks noChangeShapeType="1"/>
              </p:cNvSpPr>
              <p:nvPr/>
            </p:nvSpPr>
            <p:spPr bwMode="auto">
              <a:xfrm>
                <a:off x="2525" y="2573"/>
                <a:ext cx="24" cy="19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3" name="Line 43"/>
              <p:cNvSpPr>
                <a:spLocks noChangeShapeType="1"/>
              </p:cNvSpPr>
              <p:nvPr/>
            </p:nvSpPr>
            <p:spPr bwMode="auto">
              <a:xfrm>
                <a:off x="2549" y="2592"/>
                <a:ext cx="22" cy="13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4" name="Line 44"/>
              <p:cNvSpPr>
                <a:spLocks noChangeShapeType="1"/>
              </p:cNvSpPr>
              <p:nvPr/>
            </p:nvSpPr>
            <p:spPr bwMode="auto">
              <a:xfrm>
                <a:off x="2571" y="2605"/>
                <a:ext cx="25" cy="11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5" name="Line 45"/>
              <p:cNvSpPr>
                <a:spLocks noChangeShapeType="1"/>
              </p:cNvSpPr>
              <p:nvPr/>
            </p:nvSpPr>
            <p:spPr bwMode="auto">
              <a:xfrm>
                <a:off x="2596" y="2616"/>
                <a:ext cx="22" cy="4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6" name="Line 46"/>
              <p:cNvSpPr>
                <a:spLocks noChangeShapeType="1"/>
              </p:cNvSpPr>
              <p:nvPr/>
            </p:nvSpPr>
            <p:spPr bwMode="auto">
              <a:xfrm>
                <a:off x="2618" y="2620"/>
                <a:ext cx="12" cy="1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527" name="Oval 47"/>
            <p:cNvSpPr>
              <a:spLocks noChangeArrowheads="1"/>
            </p:cNvSpPr>
            <p:nvPr/>
          </p:nvSpPr>
          <p:spPr bwMode="auto">
            <a:xfrm>
              <a:off x="2130" y="1488"/>
              <a:ext cx="1088" cy="180"/>
            </a:xfrm>
            <a:prstGeom prst="ellips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605" name="Group 125"/>
          <p:cNvGrpSpPr>
            <a:grpSpLocks/>
          </p:cNvGrpSpPr>
          <p:nvPr/>
        </p:nvGrpSpPr>
        <p:grpSpPr bwMode="auto">
          <a:xfrm>
            <a:off x="762000" y="855663"/>
            <a:ext cx="1728787" cy="1963737"/>
            <a:chOff x="495" y="431"/>
            <a:chExt cx="1089" cy="1237"/>
          </a:xfrm>
        </p:grpSpPr>
        <p:sp>
          <p:nvSpPr>
            <p:cNvPr id="20531" name="Freeform 51"/>
            <p:cNvSpPr>
              <a:spLocks/>
            </p:cNvSpPr>
            <p:nvPr/>
          </p:nvSpPr>
          <p:spPr bwMode="auto">
            <a:xfrm>
              <a:off x="495" y="431"/>
              <a:ext cx="1089" cy="1237"/>
            </a:xfrm>
            <a:custGeom>
              <a:avLst/>
              <a:gdLst/>
              <a:ahLst/>
              <a:cxnLst>
                <a:cxn ang="0">
                  <a:pos x="548" y="0"/>
                </a:cxn>
                <a:cxn ang="0">
                  <a:pos x="1089" y="1153"/>
                </a:cxn>
                <a:cxn ang="0">
                  <a:pos x="996" y="1198"/>
                </a:cxn>
                <a:cxn ang="0">
                  <a:pos x="903" y="1213"/>
                </a:cxn>
                <a:cxn ang="0">
                  <a:pos x="741" y="1231"/>
                </a:cxn>
                <a:cxn ang="0">
                  <a:pos x="590" y="1236"/>
                </a:cxn>
                <a:cxn ang="0">
                  <a:pos x="519" y="1237"/>
                </a:cxn>
                <a:cxn ang="0">
                  <a:pos x="264" y="1225"/>
                </a:cxn>
                <a:cxn ang="0">
                  <a:pos x="195" y="1216"/>
                </a:cxn>
                <a:cxn ang="0">
                  <a:pos x="153" y="1210"/>
                </a:cxn>
                <a:cxn ang="0">
                  <a:pos x="93" y="1198"/>
                </a:cxn>
                <a:cxn ang="0">
                  <a:pos x="45" y="1183"/>
                </a:cxn>
                <a:cxn ang="0">
                  <a:pos x="18" y="1171"/>
                </a:cxn>
                <a:cxn ang="0">
                  <a:pos x="0" y="1153"/>
                </a:cxn>
                <a:cxn ang="0">
                  <a:pos x="548" y="0"/>
                </a:cxn>
              </a:cxnLst>
              <a:rect l="0" t="0" r="r" b="b"/>
              <a:pathLst>
                <a:path w="1089" h="1237">
                  <a:moveTo>
                    <a:pt x="548" y="0"/>
                  </a:moveTo>
                  <a:lnTo>
                    <a:pt x="1089" y="1153"/>
                  </a:lnTo>
                  <a:cubicBezTo>
                    <a:pt x="1052" y="1178"/>
                    <a:pt x="1052" y="1180"/>
                    <a:pt x="996" y="1198"/>
                  </a:cubicBezTo>
                  <a:cubicBezTo>
                    <a:pt x="963" y="1206"/>
                    <a:pt x="947" y="1207"/>
                    <a:pt x="903" y="1213"/>
                  </a:cubicBezTo>
                  <a:cubicBezTo>
                    <a:pt x="831" y="1224"/>
                    <a:pt x="815" y="1225"/>
                    <a:pt x="741" y="1231"/>
                  </a:cubicBezTo>
                  <a:cubicBezTo>
                    <a:pt x="690" y="1234"/>
                    <a:pt x="634" y="1236"/>
                    <a:pt x="590" y="1236"/>
                  </a:cubicBezTo>
                  <a:cubicBezTo>
                    <a:pt x="555" y="1236"/>
                    <a:pt x="519" y="1237"/>
                    <a:pt x="519" y="1237"/>
                  </a:cubicBezTo>
                  <a:cubicBezTo>
                    <a:pt x="429" y="1234"/>
                    <a:pt x="350" y="1230"/>
                    <a:pt x="264" y="1225"/>
                  </a:cubicBezTo>
                  <a:cubicBezTo>
                    <a:pt x="245" y="1221"/>
                    <a:pt x="213" y="1218"/>
                    <a:pt x="195" y="1216"/>
                  </a:cubicBezTo>
                  <a:cubicBezTo>
                    <a:pt x="181" y="1214"/>
                    <a:pt x="153" y="1210"/>
                    <a:pt x="153" y="1210"/>
                  </a:cubicBezTo>
                  <a:cubicBezTo>
                    <a:pt x="132" y="1206"/>
                    <a:pt x="115" y="1201"/>
                    <a:pt x="93" y="1198"/>
                  </a:cubicBezTo>
                  <a:cubicBezTo>
                    <a:pt x="75" y="1192"/>
                    <a:pt x="64" y="1186"/>
                    <a:pt x="45" y="1183"/>
                  </a:cubicBezTo>
                  <a:cubicBezTo>
                    <a:pt x="27" y="1177"/>
                    <a:pt x="32" y="1176"/>
                    <a:pt x="18" y="1171"/>
                  </a:cubicBezTo>
                  <a:cubicBezTo>
                    <a:pt x="11" y="1166"/>
                    <a:pt x="0" y="1153"/>
                    <a:pt x="0" y="1153"/>
                  </a:cubicBezTo>
                  <a:lnTo>
                    <a:pt x="548" y="0"/>
                  </a:lnTo>
                  <a:close/>
                </a:path>
              </a:pathLst>
            </a:custGeom>
            <a:gradFill rotWithShape="0">
              <a:gsLst>
                <a:gs pos="0">
                  <a:srgbClr val="FFE1C3"/>
                </a:gs>
                <a:gs pos="50000">
                  <a:schemeClr val="bg1"/>
                </a:gs>
                <a:gs pos="100000">
                  <a:srgbClr val="FFE1C3"/>
                </a:gs>
              </a:gsLst>
              <a:lin ang="0" scaled="1"/>
            </a:gradFill>
            <a:ln w="9525">
              <a:solidFill>
                <a:srgbClr val="9966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600" name="Group 120"/>
            <p:cNvGrpSpPr>
              <a:grpSpLocks/>
            </p:cNvGrpSpPr>
            <p:nvPr/>
          </p:nvGrpSpPr>
          <p:grpSpPr bwMode="auto">
            <a:xfrm>
              <a:off x="512" y="432"/>
              <a:ext cx="1069" cy="1152"/>
              <a:chOff x="3731" y="528"/>
              <a:chExt cx="1069" cy="1152"/>
            </a:xfrm>
          </p:grpSpPr>
          <p:grpSp>
            <p:nvGrpSpPr>
              <p:cNvPr id="20576" name="Group 96"/>
              <p:cNvGrpSpPr>
                <a:grpSpLocks/>
              </p:cNvGrpSpPr>
              <p:nvPr/>
            </p:nvGrpSpPr>
            <p:grpSpPr bwMode="auto">
              <a:xfrm>
                <a:off x="4264" y="528"/>
                <a:ext cx="536" cy="1152"/>
                <a:chOff x="3928" y="528"/>
                <a:chExt cx="536" cy="1152"/>
              </a:xfrm>
            </p:grpSpPr>
            <p:sp>
              <p:nvSpPr>
                <p:cNvPr id="20534" name="Line 54"/>
                <p:cNvSpPr>
                  <a:spLocks noChangeShapeType="1"/>
                </p:cNvSpPr>
                <p:nvPr/>
              </p:nvSpPr>
              <p:spPr bwMode="auto">
                <a:xfrm>
                  <a:off x="3928" y="528"/>
                  <a:ext cx="6" cy="15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55" name="Line 75"/>
                <p:cNvSpPr>
                  <a:spLocks noChangeShapeType="1"/>
                </p:cNvSpPr>
                <p:nvPr/>
              </p:nvSpPr>
              <p:spPr bwMode="auto">
                <a:xfrm>
                  <a:off x="3928" y="528"/>
                  <a:ext cx="6" cy="30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56" name="Line 76"/>
                <p:cNvSpPr>
                  <a:spLocks noChangeShapeType="1"/>
                </p:cNvSpPr>
                <p:nvPr/>
              </p:nvSpPr>
              <p:spPr bwMode="auto">
                <a:xfrm>
                  <a:off x="3934" y="558"/>
                  <a:ext cx="30" cy="120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57" name="Line 77"/>
                <p:cNvSpPr>
                  <a:spLocks noChangeShapeType="1"/>
                </p:cNvSpPr>
                <p:nvPr/>
              </p:nvSpPr>
              <p:spPr bwMode="auto">
                <a:xfrm>
                  <a:off x="3964" y="678"/>
                  <a:ext cx="26" cy="102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58" name="Line 78"/>
                <p:cNvSpPr>
                  <a:spLocks noChangeShapeType="1"/>
                </p:cNvSpPr>
                <p:nvPr/>
              </p:nvSpPr>
              <p:spPr bwMode="auto">
                <a:xfrm>
                  <a:off x="3990" y="780"/>
                  <a:ext cx="29" cy="104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59" name="Line 79"/>
                <p:cNvSpPr>
                  <a:spLocks noChangeShapeType="1"/>
                </p:cNvSpPr>
                <p:nvPr/>
              </p:nvSpPr>
              <p:spPr bwMode="auto">
                <a:xfrm>
                  <a:off x="4019" y="884"/>
                  <a:ext cx="24" cy="89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0" name="Line 80"/>
                <p:cNvSpPr>
                  <a:spLocks noChangeShapeType="1"/>
                </p:cNvSpPr>
                <p:nvPr/>
              </p:nvSpPr>
              <p:spPr bwMode="auto">
                <a:xfrm>
                  <a:off x="4043" y="973"/>
                  <a:ext cx="28" cy="90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1" name="Line 81"/>
                <p:cNvSpPr>
                  <a:spLocks noChangeShapeType="1"/>
                </p:cNvSpPr>
                <p:nvPr/>
              </p:nvSpPr>
              <p:spPr bwMode="auto">
                <a:xfrm>
                  <a:off x="4071" y="1063"/>
                  <a:ext cx="27" cy="80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2" name="Line 82"/>
                <p:cNvSpPr>
                  <a:spLocks noChangeShapeType="1"/>
                </p:cNvSpPr>
                <p:nvPr/>
              </p:nvSpPr>
              <p:spPr bwMode="auto">
                <a:xfrm>
                  <a:off x="4098" y="1143"/>
                  <a:ext cx="27" cy="77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3" name="Line 83"/>
                <p:cNvSpPr>
                  <a:spLocks noChangeShapeType="1"/>
                </p:cNvSpPr>
                <p:nvPr/>
              </p:nvSpPr>
              <p:spPr bwMode="auto">
                <a:xfrm>
                  <a:off x="4125" y="1220"/>
                  <a:ext cx="27" cy="69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4" name="Line 84"/>
                <p:cNvSpPr>
                  <a:spLocks noChangeShapeType="1"/>
                </p:cNvSpPr>
                <p:nvPr/>
              </p:nvSpPr>
              <p:spPr bwMode="auto">
                <a:xfrm>
                  <a:off x="4152" y="1289"/>
                  <a:ext cx="28" cy="67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5" name="Line 85"/>
                <p:cNvSpPr>
                  <a:spLocks noChangeShapeType="1"/>
                </p:cNvSpPr>
                <p:nvPr/>
              </p:nvSpPr>
              <p:spPr bwMode="auto">
                <a:xfrm>
                  <a:off x="4180" y="1356"/>
                  <a:ext cx="28" cy="59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6" name="Line 86"/>
                <p:cNvSpPr>
                  <a:spLocks noChangeShapeType="1"/>
                </p:cNvSpPr>
                <p:nvPr/>
              </p:nvSpPr>
              <p:spPr bwMode="auto">
                <a:xfrm>
                  <a:off x="4208" y="1415"/>
                  <a:ext cx="26" cy="54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7" name="Line 87"/>
                <p:cNvSpPr>
                  <a:spLocks noChangeShapeType="1"/>
                </p:cNvSpPr>
                <p:nvPr/>
              </p:nvSpPr>
              <p:spPr bwMode="auto">
                <a:xfrm>
                  <a:off x="4234" y="1469"/>
                  <a:ext cx="28" cy="47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8" name="Line 88"/>
                <p:cNvSpPr>
                  <a:spLocks noChangeShapeType="1"/>
                </p:cNvSpPr>
                <p:nvPr/>
              </p:nvSpPr>
              <p:spPr bwMode="auto">
                <a:xfrm>
                  <a:off x="4262" y="1516"/>
                  <a:ext cx="25" cy="38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9" name="Line 89"/>
                <p:cNvSpPr>
                  <a:spLocks noChangeShapeType="1"/>
                </p:cNvSpPr>
                <p:nvPr/>
              </p:nvSpPr>
              <p:spPr bwMode="auto">
                <a:xfrm>
                  <a:off x="4287" y="1554"/>
                  <a:ext cx="29" cy="37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70" name="Line 90"/>
                <p:cNvSpPr>
                  <a:spLocks noChangeShapeType="1"/>
                </p:cNvSpPr>
                <p:nvPr/>
              </p:nvSpPr>
              <p:spPr bwMode="auto">
                <a:xfrm>
                  <a:off x="4316" y="1591"/>
                  <a:ext cx="26" cy="29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71" name="Line 91"/>
                <p:cNvSpPr>
                  <a:spLocks noChangeShapeType="1"/>
                </p:cNvSpPr>
                <p:nvPr/>
              </p:nvSpPr>
              <p:spPr bwMode="auto">
                <a:xfrm>
                  <a:off x="4342" y="1620"/>
                  <a:ext cx="28" cy="24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72" name="Line 92"/>
                <p:cNvSpPr>
                  <a:spLocks noChangeShapeType="1"/>
                </p:cNvSpPr>
                <p:nvPr/>
              </p:nvSpPr>
              <p:spPr bwMode="auto">
                <a:xfrm>
                  <a:off x="4370" y="1644"/>
                  <a:ext cx="25" cy="16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73" name="Line 93"/>
                <p:cNvSpPr>
                  <a:spLocks noChangeShapeType="1"/>
                </p:cNvSpPr>
                <p:nvPr/>
              </p:nvSpPr>
              <p:spPr bwMode="auto">
                <a:xfrm>
                  <a:off x="4395" y="1660"/>
                  <a:ext cx="29" cy="14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74" name="Line 94"/>
                <p:cNvSpPr>
                  <a:spLocks noChangeShapeType="1"/>
                </p:cNvSpPr>
                <p:nvPr/>
              </p:nvSpPr>
              <p:spPr bwMode="auto">
                <a:xfrm>
                  <a:off x="4424" y="1674"/>
                  <a:ext cx="26" cy="5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75" name="Line 95"/>
                <p:cNvSpPr>
                  <a:spLocks noChangeShapeType="1"/>
                </p:cNvSpPr>
                <p:nvPr/>
              </p:nvSpPr>
              <p:spPr bwMode="auto">
                <a:xfrm>
                  <a:off x="4450" y="1679"/>
                  <a:ext cx="14" cy="1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577" name="Group 97"/>
              <p:cNvGrpSpPr>
                <a:grpSpLocks/>
              </p:cNvGrpSpPr>
              <p:nvPr/>
            </p:nvGrpSpPr>
            <p:grpSpPr bwMode="auto">
              <a:xfrm flipH="1">
                <a:off x="3731" y="528"/>
                <a:ext cx="528" cy="1152"/>
                <a:chOff x="3928" y="528"/>
                <a:chExt cx="536" cy="1152"/>
              </a:xfrm>
            </p:grpSpPr>
            <p:sp>
              <p:nvSpPr>
                <p:cNvPr id="20578" name="Line 98"/>
                <p:cNvSpPr>
                  <a:spLocks noChangeShapeType="1"/>
                </p:cNvSpPr>
                <p:nvPr/>
              </p:nvSpPr>
              <p:spPr bwMode="auto">
                <a:xfrm>
                  <a:off x="3928" y="528"/>
                  <a:ext cx="6" cy="15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79" name="Line 99"/>
                <p:cNvSpPr>
                  <a:spLocks noChangeShapeType="1"/>
                </p:cNvSpPr>
                <p:nvPr/>
              </p:nvSpPr>
              <p:spPr bwMode="auto">
                <a:xfrm>
                  <a:off x="3928" y="528"/>
                  <a:ext cx="6" cy="30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80" name="Line 100"/>
                <p:cNvSpPr>
                  <a:spLocks noChangeShapeType="1"/>
                </p:cNvSpPr>
                <p:nvPr/>
              </p:nvSpPr>
              <p:spPr bwMode="auto">
                <a:xfrm>
                  <a:off x="3934" y="558"/>
                  <a:ext cx="30" cy="120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81" name="Line 101"/>
                <p:cNvSpPr>
                  <a:spLocks noChangeShapeType="1"/>
                </p:cNvSpPr>
                <p:nvPr/>
              </p:nvSpPr>
              <p:spPr bwMode="auto">
                <a:xfrm>
                  <a:off x="3964" y="678"/>
                  <a:ext cx="26" cy="102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82" name="Line 102"/>
                <p:cNvSpPr>
                  <a:spLocks noChangeShapeType="1"/>
                </p:cNvSpPr>
                <p:nvPr/>
              </p:nvSpPr>
              <p:spPr bwMode="auto">
                <a:xfrm>
                  <a:off x="3990" y="780"/>
                  <a:ext cx="29" cy="104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83" name="Line 103"/>
                <p:cNvSpPr>
                  <a:spLocks noChangeShapeType="1"/>
                </p:cNvSpPr>
                <p:nvPr/>
              </p:nvSpPr>
              <p:spPr bwMode="auto">
                <a:xfrm>
                  <a:off x="4019" y="884"/>
                  <a:ext cx="24" cy="89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84" name="Line 104"/>
                <p:cNvSpPr>
                  <a:spLocks noChangeShapeType="1"/>
                </p:cNvSpPr>
                <p:nvPr/>
              </p:nvSpPr>
              <p:spPr bwMode="auto">
                <a:xfrm>
                  <a:off x="4043" y="973"/>
                  <a:ext cx="28" cy="90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85" name="Line 105"/>
                <p:cNvSpPr>
                  <a:spLocks noChangeShapeType="1"/>
                </p:cNvSpPr>
                <p:nvPr/>
              </p:nvSpPr>
              <p:spPr bwMode="auto">
                <a:xfrm>
                  <a:off x="4071" y="1063"/>
                  <a:ext cx="27" cy="80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86" name="Line 106"/>
                <p:cNvSpPr>
                  <a:spLocks noChangeShapeType="1"/>
                </p:cNvSpPr>
                <p:nvPr/>
              </p:nvSpPr>
              <p:spPr bwMode="auto">
                <a:xfrm>
                  <a:off x="4098" y="1143"/>
                  <a:ext cx="27" cy="77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87" name="Line 107"/>
                <p:cNvSpPr>
                  <a:spLocks noChangeShapeType="1"/>
                </p:cNvSpPr>
                <p:nvPr/>
              </p:nvSpPr>
              <p:spPr bwMode="auto">
                <a:xfrm>
                  <a:off x="4125" y="1220"/>
                  <a:ext cx="27" cy="69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88" name="Line 108"/>
                <p:cNvSpPr>
                  <a:spLocks noChangeShapeType="1"/>
                </p:cNvSpPr>
                <p:nvPr/>
              </p:nvSpPr>
              <p:spPr bwMode="auto">
                <a:xfrm>
                  <a:off x="4152" y="1289"/>
                  <a:ext cx="28" cy="67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89" name="Line 109"/>
                <p:cNvSpPr>
                  <a:spLocks noChangeShapeType="1"/>
                </p:cNvSpPr>
                <p:nvPr/>
              </p:nvSpPr>
              <p:spPr bwMode="auto">
                <a:xfrm>
                  <a:off x="4180" y="1356"/>
                  <a:ext cx="28" cy="59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90" name="Line 110"/>
                <p:cNvSpPr>
                  <a:spLocks noChangeShapeType="1"/>
                </p:cNvSpPr>
                <p:nvPr/>
              </p:nvSpPr>
              <p:spPr bwMode="auto">
                <a:xfrm>
                  <a:off x="4208" y="1415"/>
                  <a:ext cx="26" cy="54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91" name="Line 111"/>
                <p:cNvSpPr>
                  <a:spLocks noChangeShapeType="1"/>
                </p:cNvSpPr>
                <p:nvPr/>
              </p:nvSpPr>
              <p:spPr bwMode="auto">
                <a:xfrm>
                  <a:off x="4234" y="1469"/>
                  <a:ext cx="28" cy="47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92" name="Line 112"/>
                <p:cNvSpPr>
                  <a:spLocks noChangeShapeType="1"/>
                </p:cNvSpPr>
                <p:nvPr/>
              </p:nvSpPr>
              <p:spPr bwMode="auto">
                <a:xfrm>
                  <a:off x="4262" y="1516"/>
                  <a:ext cx="25" cy="38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93" name="Line 113"/>
                <p:cNvSpPr>
                  <a:spLocks noChangeShapeType="1"/>
                </p:cNvSpPr>
                <p:nvPr/>
              </p:nvSpPr>
              <p:spPr bwMode="auto">
                <a:xfrm>
                  <a:off x="4287" y="1554"/>
                  <a:ext cx="29" cy="37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94" name="Line 114"/>
                <p:cNvSpPr>
                  <a:spLocks noChangeShapeType="1"/>
                </p:cNvSpPr>
                <p:nvPr/>
              </p:nvSpPr>
              <p:spPr bwMode="auto">
                <a:xfrm>
                  <a:off x="4316" y="1591"/>
                  <a:ext cx="26" cy="29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95" name="Line 115"/>
                <p:cNvSpPr>
                  <a:spLocks noChangeShapeType="1"/>
                </p:cNvSpPr>
                <p:nvPr/>
              </p:nvSpPr>
              <p:spPr bwMode="auto">
                <a:xfrm>
                  <a:off x="4342" y="1620"/>
                  <a:ext cx="28" cy="24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96" name="Line 116"/>
                <p:cNvSpPr>
                  <a:spLocks noChangeShapeType="1"/>
                </p:cNvSpPr>
                <p:nvPr/>
              </p:nvSpPr>
              <p:spPr bwMode="auto">
                <a:xfrm>
                  <a:off x="4370" y="1644"/>
                  <a:ext cx="25" cy="16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97" name="Line 117"/>
                <p:cNvSpPr>
                  <a:spLocks noChangeShapeType="1"/>
                </p:cNvSpPr>
                <p:nvPr/>
              </p:nvSpPr>
              <p:spPr bwMode="auto">
                <a:xfrm>
                  <a:off x="4395" y="1660"/>
                  <a:ext cx="29" cy="14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98" name="Line 118"/>
                <p:cNvSpPr>
                  <a:spLocks noChangeShapeType="1"/>
                </p:cNvSpPr>
                <p:nvPr/>
              </p:nvSpPr>
              <p:spPr bwMode="auto">
                <a:xfrm>
                  <a:off x="4424" y="1674"/>
                  <a:ext cx="26" cy="5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99" name="Line 119"/>
                <p:cNvSpPr>
                  <a:spLocks noChangeShapeType="1"/>
                </p:cNvSpPr>
                <p:nvPr/>
              </p:nvSpPr>
              <p:spPr bwMode="auto">
                <a:xfrm>
                  <a:off x="4450" y="1679"/>
                  <a:ext cx="14" cy="1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604" name="Freeform 124"/>
            <p:cNvSpPr>
              <a:spLocks/>
            </p:cNvSpPr>
            <p:nvPr/>
          </p:nvSpPr>
          <p:spPr bwMode="auto">
            <a:xfrm>
              <a:off x="641" y="1488"/>
              <a:ext cx="816" cy="32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55" y="20"/>
                </a:cxn>
                <a:cxn ang="0">
                  <a:pos x="129" y="12"/>
                </a:cxn>
                <a:cxn ang="0">
                  <a:pos x="180" y="9"/>
                </a:cxn>
                <a:cxn ang="0">
                  <a:pos x="228" y="6"/>
                </a:cxn>
                <a:cxn ang="0">
                  <a:pos x="297" y="2"/>
                </a:cxn>
                <a:cxn ang="0">
                  <a:pos x="367" y="0"/>
                </a:cxn>
                <a:cxn ang="0">
                  <a:pos x="415" y="0"/>
                </a:cxn>
                <a:cxn ang="0">
                  <a:pos x="463" y="0"/>
                </a:cxn>
                <a:cxn ang="0">
                  <a:pos x="561" y="3"/>
                </a:cxn>
                <a:cxn ang="0">
                  <a:pos x="613" y="8"/>
                </a:cxn>
                <a:cxn ang="0">
                  <a:pos x="660" y="11"/>
                </a:cxn>
                <a:cxn ang="0">
                  <a:pos x="708" y="17"/>
                </a:cxn>
                <a:cxn ang="0">
                  <a:pos x="759" y="23"/>
                </a:cxn>
                <a:cxn ang="0">
                  <a:pos x="816" y="32"/>
                </a:cxn>
              </a:cxnLst>
              <a:rect l="0" t="0" r="r" b="b"/>
              <a:pathLst>
                <a:path w="816" h="32">
                  <a:moveTo>
                    <a:pt x="0" y="27"/>
                  </a:moveTo>
                  <a:cubicBezTo>
                    <a:pt x="9" y="26"/>
                    <a:pt x="33" y="22"/>
                    <a:pt x="55" y="20"/>
                  </a:cubicBezTo>
                  <a:cubicBezTo>
                    <a:pt x="77" y="18"/>
                    <a:pt x="108" y="14"/>
                    <a:pt x="129" y="12"/>
                  </a:cubicBezTo>
                  <a:cubicBezTo>
                    <a:pt x="150" y="10"/>
                    <a:pt x="164" y="10"/>
                    <a:pt x="180" y="9"/>
                  </a:cubicBezTo>
                  <a:cubicBezTo>
                    <a:pt x="196" y="8"/>
                    <a:pt x="209" y="7"/>
                    <a:pt x="228" y="6"/>
                  </a:cubicBezTo>
                  <a:cubicBezTo>
                    <a:pt x="247" y="5"/>
                    <a:pt x="274" y="3"/>
                    <a:pt x="297" y="2"/>
                  </a:cubicBezTo>
                  <a:cubicBezTo>
                    <a:pt x="320" y="1"/>
                    <a:pt x="347" y="0"/>
                    <a:pt x="367" y="0"/>
                  </a:cubicBezTo>
                  <a:cubicBezTo>
                    <a:pt x="387" y="0"/>
                    <a:pt x="399" y="0"/>
                    <a:pt x="415" y="0"/>
                  </a:cubicBezTo>
                  <a:cubicBezTo>
                    <a:pt x="431" y="0"/>
                    <a:pt x="439" y="0"/>
                    <a:pt x="463" y="0"/>
                  </a:cubicBezTo>
                  <a:cubicBezTo>
                    <a:pt x="487" y="0"/>
                    <a:pt x="536" y="2"/>
                    <a:pt x="561" y="3"/>
                  </a:cubicBezTo>
                  <a:cubicBezTo>
                    <a:pt x="586" y="4"/>
                    <a:pt x="597" y="7"/>
                    <a:pt x="613" y="8"/>
                  </a:cubicBezTo>
                  <a:cubicBezTo>
                    <a:pt x="629" y="9"/>
                    <a:pt x="644" y="10"/>
                    <a:pt x="660" y="11"/>
                  </a:cubicBezTo>
                  <a:cubicBezTo>
                    <a:pt x="676" y="12"/>
                    <a:pt x="692" y="15"/>
                    <a:pt x="708" y="17"/>
                  </a:cubicBezTo>
                  <a:cubicBezTo>
                    <a:pt x="724" y="19"/>
                    <a:pt x="741" y="21"/>
                    <a:pt x="759" y="23"/>
                  </a:cubicBezTo>
                  <a:cubicBezTo>
                    <a:pt x="777" y="25"/>
                    <a:pt x="804" y="30"/>
                    <a:pt x="816" y="32"/>
                  </a:cubicBezTo>
                </a:path>
              </a:pathLst>
            </a:custGeom>
            <a:noFill/>
            <a:ln w="6350" cap="rnd">
              <a:solidFill>
                <a:srgbClr val="996633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0607" name="Object 127"/>
          <p:cNvGraphicFramePr>
            <a:graphicFrameLocks noChangeAspect="1"/>
          </p:cNvGraphicFramePr>
          <p:nvPr/>
        </p:nvGraphicFramePr>
        <p:xfrm>
          <a:off x="3276600" y="1279525"/>
          <a:ext cx="609600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2" name="Equation" r:id="rId4" imgW="444240" imgH="203040" progId="">
                  <p:embed/>
                </p:oleObj>
              </mc:Choice>
              <mc:Fallback>
                <p:oleObj name="Equation" r:id="rId4" imgW="444240" imgH="203040" progId="">
                  <p:embed/>
                  <p:pic>
                    <p:nvPicPr>
                      <p:cNvPr id="0" name="Picture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279525"/>
                        <a:ext cx="609600" cy="277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08" name="Text Box 128"/>
          <p:cNvSpPr txBox="1">
            <a:spLocks noChangeArrowheads="1"/>
          </p:cNvSpPr>
          <p:nvPr/>
        </p:nvSpPr>
        <p:spPr bwMode="auto">
          <a:xfrm>
            <a:off x="5181600" y="814387"/>
            <a:ext cx="37338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If the same region is rotated about the line </a:t>
            </a:r>
            <a:r>
              <a:rPr lang="en-US" sz="2800" i="1" dirty="0">
                <a:latin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</a:rPr>
              <a:t>=</a:t>
            </a:r>
            <a:r>
              <a:rPr lang="en-US" sz="2800" i="1" dirty="0">
                <a:latin typeface="Times New Roman" pitchFamily="18" charset="0"/>
              </a:rPr>
              <a:t>2</a:t>
            </a:r>
            <a:r>
              <a:rPr lang="en-US" dirty="0"/>
              <a:t>:</a:t>
            </a:r>
          </a:p>
        </p:txBody>
      </p:sp>
      <p:sp>
        <p:nvSpPr>
          <p:cNvPr id="20609" name="Line 129"/>
          <p:cNvSpPr>
            <a:spLocks noChangeShapeType="1"/>
          </p:cNvSpPr>
          <p:nvPr/>
        </p:nvSpPr>
        <p:spPr bwMode="auto">
          <a:xfrm>
            <a:off x="4087813" y="839788"/>
            <a:ext cx="0" cy="2741612"/>
          </a:xfrm>
          <a:prstGeom prst="line">
            <a:avLst/>
          </a:prstGeom>
          <a:noFill/>
          <a:ln w="6350">
            <a:solidFill>
              <a:srgbClr val="FF0000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15" name="Freeform 135"/>
          <p:cNvSpPr>
            <a:spLocks/>
          </p:cNvSpPr>
          <p:nvPr/>
        </p:nvSpPr>
        <p:spPr bwMode="auto">
          <a:xfrm>
            <a:off x="3700463" y="2246313"/>
            <a:ext cx="31750" cy="85725"/>
          </a:xfrm>
          <a:custGeom>
            <a:avLst/>
            <a:gdLst/>
            <a:ahLst/>
            <a:cxnLst>
              <a:cxn ang="0">
                <a:pos x="0" y="54"/>
              </a:cxn>
              <a:cxn ang="0">
                <a:pos x="20" y="0"/>
              </a:cxn>
            </a:cxnLst>
            <a:rect l="0" t="0" r="r" b="b"/>
            <a:pathLst>
              <a:path w="20" h="54">
                <a:moveTo>
                  <a:pt x="0" y="54"/>
                </a:moveTo>
                <a:lnTo>
                  <a:pt x="20" y="0"/>
                </a:lnTo>
              </a:path>
            </a:pathLst>
          </a:custGeom>
          <a:noFill/>
          <a:ln w="5080">
            <a:solidFill>
              <a:schemeClr val="accent2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620" name="Group 140"/>
          <p:cNvGrpSpPr>
            <a:grpSpLocks/>
          </p:cNvGrpSpPr>
          <p:nvPr/>
        </p:nvGrpSpPr>
        <p:grpSpPr bwMode="auto">
          <a:xfrm>
            <a:off x="3484563" y="2238375"/>
            <a:ext cx="1225550" cy="228600"/>
            <a:chOff x="2291" y="1180"/>
            <a:chExt cx="772" cy="144"/>
          </a:xfrm>
        </p:grpSpPr>
        <p:sp>
          <p:nvSpPr>
            <p:cNvPr id="20613" name="Oval 133"/>
            <p:cNvSpPr>
              <a:spLocks noChangeArrowheads="1"/>
            </p:cNvSpPr>
            <p:nvPr/>
          </p:nvSpPr>
          <p:spPr bwMode="auto">
            <a:xfrm>
              <a:off x="2291" y="1180"/>
              <a:ext cx="772" cy="144"/>
            </a:xfrm>
            <a:prstGeom prst="ellipse">
              <a:avLst/>
            </a:prstGeom>
            <a:solidFill>
              <a:srgbClr val="99FFCC">
                <a:alpha val="50000"/>
              </a:srgbClr>
            </a:solidFill>
            <a:ln w="9525">
              <a:solidFill>
                <a:srgbClr val="00CC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4" name="Oval 134"/>
            <p:cNvSpPr>
              <a:spLocks noChangeArrowheads="1"/>
            </p:cNvSpPr>
            <p:nvPr/>
          </p:nvSpPr>
          <p:spPr bwMode="auto">
            <a:xfrm>
              <a:off x="2424" y="1214"/>
              <a:ext cx="498" cy="69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 w="9525">
              <a:solidFill>
                <a:srgbClr val="00CC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6" name="Freeform 136"/>
            <p:cNvSpPr>
              <a:spLocks/>
            </p:cNvSpPr>
            <p:nvPr/>
          </p:nvSpPr>
          <p:spPr bwMode="auto">
            <a:xfrm>
              <a:off x="2672" y="1188"/>
              <a:ext cx="1" cy="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"/>
                </a:cxn>
              </a:cxnLst>
              <a:rect l="0" t="0" r="r" b="b"/>
              <a:pathLst>
                <a:path w="1" h="18">
                  <a:moveTo>
                    <a:pt x="0" y="0"/>
                  </a:moveTo>
                  <a:lnTo>
                    <a:pt x="0" y="18"/>
                  </a:lnTo>
                </a:path>
              </a:pathLst>
            </a:custGeom>
            <a:noFill/>
            <a:ln w="5080" cap="flat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17" name="Freeform 137"/>
            <p:cNvSpPr>
              <a:spLocks/>
            </p:cNvSpPr>
            <p:nvPr/>
          </p:nvSpPr>
          <p:spPr bwMode="auto">
            <a:xfrm>
              <a:off x="2672" y="1239"/>
              <a:ext cx="1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7"/>
                </a:cxn>
              </a:cxnLst>
              <a:rect l="0" t="0" r="r" b="b"/>
              <a:pathLst>
                <a:path w="1" h="17">
                  <a:moveTo>
                    <a:pt x="0" y="0"/>
                  </a:moveTo>
                  <a:lnTo>
                    <a:pt x="0" y="17"/>
                  </a:lnTo>
                </a:path>
              </a:pathLst>
            </a:custGeom>
            <a:noFill/>
            <a:ln w="5080" cap="flat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18" name="Freeform 138"/>
            <p:cNvSpPr>
              <a:spLocks/>
            </p:cNvSpPr>
            <p:nvPr/>
          </p:nvSpPr>
          <p:spPr bwMode="auto">
            <a:xfrm>
              <a:off x="2672" y="1268"/>
              <a:ext cx="1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"/>
                </a:cxn>
              </a:cxnLst>
              <a:rect l="0" t="0" r="r" b="b"/>
              <a:pathLst>
                <a:path w="1" h="9">
                  <a:moveTo>
                    <a:pt x="0" y="0"/>
                  </a:moveTo>
                  <a:lnTo>
                    <a:pt x="0" y="9"/>
                  </a:lnTo>
                </a:path>
              </a:pathLst>
            </a:custGeom>
            <a:noFill/>
            <a:ln w="5080" cap="flat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19" name="Freeform 139"/>
            <p:cNvSpPr>
              <a:spLocks/>
            </p:cNvSpPr>
            <p:nvPr/>
          </p:nvSpPr>
          <p:spPr bwMode="auto">
            <a:xfrm>
              <a:off x="2672" y="1220"/>
              <a:ext cx="1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"/>
                </a:cxn>
              </a:cxnLst>
              <a:rect l="0" t="0" r="r" b="b"/>
              <a:pathLst>
                <a:path w="1" h="6">
                  <a:moveTo>
                    <a:pt x="0" y="0"/>
                  </a:moveTo>
                  <a:lnTo>
                    <a:pt x="0" y="6"/>
                  </a:lnTo>
                </a:path>
              </a:pathLst>
            </a:custGeom>
            <a:noFill/>
            <a:ln w="5080" cap="flat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0606" name="Object 126"/>
          <p:cNvGraphicFramePr>
            <a:graphicFrameLocks noChangeAspect="1"/>
          </p:cNvGraphicFramePr>
          <p:nvPr/>
        </p:nvGraphicFramePr>
        <p:xfrm>
          <a:off x="4191000" y="822325"/>
          <a:ext cx="609600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3" name="Equation" r:id="rId6" imgW="419040" imgH="228600" progId="">
                  <p:embed/>
                </p:oleObj>
              </mc:Choice>
              <mc:Fallback>
                <p:oleObj name="Equation" r:id="rId6" imgW="419040" imgH="228600" progId="">
                  <p:embed/>
                  <p:pic>
                    <p:nvPicPr>
                      <p:cNvPr id="0" name="Picture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822325"/>
                        <a:ext cx="609600" cy="331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11" name="Line 131"/>
          <p:cNvSpPr>
            <a:spLocks noChangeShapeType="1"/>
          </p:cNvSpPr>
          <p:nvPr/>
        </p:nvSpPr>
        <p:spPr bwMode="auto">
          <a:xfrm>
            <a:off x="3476625" y="2346325"/>
            <a:ext cx="219075" cy="0"/>
          </a:xfrm>
          <a:prstGeom prst="line">
            <a:avLst/>
          </a:prstGeom>
          <a:noFill/>
          <a:ln w="25400">
            <a:solidFill>
              <a:srgbClr val="00CC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21" name="Text Box 141"/>
          <p:cNvSpPr txBox="1">
            <a:spLocks noChangeArrowheads="1"/>
          </p:cNvSpPr>
          <p:nvPr/>
        </p:nvSpPr>
        <p:spPr bwMode="auto">
          <a:xfrm>
            <a:off x="5241925" y="1768475"/>
            <a:ext cx="279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The outer radius is:</a:t>
            </a:r>
          </a:p>
        </p:txBody>
      </p:sp>
      <p:graphicFrame>
        <p:nvGraphicFramePr>
          <p:cNvPr id="20622" name="Object 142"/>
          <p:cNvGraphicFramePr>
            <a:graphicFrameLocks noChangeAspect="1"/>
          </p:cNvGraphicFramePr>
          <p:nvPr/>
        </p:nvGraphicFramePr>
        <p:xfrm>
          <a:off x="6172200" y="2185987"/>
          <a:ext cx="12192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4" name="Equation" r:id="rId8" imgW="622080" imgH="393480" progId="">
                  <p:embed/>
                </p:oleObj>
              </mc:Choice>
              <mc:Fallback>
                <p:oleObj name="Equation" r:id="rId8" imgW="622080" imgH="393480" progId="">
                  <p:embed/>
                  <p:pic>
                    <p:nvPicPr>
                      <p:cNvPr id="0" name="Picture 1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185987"/>
                        <a:ext cx="1219200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628" name="Group 148"/>
          <p:cNvGrpSpPr>
            <a:grpSpLocks/>
          </p:cNvGrpSpPr>
          <p:nvPr/>
        </p:nvGrpSpPr>
        <p:grpSpPr bwMode="auto">
          <a:xfrm>
            <a:off x="3476625" y="3262313"/>
            <a:ext cx="609600" cy="274637"/>
            <a:chOff x="2286" y="1825"/>
            <a:chExt cx="384" cy="173"/>
          </a:xfrm>
        </p:grpSpPr>
        <p:sp>
          <p:nvSpPr>
            <p:cNvPr id="20624" name="Freeform 144"/>
            <p:cNvSpPr>
              <a:spLocks/>
            </p:cNvSpPr>
            <p:nvPr/>
          </p:nvSpPr>
          <p:spPr bwMode="auto">
            <a:xfrm>
              <a:off x="2286" y="1917"/>
              <a:ext cx="384" cy="3"/>
            </a:xfrm>
            <a:custGeom>
              <a:avLst/>
              <a:gdLst/>
              <a:ahLst/>
              <a:cxnLst>
                <a:cxn ang="0">
                  <a:pos x="384" y="3"/>
                </a:cxn>
                <a:cxn ang="0">
                  <a:pos x="0" y="0"/>
                </a:cxn>
              </a:cxnLst>
              <a:rect l="0" t="0" r="r" b="b"/>
              <a:pathLst>
                <a:path w="384" h="3">
                  <a:moveTo>
                    <a:pt x="384" y="3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26" name="Rectangle 146"/>
            <p:cNvSpPr>
              <a:spLocks noChangeArrowheads="1"/>
            </p:cNvSpPr>
            <p:nvPr/>
          </p:nvSpPr>
          <p:spPr bwMode="auto">
            <a:xfrm>
              <a:off x="2476" y="1859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5" name="Text Box 145"/>
            <p:cNvSpPr txBox="1">
              <a:spLocks noChangeArrowheads="1"/>
            </p:cNvSpPr>
            <p:nvPr/>
          </p:nvSpPr>
          <p:spPr bwMode="auto">
            <a:xfrm>
              <a:off x="2438" y="1825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i="1">
                  <a:solidFill>
                    <a:srgbClr val="FF0000"/>
                  </a:solidFill>
                  <a:latin typeface="Times New Roman" pitchFamily="18" charset="0"/>
                </a:rPr>
                <a:t>R</a:t>
              </a:r>
            </a:p>
          </p:txBody>
        </p:sp>
      </p:grpSp>
      <p:sp>
        <p:nvSpPr>
          <p:cNvPr id="20627" name="Freeform 147"/>
          <p:cNvSpPr>
            <a:spLocks/>
          </p:cNvSpPr>
          <p:nvPr/>
        </p:nvSpPr>
        <p:spPr bwMode="auto">
          <a:xfrm>
            <a:off x="3476625" y="3027363"/>
            <a:ext cx="1588" cy="5381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</a:cxnLst>
            <a:rect l="0" t="0" r="r" b="b"/>
            <a:pathLst>
              <a:path w="1" h="339">
                <a:moveTo>
                  <a:pt x="0" y="0"/>
                </a:moveTo>
                <a:lnTo>
                  <a:pt x="0" y="339"/>
                </a:lnTo>
              </a:path>
            </a:pathLst>
          </a:custGeom>
          <a:noFill/>
          <a:ln w="6350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29" name="Text Box 149"/>
          <p:cNvSpPr txBox="1">
            <a:spLocks noChangeArrowheads="1"/>
          </p:cNvSpPr>
          <p:nvPr/>
        </p:nvSpPr>
        <p:spPr bwMode="auto">
          <a:xfrm>
            <a:off x="5237163" y="2835275"/>
            <a:ext cx="2778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The inner radius is:</a:t>
            </a:r>
          </a:p>
        </p:txBody>
      </p:sp>
      <p:graphicFrame>
        <p:nvGraphicFramePr>
          <p:cNvPr id="20630" name="Object 150"/>
          <p:cNvGraphicFramePr>
            <a:graphicFrameLocks noChangeAspect="1"/>
          </p:cNvGraphicFramePr>
          <p:nvPr/>
        </p:nvGraphicFramePr>
        <p:xfrm>
          <a:off x="6151563" y="3389312"/>
          <a:ext cx="1344612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5" name="Equation" r:id="rId10" imgW="685800" imgH="253800" progId="">
                  <p:embed/>
                </p:oleObj>
              </mc:Choice>
              <mc:Fallback>
                <p:oleObj name="Equation" r:id="rId10" imgW="685800" imgH="253800" progId="">
                  <p:embed/>
                  <p:pic>
                    <p:nvPicPr>
                      <p:cNvPr id="0" name="Picture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1563" y="3389312"/>
                        <a:ext cx="1344612" cy="496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636" name="Group 156"/>
          <p:cNvGrpSpPr>
            <a:grpSpLocks/>
          </p:cNvGrpSpPr>
          <p:nvPr/>
        </p:nvGrpSpPr>
        <p:grpSpPr bwMode="auto">
          <a:xfrm>
            <a:off x="3657600" y="3032125"/>
            <a:ext cx="428625" cy="274638"/>
            <a:chOff x="2400" y="1680"/>
            <a:chExt cx="270" cy="173"/>
          </a:xfrm>
        </p:grpSpPr>
        <p:sp>
          <p:nvSpPr>
            <p:cNvPr id="20632" name="Freeform 152"/>
            <p:cNvSpPr>
              <a:spLocks/>
            </p:cNvSpPr>
            <p:nvPr/>
          </p:nvSpPr>
          <p:spPr bwMode="auto">
            <a:xfrm>
              <a:off x="2400" y="1773"/>
              <a:ext cx="270" cy="2"/>
            </a:xfrm>
            <a:custGeom>
              <a:avLst/>
              <a:gdLst/>
              <a:ahLst/>
              <a:cxnLst>
                <a:cxn ang="0">
                  <a:pos x="270" y="2"/>
                </a:cxn>
                <a:cxn ang="0">
                  <a:pos x="0" y="0"/>
                </a:cxn>
              </a:cxnLst>
              <a:rect l="0" t="0" r="r" b="b"/>
              <a:pathLst>
                <a:path w="270" h="2">
                  <a:moveTo>
                    <a:pt x="270" y="2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33" name="Rectangle 153"/>
            <p:cNvSpPr>
              <a:spLocks noChangeArrowheads="1"/>
            </p:cNvSpPr>
            <p:nvPr/>
          </p:nvSpPr>
          <p:spPr bwMode="auto">
            <a:xfrm>
              <a:off x="2522" y="1714"/>
              <a:ext cx="88" cy="11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34" name="Text Box 154"/>
            <p:cNvSpPr txBox="1">
              <a:spLocks noChangeArrowheads="1"/>
            </p:cNvSpPr>
            <p:nvPr/>
          </p:nvSpPr>
          <p:spPr bwMode="auto">
            <a:xfrm>
              <a:off x="2487" y="1680"/>
              <a:ext cx="15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i="1">
                  <a:solidFill>
                    <a:srgbClr val="FF0000"/>
                  </a:solidFill>
                  <a:latin typeface="Times New Roman" pitchFamily="18" charset="0"/>
                </a:rPr>
                <a:t>r</a:t>
              </a:r>
            </a:p>
          </p:txBody>
        </p:sp>
      </p:grpSp>
      <p:sp>
        <p:nvSpPr>
          <p:cNvPr id="20635" name="Freeform 155"/>
          <p:cNvSpPr>
            <a:spLocks/>
          </p:cNvSpPr>
          <p:nvPr/>
        </p:nvSpPr>
        <p:spPr bwMode="auto">
          <a:xfrm>
            <a:off x="3657600" y="3032125"/>
            <a:ext cx="762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</a:cxnLst>
            <a:rect l="0" t="0" r="r" b="b"/>
            <a:pathLst>
              <a:path w="1" h="339">
                <a:moveTo>
                  <a:pt x="0" y="0"/>
                </a:moveTo>
                <a:lnTo>
                  <a:pt x="0" y="339"/>
                </a:lnTo>
              </a:path>
            </a:pathLst>
          </a:custGeom>
          <a:noFill/>
          <a:ln w="6350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641" name="Group 161"/>
          <p:cNvGrpSpPr>
            <a:grpSpLocks/>
          </p:cNvGrpSpPr>
          <p:nvPr/>
        </p:nvGrpSpPr>
        <p:grpSpPr bwMode="auto">
          <a:xfrm>
            <a:off x="609600" y="2871788"/>
            <a:ext cx="2209800" cy="1166812"/>
            <a:chOff x="384" y="1809"/>
            <a:chExt cx="1392" cy="735"/>
          </a:xfrm>
        </p:grpSpPr>
        <p:graphicFrame>
          <p:nvGraphicFramePr>
            <p:cNvPr id="20637" name="Object 157"/>
            <p:cNvGraphicFramePr>
              <a:graphicFrameLocks noChangeAspect="1"/>
            </p:cNvGraphicFramePr>
            <p:nvPr/>
          </p:nvGraphicFramePr>
          <p:xfrm>
            <a:off x="1248" y="1824"/>
            <a:ext cx="528" cy="2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56" name="Equation" r:id="rId12" imgW="444240" imgH="203040" progId="">
                    <p:embed/>
                  </p:oleObj>
                </mc:Choice>
                <mc:Fallback>
                  <p:oleObj name="Equation" r:id="rId12" imgW="444240" imgH="203040" progId="">
                    <p:embed/>
                    <p:pic>
                      <p:nvPicPr>
                        <p:cNvPr id="0" name="Picture 1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8" y="1824"/>
                          <a:ext cx="528" cy="24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638" name="Object 158"/>
            <p:cNvGraphicFramePr>
              <a:graphicFrameLocks noChangeAspect="1"/>
            </p:cNvGraphicFramePr>
            <p:nvPr/>
          </p:nvGraphicFramePr>
          <p:xfrm>
            <a:off x="1248" y="2077"/>
            <a:ext cx="467" cy="4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57" name="Equation" r:id="rId14" imgW="393480" imgH="393480" progId="">
                    <p:embed/>
                  </p:oleObj>
                </mc:Choice>
                <mc:Fallback>
                  <p:oleObj name="Equation" r:id="rId14" imgW="393480" imgH="393480" progId="">
                    <p:embed/>
                    <p:pic>
                      <p:nvPicPr>
                        <p:cNvPr id="0" name="Picture 1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8" y="2077"/>
                          <a:ext cx="467" cy="46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639" name="Object 159"/>
            <p:cNvGraphicFramePr>
              <a:graphicFrameLocks noChangeAspect="1"/>
            </p:cNvGraphicFramePr>
            <p:nvPr/>
          </p:nvGraphicFramePr>
          <p:xfrm>
            <a:off x="495" y="1809"/>
            <a:ext cx="498" cy="2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58" name="Equation" r:id="rId16" imgW="419040" imgH="228600" progId="">
                    <p:embed/>
                  </p:oleObj>
                </mc:Choice>
                <mc:Fallback>
                  <p:oleObj name="Equation" r:id="rId16" imgW="419040" imgH="228600" progId="">
                    <p:embed/>
                    <p:pic>
                      <p:nvPicPr>
                        <p:cNvPr id="0" name="Picture 1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" y="1809"/>
                          <a:ext cx="498" cy="27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640" name="Object 160"/>
            <p:cNvGraphicFramePr>
              <a:graphicFrameLocks noChangeAspect="1"/>
            </p:cNvGraphicFramePr>
            <p:nvPr/>
          </p:nvGraphicFramePr>
          <p:xfrm>
            <a:off x="384" y="2160"/>
            <a:ext cx="573" cy="3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59" name="Equation" r:id="rId17" imgW="482400" imgH="253800" progId="">
                    <p:embed/>
                  </p:oleObj>
                </mc:Choice>
                <mc:Fallback>
                  <p:oleObj name="Equation" r:id="rId17" imgW="482400" imgH="253800" progId="">
                    <p:embed/>
                    <p:pic>
                      <p:nvPicPr>
                        <p:cNvPr id="0" name="Picture 1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" y="2160"/>
                          <a:ext cx="573" cy="30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0642" name="Object 162"/>
          <p:cNvGraphicFramePr>
            <a:graphicFrameLocks noChangeAspect="1"/>
          </p:cNvGraphicFramePr>
          <p:nvPr/>
        </p:nvGraphicFramePr>
        <p:xfrm>
          <a:off x="830263" y="4191000"/>
          <a:ext cx="1963737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0" name="Equation" r:id="rId19" imgW="1117440" imgH="330120" progId="">
                  <p:embed/>
                </p:oleObj>
              </mc:Choice>
              <mc:Fallback>
                <p:oleObj name="Equation" r:id="rId19" imgW="1117440" imgH="330120" progId="">
                  <p:embed/>
                  <p:pic>
                    <p:nvPicPr>
                      <p:cNvPr id="0" name="Picture 1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263" y="4191000"/>
                        <a:ext cx="1963737" cy="579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43" name="Object 163"/>
          <p:cNvGraphicFramePr>
            <a:graphicFrameLocks noChangeAspect="1"/>
          </p:cNvGraphicFramePr>
          <p:nvPr/>
        </p:nvGraphicFramePr>
        <p:xfrm>
          <a:off x="2936875" y="4052887"/>
          <a:ext cx="3235325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1" name="Equation" r:id="rId21" imgW="1841400" imgH="469800" progId="">
                  <p:embed/>
                </p:oleObj>
              </mc:Choice>
              <mc:Fallback>
                <p:oleObj name="Equation" r:id="rId21" imgW="1841400" imgH="469800" progId="">
                  <p:embed/>
                  <p:pic>
                    <p:nvPicPr>
                      <p:cNvPr id="0" name="Picture 1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875" y="4052887"/>
                        <a:ext cx="3235325" cy="82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44" name="Object 164"/>
          <p:cNvGraphicFramePr>
            <a:graphicFrameLocks noChangeAspect="1"/>
          </p:cNvGraphicFramePr>
          <p:nvPr/>
        </p:nvGraphicFramePr>
        <p:xfrm>
          <a:off x="1091184" y="4953000"/>
          <a:ext cx="4194175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2" name="Equation" r:id="rId23" imgW="2387520" imgH="482400" progId="">
                  <p:embed/>
                </p:oleObj>
              </mc:Choice>
              <mc:Fallback>
                <p:oleObj name="Equation" r:id="rId23" imgW="2387520" imgH="482400" progId="">
                  <p:embed/>
                  <p:pic>
                    <p:nvPicPr>
                      <p:cNvPr id="0" name="Picture 1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1184" y="4953000"/>
                        <a:ext cx="4194175" cy="846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48" name="Object 168"/>
          <p:cNvGraphicFramePr>
            <a:graphicFrameLocks noChangeAspect="1"/>
          </p:cNvGraphicFramePr>
          <p:nvPr/>
        </p:nvGraphicFramePr>
        <p:xfrm>
          <a:off x="5334000" y="4965192"/>
          <a:ext cx="2878137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3" name="Equation" r:id="rId25" imgW="1638000" imgH="419040" progId="">
                  <p:embed/>
                </p:oleObj>
              </mc:Choice>
              <mc:Fallback>
                <p:oleObj name="Equation" r:id="rId25" imgW="1638000" imgH="419040" progId="">
                  <p:embed/>
                  <p:pic>
                    <p:nvPicPr>
                      <p:cNvPr id="0" name="Picture 1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965192"/>
                        <a:ext cx="2878137" cy="735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49" name="Object 169"/>
          <p:cNvGraphicFramePr>
            <a:graphicFrameLocks noChangeAspect="1"/>
          </p:cNvGraphicFramePr>
          <p:nvPr/>
        </p:nvGraphicFramePr>
        <p:xfrm>
          <a:off x="1091184" y="5716587"/>
          <a:ext cx="3122613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4" name="Equation" r:id="rId27" imgW="1777680" imgH="520560" progId="">
                  <p:embed/>
                </p:oleObj>
              </mc:Choice>
              <mc:Fallback>
                <p:oleObj name="Equation" r:id="rId27" imgW="1777680" imgH="520560" progId="">
                  <p:embed/>
                  <p:pic>
                    <p:nvPicPr>
                      <p:cNvPr id="0" name="Picture 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1184" y="5716587"/>
                        <a:ext cx="3122613" cy="912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51" name="Object 171"/>
          <p:cNvGraphicFramePr>
            <a:graphicFrameLocks noChangeAspect="1"/>
          </p:cNvGraphicFramePr>
          <p:nvPr/>
        </p:nvGraphicFramePr>
        <p:xfrm>
          <a:off x="4419600" y="5867400"/>
          <a:ext cx="62547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5" name="Equation" r:id="rId29" imgW="355320" imgH="393480" progId="">
                  <p:embed/>
                </p:oleObj>
              </mc:Choice>
              <mc:Fallback>
                <p:oleObj name="Equation" r:id="rId29" imgW="355320" imgH="393480" progId="">
                  <p:embed/>
                  <p:pic>
                    <p:nvPicPr>
                      <p:cNvPr id="0" name="Picture 1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867400"/>
                        <a:ext cx="625475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" name="TextBox 142"/>
          <p:cNvSpPr txBox="1"/>
          <p:nvPr/>
        </p:nvSpPr>
        <p:spPr>
          <a:xfrm>
            <a:off x="3429000" y="1524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7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7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20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20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0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3" grpId="0" animBg="1"/>
      <p:bldP spid="20652" grpId="0" animBg="1"/>
      <p:bldP spid="20609" grpId="0" animBg="1"/>
      <p:bldP spid="20611" grpId="0" animBg="1"/>
      <p:bldP spid="20621" grpId="0" autoUpdateAnimBg="0"/>
      <p:bldP spid="20627" grpId="0" animBg="1"/>
      <p:bldP spid="20629" grpId="0" autoUpdateAnimBg="0"/>
      <p:bldP spid="206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AutoShape 10"/>
          <p:cNvSpPr>
            <a:spLocks noChangeArrowheads="1"/>
          </p:cNvSpPr>
          <p:nvPr/>
        </p:nvSpPr>
        <p:spPr bwMode="auto">
          <a:xfrm flipV="1">
            <a:off x="1066800" y="4343400"/>
            <a:ext cx="2057400" cy="2057400"/>
          </a:xfrm>
          <a:prstGeom prst="triangle">
            <a:avLst>
              <a:gd name="adj" fmla="val 50000"/>
            </a:avLst>
          </a:prstGeom>
          <a:solidFill>
            <a:srgbClr val="FFDDB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0" y="0"/>
            <a:ext cx="3505200" cy="3429000"/>
            <a:chOff x="0" y="0"/>
            <a:chExt cx="2208" cy="2160"/>
          </a:xfrm>
        </p:grpSpPr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432" y="288"/>
              <a:ext cx="1776" cy="1872"/>
            </a:xfrm>
            <a:custGeom>
              <a:avLst/>
              <a:gdLst/>
              <a:ahLst/>
              <a:cxnLst>
                <a:cxn ang="0">
                  <a:pos x="0" y="768"/>
                </a:cxn>
                <a:cxn ang="0">
                  <a:pos x="912" y="1296"/>
                </a:cxn>
                <a:cxn ang="0">
                  <a:pos x="1776" y="720"/>
                </a:cxn>
                <a:cxn ang="0">
                  <a:pos x="864" y="0"/>
                </a:cxn>
                <a:cxn ang="0">
                  <a:pos x="0" y="768"/>
                </a:cxn>
              </a:cxnLst>
              <a:rect l="0" t="0" r="r" b="b"/>
              <a:pathLst>
                <a:path w="1776" h="1296">
                  <a:moveTo>
                    <a:pt x="0" y="768"/>
                  </a:moveTo>
                  <a:lnTo>
                    <a:pt x="912" y="1296"/>
                  </a:lnTo>
                  <a:lnTo>
                    <a:pt x="1776" y="720"/>
                  </a:lnTo>
                  <a:lnTo>
                    <a:pt x="864" y="0"/>
                  </a:lnTo>
                  <a:lnTo>
                    <a:pt x="0" y="768"/>
                  </a:lnTo>
                  <a:close/>
                </a:path>
              </a:pathLst>
            </a:custGeom>
            <a:solidFill>
              <a:srgbClr val="FFDDBB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auto">
            <a:xfrm>
              <a:off x="432" y="704"/>
              <a:ext cx="1776" cy="693"/>
            </a:xfrm>
            <a:custGeom>
              <a:avLst/>
              <a:gdLst/>
              <a:ahLst/>
              <a:cxnLst>
                <a:cxn ang="0">
                  <a:pos x="0" y="480"/>
                </a:cxn>
                <a:cxn ang="0">
                  <a:pos x="768" y="0"/>
                </a:cxn>
                <a:cxn ang="0">
                  <a:pos x="1776" y="432"/>
                </a:cxn>
              </a:cxnLst>
              <a:rect l="0" t="0" r="r" b="b"/>
              <a:pathLst>
                <a:path w="1776" h="480">
                  <a:moveTo>
                    <a:pt x="0" y="480"/>
                  </a:moveTo>
                  <a:lnTo>
                    <a:pt x="768" y="0"/>
                  </a:lnTo>
                  <a:lnTo>
                    <a:pt x="1776" y="43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 flipV="1">
              <a:off x="1200" y="288"/>
              <a:ext cx="96" cy="4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Line 17"/>
            <p:cNvSpPr>
              <a:spLocks noChangeShapeType="1"/>
            </p:cNvSpPr>
            <p:nvPr/>
          </p:nvSpPr>
          <p:spPr bwMode="auto">
            <a:xfrm>
              <a:off x="240" y="288"/>
              <a:ext cx="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059" name="Object 11"/>
            <p:cNvGraphicFramePr>
              <a:graphicFrameLocks noChangeAspect="1"/>
            </p:cNvGraphicFramePr>
            <p:nvPr/>
          </p:nvGraphicFramePr>
          <p:xfrm>
            <a:off x="0" y="0"/>
            <a:ext cx="576" cy="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07" name="Equation" r:id="rId3" imgW="914400" imgH="198720" progId="">
                    <p:embed/>
                  </p:oleObj>
                </mc:Choice>
                <mc:Fallback>
                  <p:oleObj name="Equation" r:id="rId3" imgW="914400" imgH="198720" progId="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576" cy="1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1852" y="168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624" y="172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2062" name="Text Box 14"/>
            <p:cNvSpPr txBox="1">
              <a:spLocks noChangeArrowheads="1"/>
            </p:cNvSpPr>
            <p:nvPr/>
          </p:nvSpPr>
          <p:spPr bwMode="auto">
            <a:xfrm>
              <a:off x="144" y="672"/>
              <a:ext cx="212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2063" name="Line 15"/>
            <p:cNvSpPr>
              <a:spLocks noChangeShapeType="1"/>
            </p:cNvSpPr>
            <p:nvPr/>
          </p:nvSpPr>
          <p:spPr bwMode="auto">
            <a:xfrm flipH="1">
              <a:off x="96" y="139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Line 16"/>
            <p:cNvSpPr>
              <a:spLocks noChangeShapeType="1"/>
            </p:cNvSpPr>
            <p:nvPr/>
          </p:nvSpPr>
          <p:spPr bwMode="auto">
            <a:xfrm flipH="1">
              <a:off x="96" y="28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auto">
            <a:xfrm>
              <a:off x="1296" y="288"/>
              <a:ext cx="48" cy="18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1489075" y="5562600"/>
            <a:ext cx="1216025" cy="0"/>
          </a:xfrm>
          <a:prstGeom prst="line">
            <a:avLst/>
          </a:prstGeom>
          <a:noFill/>
          <a:ln w="31750">
            <a:solidFill>
              <a:srgbClr val="00CC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3717925" y="673100"/>
            <a:ext cx="4454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Find the </a:t>
            </a:r>
            <a:r>
              <a:rPr lang="en-US" dirty="0">
                <a:solidFill>
                  <a:srgbClr val="FF0000"/>
                </a:solidFill>
              </a:rPr>
              <a:t>volume</a:t>
            </a:r>
            <a:r>
              <a:rPr lang="en-US" dirty="0"/>
              <a:t> of the pyramid: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3717925" y="1130300"/>
            <a:ext cx="5197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Consider a horizontal slice through the pyramid.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2209800" y="5029200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itchFamily="18" charset="0"/>
              </a:rPr>
              <a:t>x</a:t>
            </a:r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2971800" y="5556250"/>
            <a:ext cx="609600" cy="28575"/>
            <a:chOff x="1872" y="3500"/>
            <a:chExt cx="384" cy="18"/>
          </a:xfrm>
        </p:grpSpPr>
        <p:sp>
          <p:nvSpPr>
            <p:cNvPr id="2072" name="Line 24"/>
            <p:cNvSpPr>
              <a:spLocks noChangeShapeType="1"/>
            </p:cNvSpPr>
            <p:nvPr/>
          </p:nvSpPr>
          <p:spPr bwMode="auto">
            <a:xfrm>
              <a:off x="1872" y="351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Line 25"/>
            <p:cNvSpPr>
              <a:spLocks noChangeShapeType="1"/>
            </p:cNvSpPr>
            <p:nvPr/>
          </p:nvSpPr>
          <p:spPr bwMode="auto">
            <a:xfrm>
              <a:off x="1872" y="350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3429000" y="5334000"/>
            <a:ext cx="0" cy="479425"/>
            <a:chOff x="2160" y="3360"/>
            <a:chExt cx="0" cy="302"/>
          </a:xfrm>
        </p:grpSpPr>
        <p:sp>
          <p:nvSpPr>
            <p:cNvPr id="2074" name="Line 26"/>
            <p:cNvSpPr>
              <a:spLocks noChangeShapeType="1"/>
            </p:cNvSpPr>
            <p:nvPr/>
          </p:nvSpPr>
          <p:spPr bwMode="auto">
            <a:xfrm>
              <a:off x="2160" y="351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Line 27"/>
            <p:cNvSpPr>
              <a:spLocks noChangeShapeType="1"/>
            </p:cNvSpPr>
            <p:nvPr/>
          </p:nvSpPr>
          <p:spPr bwMode="auto">
            <a:xfrm>
              <a:off x="2160" y="336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3168650" y="5715000"/>
            <a:ext cx="4748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 err="1" smtClean="0">
                <a:latin typeface="Times New Roman" pitchFamily="18" charset="0"/>
              </a:rPr>
              <a:t>dy</a:t>
            </a:r>
            <a:endParaRPr lang="en-US" i="1" dirty="0">
              <a:latin typeface="Times New Roman" pitchFamily="18" charset="0"/>
            </a:endParaRP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3717925" y="1926037"/>
            <a:ext cx="44454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The volume of the slice is </a:t>
            </a:r>
            <a:r>
              <a:rPr lang="en-US" sz="2800" i="1" dirty="0" smtClean="0">
                <a:latin typeface="Times New Roman" pitchFamily="18" charset="0"/>
              </a:rPr>
              <a:t>x</a:t>
            </a:r>
            <a:r>
              <a:rPr lang="en-US" sz="2800" i="1" baseline="30000" dirty="0" smtClean="0">
                <a:latin typeface="Times New Roman" pitchFamily="18" charset="0"/>
              </a:rPr>
              <a:t>2</a:t>
            </a:r>
            <a:r>
              <a:rPr lang="en-US" sz="2800" i="1" dirty="0" smtClean="0">
                <a:latin typeface="Times New Roman" pitchFamily="18" charset="0"/>
              </a:rPr>
              <a:t>dy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3717925" y="2401888"/>
            <a:ext cx="5121275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If we </a:t>
            </a:r>
            <a:r>
              <a:rPr lang="en-US" dirty="0" smtClean="0"/>
              <a:t>flip the pyramid upside down and put </a:t>
            </a:r>
            <a:r>
              <a:rPr lang="en-US" dirty="0"/>
              <a:t>zero at the top of the </a:t>
            </a:r>
            <a:r>
              <a:rPr lang="en-US" dirty="0" smtClean="0"/>
              <a:t>pyramid, </a:t>
            </a:r>
            <a:r>
              <a:rPr lang="en-US" dirty="0"/>
              <a:t>then </a:t>
            </a:r>
            <a:r>
              <a:rPr lang="en-US" sz="2800" i="1" dirty="0">
                <a:latin typeface="Times New Roman" pitchFamily="18" charset="0"/>
              </a:rPr>
              <a:t>s=h</a:t>
            </a:r>
            <a:r>
              <a:rPr lang="en-US" dirty="0"/>
              <a:t>.</a:t>
            </a:r>
          </a:p>
        </p:txBody>
      </p: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152400" y="4038604"/>
            <a:ext cx="685800" cy="1524001"/>
            <a:chOff x="96" y="2544"/>
            <a:chExt cx="432" cy="960"/>
          </a:xfrm>
        </p:grpSpPr>
        <p:sp>
          <p:nvSpPr>
            <p:cNvPr id="2083" name="Line 35"/>
            <p:cNvSpPr>
              <a:spLocks noChangeShapeType="1"/>
            </p:cNvSpPr>
            <p:nvPr/>
          </p:nvSpPr>
          <p:spPr bwMode="auto">
            <a:xfrm flipH="1">
              <a:off x="288" y="350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84" name="Text Box 36"/>
            <p:cNvSpPr txBox="1">
              <a:spLocks noChangeArrowheads="1"/>
            </p:cNvSpPr>
            <p:nvPr/>
          </p:nvSpPr>
          <p:spPr bwMode="auto">
            <a:xfrm>
              <a:off x="96" y="2544"/>
              <a:ext cx="21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imes New Roman" pitchFamily="18" charset="0"/>
                </a:rPr>
                <a:t>3</a:t>
              </a:r>
            </a:p>
          </p:txBody>
        </p:sp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1639824" y="6096007"/>
            <a:ext cx="685800" cy="461963"/>
            <a:chOff x="96" y="3840"/>
            <a:chExt cx="432" cy="291"/>
          </a:xfrm>
        </p:grpSpPr>
        <p:sp>
          <p:nvSpPr>
            <p:cNvPr id="2081" name="Line 33"/>
            <p:cNvSpPr>
              <a:spLocks noChangeShapeType="1"/>
            </p:cNvSpPr>
            <p:nvPr/>
          </p:nvSpPr>
          <p:spPr bwMode="auto">
            <a:xfrm flipH="1">
              <a:off x="288" y="403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85" name="Text Box 37"/>
            <p:cNvSpPr txBox="1">
              <a:spLocks noChangeArrowheads="1"/>
            </p:cNvSpPr>
            <p:nvPr/>
          </p:nvSpPr>
          <p:spPr bwMode="auto">
            <a:xfrm>
              <a:off x="96" y="3840"/>
              <a:ext cx="21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</a:rPr>
                <a:t>0</a:t>
              </a:r>
              <a:endParaRPr lang="en-US" dirty="0">
                <a:latin typeface="Times New Roman" pitchFamily="18" charset="0"/>
              </a:endParaRPr>
            </a:p>
          </p:txBody>
        </p:sp>
      </p:grpSp>
      <p:grpSp>
        <p:nvGrpSpPr>
          <p:cNvPr id="7" name="Group 44"/>
          <p:cNvGrpSpPr>
            <a:grpSpLocks/>
          </p:cNvGrpSpPr>
          <p:nvPr/>
        </p:nvGrpSpPr>
        <p:grpSpPr bwMode="auto">
          <a:xfrm>
            <a:off x="1944624" y="5562600"/>
            <a:ext cx="381000" cy="838200"/>
            <a:chOff x="288" y="2736"/>
            <a:chExt cx="240" cy="768"/>
          </a:xfrm>
        </p:grpSpPr>
        <p:sp>
          <p:nvSpPr>
            <p:cNvPr id="2091" name="Rectangle 43"/>
            <p:cNvSpPr>
              <a:spLocks noChangeArrowheads="1"/>
            </p:cNvSpPr>
            <p:nvPr/>
          </p:nvSpPr>
          <p:spPr bwMode="auto">
            <a:xfrm>
              <a:off x="288" y="3024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8" name="Line 40"/>
            <p:cNvSpPr>
              <a:spLocks noChangeShapeType="1"/>
            </p:cNvSpPr>
            <p:nvPr/>
          </p:nvSpPr>
          <p:spPr bwMode="auto">
            <a:xfrm flipV="1">
              <a:off x="384" y="2736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90" name="Text Box 42"/>
            <p:cNvSpPr txBox="1">
              <a:spLocks noChangeArrowheads="1"/>
            </p:cNvSpPr>
            <p:nvPr/>
          </p:nvSpPr>
          <p:spPr bwMode="auto">
            <a:xfrm>
              <a:off x="288" y="2872"/>
              <a:ext cx="240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</a:rPr>
                <a:t>y</a:t>
              </a:r>
              <a:endParaRPr lang="en-US" i="1" dirty="0">
                <a:latin typeface="Times New Roman" pitchFamily="18" charset="0"/>
              </a:endParaRPr>
            </a:p>
          </p:txBody>
        </p:sp>
      </p:grpSp>
      <p:graphicFrame>
        <p:nvGraphicFramePr>
          <p:cNvPr id="2093" name="Object 45"/>
          <p:cNvGraphicFramePr>
            <a:graphicFrameLocks noChangeAspect="1"/>
          </p:cNvGraphicFramePr>
          <p:nvPr/>
        </p:nvGraphicFramePr>
        <p:xfrm>
          <a:off x="4953000" y="3743325"/>
          <a:ext cx="18288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8" name="Equation" r:id="rId5" imgW="736560" imgH="241200" progId="">
                  <p:embed/>
                </p:oleObj>
              </mc:Choice>
              <mc:Fallback>
                <p:oleObj name="Equation" r:id="rId5" imgW="736560" imgH="2412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743325"/>
                        <a:ext cx="1828800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4" name="Object 46"/>
          <p:cNvGraphicFramePr>
            <a:graphicFrameLocks noChangeAspect="1"/>
          </p:cNvGraphicFramePr>
          <p:nvPr/>
        </p:nvGraphicFramePr>
        <p:xfrm>
          <a:off x="4202113" y="4568825"/>
          <a:ext cx="1828800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9" name="Equation" r:id="rId7" imgW="736560" imgH="330120" progId="">
                  <p:embed/>
                </p:oleObj>
              </mc:Choice>
              <mc:Fallback>
                <p:oleObj name="Equation" r:id="rId7" imgW="736560" imgH="33012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2113" y="4568825"/>
                        <a:ext cx="1828800" cy="820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5" name="Object 47"/>
          <p:cNvGraphicFramePr>
            <a:graphicFrameLocks noChangeAspect="1"/>
          </p:cNvGraphicFramePr>
          <p:nvPr/>
        </p:nvGraphicFramePr>
        <p:xfrm>
          <a:off x="6030913" y="4362450"/>
          <a:ext cx="1196975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0" name="Equation" r:id="rId9" imgW="482400" imgH="482400" progId="">
                  <p:embed/>
                </p:oleObj>
              </mc:Choice>
              <mc:Fallback>
                <p:oleObj name="Equation" r:id="rId9" imgW="482400" imgH="4824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0913" y="4362450"/>
                        <a:ext cx="1196975" cy="1200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6" name="Object 48"/>
          <p:cNvGraphicFramePr>
            <a:graphicFrameLocks noChangeAspect="1"/>
          </p:cNvGraphicFramePr>
          <p:nvPr/>
        </p:nvGraphicFramePr>
        <p:xfrm>
          <a:off x="7326313" y="4740275"/>
          <a:ext cx="598487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1" name="Equation" r:id="rId11" imgW="241200" imgH="177480" progId="">
                  <p:embed/>
                </p:oleObj>
              </mc:Choice>
              <mc:Fallback>
                <p:oleObj name="Equation" r:id="rId11" imgW="241200" imgH="17748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6313" y="4740275"/>
                        <a:ext cx="598487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4037013" y="5486400"/>
            <a:ext cx="4505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This correlates with the formula:</a:t>
            </a:r>
          </a:p>
        </p:txBody>
      </p:sp>
      <p:graphicFrame>
        <p:nvGraphicFramePr>
          <p:cNvPr id="2098" name="Object 50"/>
          <p:cNvGraphicFramePr>
            <a:graphicFrameLocks noChangeAspect="1"/>
          </p:cNvGraphicFramePr>
          <p:nvPr/>
        </p:nvGraphicFramePr>
        <p:xfrm>
          <a:off x="4416425" y="5807075"/>
          <a:ext cx="145097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2" name="Equation" r:id="rId13" imgW="583920" imgH="393480" progId="">
                  <p:embed/>
                </p:oleObj>
              </mc:Choice>
              <mc:Fallback>
                <p:oleObj name="Equation" r:id="rId13" imgW="583920" imgH="39348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6425" y="5807075"/>
                        <a:ext cx="1450975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9" name="Object 51"/>
          <p:cNvGraphicFramePr>
            <a:graphicFrameLocks noChangeAspect="1"/>
          </p:cNvGraphicFramePr>
          <p:nvPr/>
        </p:nvGraphicFramePr>
        <p:xfrm>
          <a:off x="5943600" y="5791200"/>
          <a:ext cx="135572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3" name="Equation" r:id="rId15" imgW="545760" imgH="393480" progId="">
                  <p:embed/>
                </p:oleObj>
              </mc:Choice>
              <mc:Fallback>
                <p:oleObj name="Equation" r:id="rId15" imgW="545760" imgH="39348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791200"/>
                        <a:ext cx="1355725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0" name="Object 52"/>
          <p:cNvGraphicFramePr>
            <a:graphicFrameLocks noChangeAspect="1"/>
          </p:cNvGraphicFramePr>
          <p:nvPr/>
        </p:nvGraphicFramePr>
        <p:xfrm>
          <a:off x="7391400" y="6057900"/>
          <a:ext cx="60007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4" name="Equation" r:id="rId17" imgW="241200" imgH="177480" progId="">
                  <p:embed/>
                </p:oleObj>
              </mc:Choice>
              <mc:Fallback>
                <p:oleObj name="Equation" r:id="rId17" imgW="241200" imgH="17748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6057900"/>
                        <a:ext cx="600075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3429000" y="1524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animBg="1" autoUpdateAnimBg="0"/>
      <p:bldP spid="2068" grpId="0" animBg="1"/>
      <p:bldP spid="2070" grpId="0" autoUpdateAnimBg="0"/>
      <p:bldP spid="2071" grpId="0" autoUpdateAnimBg="0"/>
      <p:bldP spid="2076" grpId="0" autoUpdateAnimBg="0"/>
      <p:bldP spid="2079" grpId="0" autoUpdateAnimBg="0"/>
      <p:bldP spid="2080" grpId="0" autoUpdateAnimBg="0"/>
      <p:bldP spid="209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1161871"/>
            <a:ext cx="73152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Find the volume of the solid of revolution generated by rotating the curve </a:t>
            </a:r>
            <a:r>
              <a:rPr lang="en-US" sz="3200" i="1" dirty="0" smtClean="0">
                <a:latin typeface="+mj-lt"/>
              </a:rPr>
              <a:t>y</a:t>
            </a:r>
            <a:r>
              <a:rPr lang="en-US" sz="2800" i="1" dirty="0" smtClean="0"/>
              <a:t> = </a:t>
            </a:r>
            <a:r>
              <a:rPr lang="en-US" sz="3200" i="1" dirty="0" smtClean="0">
                <a:latin typeface="+mj-lt"/>
              </a:rPr>
              <a:t>x</a:t>
            </a:r>
            <a:r>
              <a:rPr lang="en-US" sz="2800" i="1" baseline="30000" dirty="0" smtClean="0"/>
              <a:t>2</a:t>
            </a:r>
            <a:r>
              <a:rPr lang="en-US" sz="2800" dirty="0" smtClean="0"/>
              <a:t> , </a:t>
            </a:r>
            <a:r>
              <a:rPr lang="en-US" sz="3200" i="1" dirty="0" smtClean="0">
                <a:latin typeface="+mj-lt"/>
              </a:rPr>
              <a:t>x</a:t>
            </a:r>
            <a:r>
              <a:rPr lang="en-US" sz="2800" dirty="0" smtClean="0"/>
              <a:t> = 0 and </a:t>
            </a:r>
            <a:r>
              <a:rPr lang="en-US" sz="3200" i="1" dirty="0" smtClean="0">
                <a:latin typeface="+mj-lt"/>
              </a:rPr>
              <a:t>y</a:t>
            </a:r>
            <a:r>
              <a:rPr lang="en-US" sz="2800" dirty="0" smtClean="0"/>
              <a:t> = 4 about the given line.</a:t>
            </a:r>
          </a:p>
          <a:p>
            <a:endParaRPr lang="en-US" dirty="0" smtClean="0"/>
          </a:p>
          <a:p>
            <a:pPr marL="457200" indent="-457200">
              <a:buAutoNum type="arabicParenR"/>
            </a:pPr>
            <a:r>
              <a:rPr lang="en-US" dirty="0" smtClean="0">
                <a:latin typeface="+mj-lt"/>
              </a:rPr>
              <a:t> </a:t>
            </a:r>
            <a:r>
              <a:rPr lang="en-US" sz="3200" i="1" dirty="0" smtClean="0">
                <a:latin typeface="+mj-lt"/>
              </a:rPr>
              <a:t>y</a:t>
            </a:r>
            <a:r>
              <a:rPr lang="en-US" sz="2800" dirty="0" smtClean="0">
                <a:latin typeface="+mj-lt"/>
              </a:rPr>
              <a:t>-</a:t>
            </a:r>
            <a:r>
              <a:rPr lang="en-US" sz="2800" dirty="0"/>
              <a:t>axis</a:t>
            </a:r>
          </a:p>
          <a:p>
            <a:pPr marL="457200" indent="-457200">
              <a:buAutoNum type="arabicParenR"/>
            </a:pPr>
            <a:r>
              <a:rPr lang="en-US" sz="2800" dirty="0" smtClean="0">
                <a:latin typeface="+mj-lt"/>
              </a:rPr>
              <a:t> </a:t>
            </a:r>
            <a:r>
              <a:rPr lang="en-US" sz="3200" i="1" dirty="0">
                <a:latin typeface="+mj-lt"/>
              </a:rPr>
              <a:t>x</a:t>
            </a:r>
            <a:r>
              <a:rPr lang="en-US" sz="2800" dirty="0"/>
              <a:t>-axi</a:t>
            </a:r>
            <a:r>
              <a:rPr lang="en-US" sz="2800" dirty="0"/>
              <a:t>s</a:t>
            </a:r>
          </a:p>
          <a:p>
            <a:pPr marL="457200" indent="-457200">
              <a:buAutoNum type="arabicParenR"/>
            </a:pPr>
            <a:r>
              <a:rPr lang="en-US" sz="2800" dirty="0" smtClean="0">
                <a:latin typeface="+mj-lt"/>
              </a:rPr>
              <a:t> </a:t>
            </a:r>
            <a:r>
              <a:rPr lang="en-US" sz="2800" dirty="0"/>
              <a:t>the line </a:t>
            </a:r>
            <a:r>
              <a:rPr lang="en-US" sz="3200" i="1" dirty="0">
                <a:latin typeface="+mj-lt"/>
              </a:rPr>
              <a:t>x</a:t>
            </a:r>
            <a:r>
              <a:rPr lang="en-US" sz="3200" dirty="0" smtClean="0">
                <a:latin typeface="+mj-lt"/>
              </a:rPr>
              <a:t> = </a:t>
            </a:r>
            <a:r>
              <a:rPr lang="en-US" sz="2800" dirty="0">
                <a:latin typeface="+mj-lt"/>
              </a:rPr>
              <a:t>3</a:t>
            </a:r>
          </a:p>
          <a:p>
            <a:pPr marL="457200" indent="-457200">
              <a:buAutoNum type="arabicParenR"/>
            </a:pPr>
            <a:r>
              <a:rPr lang="en-US" sz="2800" dirty="0" smtClean="0">
                <a:latin typeface="+mj-lt"/>
              </a:rPr>
              <a:t> </a:t>
            </a:r>
            <a:r>
              <a:rPr lang="en-US" sz="2800" dirty="0"/>
              <a:t>the line </a:t>
            </a:r>
            <a:r>
              <a:rPr lang="en-US" sz="3200" i="1" dirty="0" smtClean="0">
                <a:latin typeface="+mj-lt"/>
              </a:rPr>
              <a:t>y </a:t>
            </a:r>
            <a:r>
              <a:rPr lang="en-US" sz="3200" dirty="0" smtClean="0">
                <a:latin typeface="+mj-lt"/>
              </a:rPr>
              <a:t>=</a:t>
            </a:r>
            <a:r>
              <a:rPr lang="en-US" sz="2800" dirty="0" smtClean="0">
                <a:latin typeface="+mj-lt"/>
              </a:rPr>
              <a:t> - </a:t>
            </a:r>
            <a:r>
              <a:rPr lang="en-US" sz="2800" dirty="0">
                <a:latin typeface="+mj-lt"/>
              </a:rPr>
              <a:t>2</a:t>
            </a:r>
            <a:r>
              <a:rPr lang="en-US" sz="2800" dirty="0" smtClean="0">
                <a:latin typeface="+mj-lt"/>
              </a:rPr>
              <a:t>  </a:t>
            </a:r>
          </a:p>
          <a:p>
            <a:pPr marL="457200" indent="-457200">
              <a:buAutoNum type="arabicParenR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253425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5" name="Group 7"/>
          <p:cNvGrpSpPr>
            <a:grpSpLocks/>
          </p:cNvGrpSpPr>
          <p:nvPr/>
        </p:nvGrpSpPr>
        <p:grpSpPr bwMode="auto">
          <a:xfrm>
            <a:off x="533400" y="762000"/>
            <a:ext cx="8305800" cy="1447800"/>
            <a:chOff x="240" y="240"/>
            <a:chExt cx="5232" cy="912"/>
          </a:xfrm>
        </p:grpSpPr>
        <p:sp>
          <p:nvSpPr>
            <p:cNvPr id="17414" name="Rectangle 6"/>
            <p:cNvSpPr>
              <a:spLocks noChangeArrowheads="1"/>
            </p:cNvSpPr>
            <p:nvPr/>
          </p:nvSpPr>
          <p:spPr bwMode="auto">
            <a:xfrm>
              <a:off x="240" y="240"/>
              <a:ext cx="4896" cy="91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0" name="Text Box 2"/>
            <p:cNvSpPr txBox="1">
              <a:spLocks noChangeArrowheads="1"/>
            </p:cNvSpPr>
            <p:nvPr/>
          </p:nvSpPr>
          <p:spPr bwMode="auto">
            <a:xfrm>
              <a:off x="278" y="240"/>
              <a:ext cx="5194" cy="8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dirty="0"/>
                <a:t>The region between the curve             ,              and the</a:t>
              </a:r>
            </a:p>
            <a:p>
              <a:pPr>
                <a:lnSpc>
                  <a:spcPct val="150000"/>
                </a:lnSpc>
              </a:pPr>
              <a:r>
                <a:rPr lang="en-US" sz="2800" i="1" dirty="0">
                  <a:latin typeface="Times New Roman" pitchFamily="18" charset="0"/>
                </a:rPr>
                <a:t>y</a:t>
              </a:r>
              <a:r>
                <a:rPr lang="en-US" dirty="0"/>
                <a:t>-axis is revolved about the </a:t>
              </a:r>
              <a:r>
                <a:rPr lang="en-US" sz="2800" i="1" dirty="0">
                  <a:latin typeface="Times New Roman" pitchFamily="18" charset="0"/>
                </a:rPr>
                <a:t>y</a:t>
              </a:r>
              <a:r>
                <a:rPr lang="en-US" dirty="0"/>
                <a:t>-axis.  Find the volume.</a:t>
              </a:r>
            </a:p>
          </p:txBody>
        </p:sp>
        <p:graphicFrame>
          <p:nvGraphicFramePr>
            <p:cNvPr id="17411" name="Object 3"/>
            <p:cNvGraphicFramePr>
              <a:graphicFrameLocks noChangeAspect="1"/>
            </p:cNvGraphicFramePr>
            <p:nvPr/>
          </p:nvGraphicFramePr>
          <p:xfrm>
            <a:off x="2976" y="240"/>
            <a:ext cx="576" cy="5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61" name="Equation" r:id="rId3" imgW="507960" imgH="444240" progId="">
                    <p:embed/>
                  </p:oleObj>
                </mc:Choice>
                <mc:Fallback>
                  <p:oleObj name="Equation" r:id="rId3" imgW="507960" imgH="444240" progId="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6" y="240"/>
                          <a:ext cx="576" cy="5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12" name="Object 4"/>
            <p:cNvGraphicFramePr>
              <a:graphicFrameLocks noChangeAspect="1"/>
            </p:cNvGraphicFramePr>
            <p:nvPr/>
          </p:nvGraphicFramePr>
          <p:xfrm>
            <a:off x="3696" y="393"/>
            <a:ext cx="634" cy="2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62" name="Equation" r:id="rId5" imgW="558720" imgH="203040" progId="">
                    <p:embed/>
                  </p:oleObj>
                </mc:Choice>
                <mc:Fallback>
                  <p:oleObj name="Equation" r:id="rId5" imgW="558720" imgH="203040" progId="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393"/>
                          <a:ext cx="634" cy="23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13" name="Line 5"/>
            <p:cNvSpPr>
              <a:spLocks noChangeShapeType="1"/>
            </p:cNvSpPr>
            <p:nvPr/>
          </p:nvSpPr>
          <p:spPr bwMode="auto">
            <a:xfrm>
              <a:off x="2688" y="1008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22" name="Group 14"/>
          <p:cNvGrpSpPr>
            <a:grpSpLocks/>
          </p:cNvGrpSpPr>
          <p:nvPr/>
        </p:nvGrpSpPr>
        <p:grpSpPr bwMode="auto">
          <a:xfrm>
            <a:off x="698500" y="2133600"/>
            <a:ext cx="4483100" cy="2971800"/>
            <a:chOff x="-88" y="1344"/>
            <a:chExt cx="2824" cy="1872"/>
          </a:xfrm>
        </p:grpSpPr>
        <p:pic>
          <p:nvPicPr>
            <p:cNvPr id="17417" name="Picture 9" descr="H78HH700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-88" y="1344"/>
              <a:ext cx="2824" cy="1872"/>
            </a:xfrm>
            <a:prstGeom prst="rect">
              <a:avLst/>
            </a:prstGeom>
            <a:noFill/>
          </p:spPr>
        </p:pic>
        <p:sp>
          <p:nvSpPr>
            <p:cNvPr id="17420" name="Freeform 12"/>
            <p:cNvSpPr>
              <a:spLocks/>
            </p:cNvSpPr>
            <p:nvPr/>
          </p:nvSpPr>
          <p:spPr bwMode="auto">
            <a:xfrm>
              <a:off x="1137" y="2654"/>
              <a:ext cx="372" cy="1"/>
            </a:xfrm>
            <a:custGeom>
              <a:avLst/>
              <a:gdLst/>
              <a:ahLst/>
              <a:cxnLst>
                <a:cxn ang="0">
                  <a:pos x="372" y="0"/>
                </a:cxn>
                <a:cxn ang="0">
                  <a:pos x="0" y="0"/>
                </a:cxn>
              </a:cxnLst>
              <a:rect l="0" t="0" r="r" b="b"/>
              <a:pathLst>
                <a:path w="372" h="1">
                  <a:moveTo>
                    <a:pt x="372" y="0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21" name="Freeform 13"/>
            <p:cNvSpPr>
              <a:spLocks/>
            </p:cNvSpPr>
            <p:nvPr/>
          </p:nvSpPr>
          <p:spPr bwMode="auto">
            <a:xfrm>
              <a:off x="1137" y="1533"/>
              <a:ext cx="189" cy="1"/>
            </a:xfrm>
            <a:custGeom>
              <a:avLst/>
              <a:gdLst/>
              <a:ahLst/>
              <a:cxnLst>
                <a:cxn ang="0">
                  <a:pos x="189" y="0"/>
                </a:cxn>
                <a:cxn ang="0">
                  <a:pos x="0" y="0"/>
                </a:cxn>
              </a:cxnLst>
              <a:rect l="0" t="0" r="r" b="b"/>
              <a:pathLst>
                <a:path w="189" h="1">
                  <a:moveTo>
                    <a:pt x="189" y="0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25" name="Group 17"/>
          <p:cNvGrpSpPr>
            <a:grpSpLocks/>
          </p:cNvGrpSpPr>
          <p:nvPr/>
        </p:nvGrpSpPr>
        <p:grpSpPr bwMode="auto">
          <a:xfrm>
            <a:off x="76200" y="2133600"/>
            <a:ext cx="4483100" cy="2971800"/>
            <a:chOff x="-480" y="1344"/>
            <a:chExt cx="2824" cy="1872"/>
          </a:xfrm>
        </p:grpSpPr>
        <p:pic>
          <p:nvPicPr>
            <p:cNvPr id="17418" name="Picture 10" descr="H78HH700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-480" y="1344"/>
              <a:ext cx="2824" cy="1872"/>
            </a:xfrm>
            <a:prstGeom prst="rect">
              <a:avLst/>
            </a:prstGeom>
            <a:noFill/>
          </p:spPr>
        </p:pic>
        <p:sp>
          <p:nvSpPr>
            <p:cNvPr id="17423" name="Oval 15"/>
            <p:cNvSpPr>
              <a:spLocks noChangeArrowheads="1"/>
            </p:cNvSpPr>
            <p:nvPr/>
          </p:nvSpPr>
          <p:spPr bwMode="auto">
            <a:xfrm>
              <a:off x="932" y="1488"/>
              <a:ext cx="397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4" name="Oval 16"/>
            <p:cNvSpPr>
              <a:spLocks noChangeArrowheads="1"/>
            </p:cNvSpPr>
            <p:nvPr/>
          </p:nvSpPr>
          <p:spPr bwMode="auto">
            <a:xfrm>
              <a:off x="748" y="2562"/>
              <a:ext cx="760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40" name="Group 32"/>
          <p:cNvGrpSpPr>
            <a:grpSpLocks/>
          </p:cNvGrpSpPr>
          <p:nvPr/>
        </p:nvGrpSpPr>
        <p:grpSpPr bwMode="auto">
          <a:xfrm>
            <a:off x="304800" y="2251075"/>
            <a:ext cx="1219200" cy="2701925"/>
            <a:chOff x="192" y="1418"/>
            <a:chExt cx="768" cy="1702"/>
          </a:xfrm>
        </p:grpSpPr>
        <p:sp>
          <p:nvSpPr>
            <p:cNvPr id="17427" name="Line 19"/>
            <p:cNvSpPr>
              <a:spLocks noChangeShapeType="1"/>
            </p:cNvSpPr>
            <p:nvPr/>
          </p:nvSpPr>
          <p:spPr bwMode="auto">
            <a:xfrm>
              <a:off x="576" y="1440"/>
              <a:ext cx="0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192" y="172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Text Box 21"/>
            <p:cNvSpPr txBox="1">
              <a:spLocks noChangeArrowheads="1"/>
            </p:cNvSpPr>
            <p:nvPr/>
          </p:nvSpPr>
          <p:spPr bwMode="auto">
            <a:xfrm>
              <a:off x="278" y="1418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17430" name="Text Box 22"/>
            <p:cNvSpPr txBox="1">
              <a:spLocks noChangeArrowheads="1"/>
            </p:cNvSpPr>
            <p:nvPr/>
          </p:nvSpPr>
          <p:spPr bwMode="auto">
            <a:xfrm>
              <a:off x="672" y="1440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x</a:t>
              </a:r>
            </a:p>
          </p:txBody>
        </p:sp>
      </p:grpSp>
      <p:graphicFrame>
        <p:nvGraphicFramePr>
          <p:cNvPr id="17431" name="Object 23"/>
          <p:cNvGraphicFramePr>
            <a:graphicFrameLocks noChangeAspect="1"/>
          </p:cNvGraphicFramePr>
          <p:nvPr/>
        </p:nvGraphicFramePr>
        <p:xfrm>
          <a:off x="457200" y="2819400"/>
          <a:ext cx="20478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3" name="Equation" r:id="rId9" imgW="88560" imgH="164880" progId="">
                  <p:embed/>
                </p:oleObj>
              </mc:Choice>
              <mc:Fallback>
                <p:oleObj name="Equation" r:id="rId9" imgW="88560" imgH="164880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19400"/>
                        <a:ext cx="204788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32" name="Object 24"/>
          <p:cNvGraphicFramePr>
            <a:graphicFrameLocks noChangeAspect="1"/>
          </p:cNvGraphicFramePr>
          <p:nvPr/>
        </p:nvGraphicFramePr>
        <p:xfrm>
          <a:off x="1090613" y="2819400"/>
          <a:ext cx="20478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4" name="Equation" r:id="rId11" imgW="88560" imgH="164880" progId="">
                  <p:embed/>
                </p:oleObj>
              </mc:Choice>
              <mc:Fallback>
                <p:oleObj name="Equation" r:id="rId11" imgW="88560" imgH="164880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0613" y="2819400"/>
                        <a:ext cx="204787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33" name="Object 25"/>
          <p:cNvGraphicFramePr>
            <a:graphicFrameLocks noChangeAspect="1"/>
          </p:cNvGraphicFramePr>
          <p:nvPr/>
        </p:nvGraphicFramePr>
        <p:xfrm>
          <a:off x="412750" y="3352800"/>
          <a:ext cx="29368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5" name="Equation" r:id="rId12" imgW="126720" imgH="164880" progId="">
                  <p:embed/>
                </p:oleObj>
              </mc:Choice>
              <mc:Fallback>
                <p:oleObj name="Equation" r:id="rId12" imgW="126720" imgH="164880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0" y="3352800"/>
                        <a:ext cx="293688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34" name="Object 26"/>
          <p:cNvGraphicFramePr>
            <a:graphicFrameLocks noChangeAspect="1"/>
          </p:cNvGraphicFramePr>
          <p:nvPr/>
        </p:nvGraphicFramePr>
        <p:xfrm>
          <a:off x="428625" y="3932238"/>
          <a:ext cx="263525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6" name="Equation" r:id="rId14" imgW="114120" imgH="177480" progId="">
                  <p:embed/>
                </p:oleObj>
              </mc:Choice>
              <mc:Fallback>
                <p:oleObj name="Equation" r:id="rId14" imgW="114120" imgH="177480" progId="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3932238"/>
                        <a:ext cx="263525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35" name="Object 27"/>
          <p:cNvGraphicFramePr>
            <a:graphicFrameLocks noChangeAspect="1"/>
          </p:cNvGraphicFramePr>
          <p:nvPr/>
        </p:nvGraphicFramePr>
        <p:xfrm>
          <a:off x="412750" y="4648200"/>
          <a:ext cx="29368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7" name="Equation" r:id="rId16" imgW="126720" imgH="164880" progId="">
                  <p:embed/>
                </p:oleObj>
              </mc:Choice>
              <mc:Fallback>
                <p:oleObj name="Equation" r:id="rId16" imgW="126720" imgH="164880" progId="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0" y="4648200"/>
                        <a:ext cx="293688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36" name="Object 28"/>
          <p:cNvGraphicFramePr>
            <a:graphicFrameLocks noChangeAspect="1"/>
          </p:cNvGraphicFramePr>
          <p:nvPr/>
        </p:nvGraphicFramePr>
        <p:xfrm>
          <a:off x="990600" y="3241675"/>
          <a:ext cx="9144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8" name="Equation" r:id="rId18" imgW="672840" imgH="419040" progId="">
                  <p:embed/>
                </p:oleObj>
              </mc:Choice>
              <mc:Fallback>
                <p:oleObj name="Equation" r:id="rId18" imgW="672840" imgH="419040" progId="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241675"/>
                        <a:ext cx="914400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37" name="Object 29"/>
          <p:cNvGraphicFramePr>
            <a:graphicFrameLocks noChangeAspect="1"/>
          </p:cNvGraphicFramePr>
          <p:nvPr/>
        </p:nvGraphicFramePr>
        <p:xfrm>
          <a:off x="998538" y="3851275"/>
          <a:ext cx="896937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9" name="Equation" r:id="rId20" imgW="660240" imgH="419040" progId="">
                  <p:embed/>
                </p:oleObj>
              </mc:Choice>
              <mc:Fallback>
                <p:oleObj name="Equation" r:id="rId20" imgW="660240" imgH="419040" progId="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3851275"/>
                        <a:ext cx="896937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38" name="Object 30"/>
          <p:cNvGraphicFramePr>
            <a:graphicFrameLocks noChangeAspect="1"/>
          </p:cNvGraphicFramePr>
          <p:nvPr/>
        </p:nvGraphicFramePr>
        <p:xfrm>
          <a:off x="1066800" y="4554538"/>
          <a:ext cx="2063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0" name="Equation" r:id="rId22" imgW="152280" imgH="393480" progId="">
                  <p:embed/>
                </p:oleObj>
              </mc:Choice>
              <mc:Fallback>
                <p:oleObj name="Equation" r:id="rId22" imgW="152280" imgH="393480" progId="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554538"/>
                        <a:ext cx="20637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4479925" y="2401888"/>
            <a:ext cx="3590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We use a horizontal disk.</a:t>
            </a:r>
          </a:p>
        </p:txBody>
      </p:sp>
      <p:sp>
        <p:nvSpPr>
          <p:cNvPr id="17442" name="Freeform 34"/>
          <p:cNvSpPr>
            <a:spLocks/>
          </p:cNvSpPr>
          <p:nvPr/>
        </p:nvSpPr>
        <p:spPr bwMode="auto">
          <a:xfrm>
            <a:off x="2647950" y="3200400"/>
            <a:ext cx="357188" cy="476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225" y="0"/>
              </a:cxn>
            </a:cxnLst>
            <a:rect l="0" t="0" r="r" b="b"/>
            <a:pathLst>
              <a:path w="225" h="3">
                <a:moveTo>
                  <a:pt x="0" y="3"/>
                </a:moveTo>
                <a:lnTo>
                  <a:pt x="225" y="0"/>
                </a:lnTo>
              </a:path>
            </a:pathLst>
          </a:custGeom>
          <a:noFill/>
          <a:ln w="31750">
            <a:solidFill>
              <a:srgbClr val="00CC99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7446" name="Group 38"/>
          <p:cNvGrpSpPr>
            <a:grpSpLocks/>
          </p:cNvGrpSpPr>
          <p:nvPr/>
        </p:nvGrpSpPr>
        <p:grpSpPr bwMode="auto">
          <a:xfrm>
            <a:off x="2819400" y="2960688"/>
            <a:ext cx="0" cy="484187"/>
            <a:chOff x="1776" y="1865"/>
            <a:chExt cx="0" cy="305"/>
          </a:xfrm>
        </p:grpSpPr>
        <p:sp>
          <p:nvSpPr>
            <p:cNvPr id="17443" name="Line 35"/>
            <p:cNvSpPr>
              <a:spLocks noChangeShapeType="1"/>
            </p:cNvSpPr>
            <p:nvPr/>
          </p:nvSpPr>
          <p:spPr bwMode="auto">
            <a:xfrm flipV="1">
              <a:off x="1776" y="202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>
              <a:off x="1776" y="186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7445" name="Object 37"/>
          <p:cNvGraphicFramePr>
            <a:graphicFrameLocks noChangeAspect="1"/>
          </p:cNvGraphicFramePr>
          <p:nvPr/>
        </p:nvGraphicFramePr>
        <p:xfrm>
          <a:off x="2667000" y="3429000"/>
          <a:ext cx="304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1" name="Equation" r:id="rId24" imgW="203040" imgH="203040" progId="">
                  <p:embed/>
                </p:oleObj>
              </mc:Choice>
              <mc:Fallback>
                <p:oleObj name="Equation" r:id="rId24" imgW="203040" imgH="203040" progId="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429000"/>
                        <a:ext cx="3048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4479925" y="2809875"/>
            <a:ext cx="2873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The thickness is </a:t>
            </a:r>
            <a:r>
              <a:rPr lang="en-US" sz="2800" i="1" dirty="0">
                <a:latin typeface="Times New Roman" pitchFamily="18" charset="0"/>
              </a:rPr>
              <a:t>dy</a:t>
            </a:r>
            <a:r>
              <a:rPr lang="en-US" dirty="0"/>
              <a:t>.</a:t>
            </a:r>
          </a:p>
        </p:txBody>
      </p:sp>
      <p:grpSp>
        <p:nvGrpSpPr>
          <p:cNvPr id="17450" name="Group 42"/>
          <p:cNvGrpSpPr>
            <a:grpSpLocks/>
          </p:cNvGrpSpPr>
          <p:nvPr/>
        </p:nvGrpSpPr>
        <p:grpSpPr bwMode="auto">
          <a:xfrm>
            <a:off x="4479925" y="3352800"/>
            <a:ext cx="4816475" cy="1066800"/>
            <a:chOff x="2438" y="1920"/>
            <a:chExt cx="3034" cy="672"/>
          </a:xfrm>
        </p:grpSpPr>
        <p:sp>
          <p:nvSpPr>
            <p:cNvPr id="17448" name="Text Box 40"/>
            <p:cNvSpPr txBox="1">
              <a:spLocks noChangeArrowheads="1"/>
            </p:cNvSpPr>
            <p:nvPr/>
          </p:nvSpPr>
          <p:spPr bwMode="auto">
            <a:xfrm>
              <a:off x="2438" y="1920"/>
              <a:ext cx="303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dirty="0"/>
                <a:t>The radius is the x value of the function            .</a:t>
              </a:r>
            </a:p>
          </p:txBody>
        </p:sp>
        <p:graphicFrame>
          <p:nvGraphicFramePr>
            <p:cNvPr id="17449" name="Object 41"/>
            <p:cNvGraphicFramePr>
              <a:graphicFrameLocks noChangeAspect="1"/>
            </p:cNvGraphicFramePr>
            <p:nvPr/>
          </p:nvGraphicFramePr>
          <p:xfrm>
            <a:off x="3271" y="2112"/>
            <a:ext cx="425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72" name="Equation" r:id="rId26" imgW="393480" imgH="444240" progId="">
                    <p:embed/>
                  </p:oleObj>
                </mc:Choice>
                <mc:Fallback>
                  <p:oleObj name="Equation" r:id="rId26" imgW="393480" imgH="444240" progId="">
                    <p:embed/>
                    <p:pic>
                      <p:nvPicPr>
                        <p:cNvPr id="0" name="Picture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1" y="2112"/>
                          <a:ext cx="425" cy="4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451" name="Object 43"/>
          <p:cNvGraphicFramePr>
            <a:graphicFrameLocks noChangeAspect="1"/>
          </p:cNvGraphicFramePr>
          <p:nvPr/>
        </p:nvGraphicFramePr>
        <p:xfrm>
          <a:off x="3810000" y="4267200"/>
          <a:ext cx="2209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3" name="Equation" r:id="rId28" imgW="1218960" imgH="545760" progId="">
                  <p:embed/>
                </p:oleObj>
              </mc:Choice>
              <mc:Fallback>
                <p:oleObj name="Equation" r:id="rId28" imgW="1218960" imgH="545760" progId="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267200"/>
                        <a:ext cx="22098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52" name="AutoShape 44"/>
          <p:cNvSpPr>
            <a:spLocks/>
          </p:cNvSpPr>
          <p:nvPr/>
        </p:nvSpPr>
        <p:spPr bwMode="auto">
          <a:xfrm rot="16200000">
            <a:off x="5219700" y="4610100"/>
            <a:ext cx="228600" cy="1371600"/>
          </a:xfrm>
          <a:prstGeom prst="leftBrace">
            <a:avLst>
              <a:gd name="adj1" fmla="val 50000"/>
              <a:gd name="adj2" fmla="val 50000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53" name="Text Box 45"/>
          <p:cNvSpPr txBox="1">
            <a:spLocks noChangeArrowheads="1"/>
          </p:cNvSpPr>
          <p:nvPr/>
        </p:nvSpPr>
        <p:spPr bwMode="auto">
          <a:xfrm>
            <a:off x="4451350" y="5348288"/>
            <a:ext cx="164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volume of disk</a:t>
            </a:r>
          </a:p>
        </p:txBody>
      </p:sp>
      <p:graphicFrame>
        <p:nvGraphicFramePr>
          <p:cNvPr id="17454" name="Object 46"/>
          <p:cNvGraphicFramePr>
            <a:graphicFrameLocks noChangeAspect="1"/>
          </p:cNvGraphicFramePr>
          <p:nvPr/>
        </p:nvGraphicFramePr>
        <p:xfrm>
          <a:off x="6400800" y="4381500"/>
          <a:ext cx="135890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4" name="Equation" r:id="rId30" imgW="749160" imgH="419040" progId="">
                  <p:embed/>
                </p:oleObj>
              </mc:Choice>
              <mc:Fallback>
                <p:oleObj name="Equation" r:id="rId30" imgW="749160" imgH="419040" progId="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381500"/>
                        <a:ext cx="1358900" cy="760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55" name="Object 47"/>
          <p:cNvGraphicFramePr>
            <a:graphicFrameLocks noChangeAspect="1"/>
          </p:cNvGraphicFramePr>
          <p:nvPr/>
        </p:nvGraphicFramePr>
        <p:xfrm>
          <a:off x="3425825" y="5995988"/>
          <a:ext cx="1060450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5" name="Equation" r:id="rId32" imgW="583920" imgH="279360" progId="">
                  <p:embed/>
                </p:oleObj>
              </mc:Choice>
              <mc:Fallback>
                <p:oleObj name="Equation" r:id="rId32" imgW="583920" imgH="279360" progId="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5825" y="5995988"/>
                        <a:ext cx="1060450" cy="506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56" name="Object 48"/>
          <p:cNvGraphicFramePr>
            <a:graphicFrameLocks noChangeAspect="1"/>
          </p:cNvGraphicFramePr>
          <p:nvPr/>
        </p:nvGraphicFramePr>
        <p:xfrm>
          <a:off x="4541838" y="6042025"/>
          <a:ext cx="170656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6" name="Equation" r:id="rId34" imgW="939600" imgH="253800" progId="">
                  <p:embed/>
                </p:oleObj>
              </mc:Choice>
              <mc:Fallback>
                <p:oleObj name="Equation" r:id="rId34" imgW="939600" imgH="253800" progId="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1838" y="6042025"/>
                        <a:ext cx="1706562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57" name="Line 49"/>
          <p:cNvSpPr>
            <a:spLocks noChangeShapeType="1"/>
          </p:cNvSpPr>
          <p:nvPr/>
        </p:nvSpPr>
        <p:spPr bwMode="auto">
          <a:xfrm flipV="1">
            <a:off x="5715000" y="6019800"/>
            <a:ext cx="381000" cy="45720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7458" name="Object 50"/>
          <p:cNvGraphicFramePr>
            <a:graphicFrameLocks noChangeAspect="1"/>
          </p:cNvGraphicFramePr>
          <p:nvPr/>
        </p:nvGraphicFramePr>
        <p:xfrm>
          <a:off x="6096000" y="5715000"/>
          <a:ext cx="3254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7" name="Equation" r:id="rId36" imgW="126720" imgH="177480" progId="">
                  <p:embed/>
                </p:oleObj>
              </mc:Choice>
              <mc:Fallback>
                <p:oleObj name="Equation" r:id="rId36" imgW="126720" imgH="177480" progId="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715000"/>
                        <a:ext cx="325438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59" name="Object 51"/>
          <p:cNvGraphicFramePr>
            <a:graphicFrameLocks noChangeAspect="1"/>
          </p:cNvGraphicFramePr>
          <p:nvPr/>
        </p:nvGraphicFramePr>
        <p:xfrm>
          <a:off x="6400800" y="6019800"/>
          <a:ext cx="99218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8" name="Equation" r:id="rId38" imgW="545760" imgH="203040" progId="">
                  <p:embed/>
                </p:oleObj>
              </mc:Choice>
              <mc:Fallback>
                <p:oleObj name="Equation" r:id="rId38" imgW="545760" imgH="203040" progId="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6019800"/>
                        <a:ext cx="992188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60" name="Object 52"/>
          <p:cNvGraphicFramePr>
            <a:graphicFrameLocks noChangeAspect="1"/>
          </p:cNvGraphicFramePr>
          <p:nvPr/>
        </p:nvGraphicFramePr>
        <p:xfrm>
          <a:off x="7443788" y="6042025"/>
          <a:ext cx="1038225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9" name="Equation" r:id="rId40" imgW="571320" imgH="177480" progId="">
                  <p:embed/>
                </p:oleObj>
              </mc:Choice>
              <mc:Fallback>
                <p:oleObj name="Equation" r:id="rId40" imgW="571320" imgH="177480" progId="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3788" y="6042025"/>
                        <a:ext cx="1038225" cy="322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2362200" y="1524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Additional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6" presetClass="entr" presetSubtype="4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9" dur="500"/>
                                        <p:tgtEl>
                                          <p:spTgt spid="1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7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7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1" grpId="0" autoUpdateAnimBg="0"/>
      <p:bldP spid="17442" grpId="0" animBg="1"/>
      <p:bldP spid="17447" grpId="0" autoUpdateAnimBg="0"/>
      <p:bldP spid="17452" grpId="0" animBg="1"/>
      <p:bldP spid="17453" grpId="0" autoUpdateAnimBg="0"/>
      <p:bldP spid="1745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830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800" kern="1200" dirty="0" smtClean="0">
                <a:latin typeface="Arial" charset="0"/>
              </a:rPr>
              <a:t>Find </a:t>
            </a:r>
            <a:r>
              <a:rPr lang="en-US" sz="2800" kern="1200" dirty="0">
                <a:latin typeface="Arial" charset="0"/>
              </a:rPr>
              <a:t>the </a:t>
            </a:r>
            <a:r>
              <a:rPr lang="en-US" sz="2800" kern="1200" dirty="0" smtClean="0">
                <a:latin typeface="Arial" charset="0"/>
              </a:rPr>
              <a:t>volume of a cone whose radius is 3 ft and height is 1 ft.</a:t>
            </a:r>
            <a:endParaRPr lang="en-US" sz="2800" kern="1200" dirty="0">
              <a:latin typeface="Arial" charset="0"/>
            </a:endParaRPr>
          </a:p>
        </p:txBody>
      </p:sp>
      <p:pic>
        <p:nvPicPr>
          <p:cNvPr id="23556" name="Picture 4" descr="ma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325" y="2484675"/>
            <a:ext cx="4343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 descr="mat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0125" y="2179875"/>
            <a:ext cx="3581400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286000" y="329625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Additional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6VCHJ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09600"/>
            <a:ext cx="4114800" cy="2743200"/>
          </a:xfrm>
          <a:prstGeom prst="rect">
            <a:avLst/>
          </a:prstGeom>
          <a:noFill/>
        </p:spPr>
      </p:pic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838200" y="3252788"/>
            <a:ext cx="3702050" cy="3300412"/>
            <a:chOff x="500" y="2049"/>
            <a:chExt cx="2332" cy="2079"/>
          </a:xfrm>
        </p:grpSpPr>
        <p:grpSp>
          <p:nvGrpSpPr>
            <p:cNvPr id="5124" name="Group 4"/>
            <p:cNvGrpSpPr>
              <a:grpSpLocks/>
            </p:cNvGrpSpPr>
            <p:nvPr/>
          </p:nvGrpSpPr>
          <p:grpSpPr bwMode="auto">
            <a:xfrm>
              <a:off x="500" y="2075"/>
              <a:ext cx="2068" cy="2053"/>
              <a:chOff x="500" y="2075"/>
              <a:chExt cx="2068" cy="2053"/>
            </a:xfrm>
          </p:grpSpPr>
          <p:sp>
            <p:nvSpPr>
              <p:cNvPr id="5125" name="Freeform 5"/>
              <p:cNvSpPr>
                <a:spLocks/>
              </p:cNvSpPr>
              <p:nvPr/>
            </p:nvSpPr>
            <p:spPr bwMode="auto">
              <a:xfrm>
                <a:off x="500" y="2075"/>
                <a:ext cx="2068" cy="1030"/>
              </a:xfrm>
              <a:custGeom>
                <a:avLst/>
                <a:gdLst/>
                <a:ahLst/>
                <a:cxnLst>
                  <a:cxn ang="0">
                    <a:pos x="2068" y="0"/>
                  </a:cxn>
                  <a:cxn ang="0">
                    <a:pos x="1965" y="28"/>
                  </a:cxn>
                  <a:cxn ang="0">
                    <a:pos x="1900" y="43"/>
                  </a:cxn>
                  <a:cxn ang="0">
                    <a:pos x="1831" y="61"/>
                  </a:cxn>
                  <a:cxn ang="0">
                    <a:pos x="1756" y="81"/>
                  </a:cxn>
                  <a:cxn ang="0">
                    <a:pos x="1707" y="96"/>
                  </a:cxn>
                  <a:cxn ang="0">
                    <a:pos x="1636" y="115"/>
                  </a:cxn>
                  <a:cxn ang="0">
                    <a:pos x="1543" y="141"/>
                  </a:cxn>
                  <a:cxn ang="0">
                    <a:pos x="1468" y="163"/>
                  </a:cxn>
                  <a:cxn ang="0">
                    <a:pos x="1324" y="205"/>
                  </a:cxn>
                  <a:cxn ang="0">
                    <a:pos x="1249" y="229"/>
                  </a:cxn>
                  <a:cxn ang="0">
                    <a:pos x="1170" y="256"/>
                  </a:cxn>
                  <a:cxn ang="0">
                    <a:pos x="1101" y="279"/>
                  </a:cxn>
                  <a:cxn ang="0">
                    <a:pos x="1014" y="310"/>
                  </a:cxn>
                  <a:cxn ang="0">
                    <a:pos x="949" y="333"/>
                  </a:cxn>
                  <a:cxn ang="0">
                    <a:pos x="886" y="358"/>
                  </a:cxn>
                  <a:cxn ang="0">
                    <a:pos x="808" y="388"/>
                  </a:cxn>
                  <a:cxn ang="0">
                    <a:pos x="747" y="414"/>
                  </a:cxn>
                  <a:cxn ang="0">
                    <a:pos x="669" y="447"/>
                  </a:cxn>
                  <a:cxn ang="0">
                    <a:pos x="594" y="483"/>
                  </a:cxn>
                  <a:cxn ang="0">
                    <a:pos x="510" y="523"/>
                  </a:cxn>
                  <a:cxn ang="0">
                    <a:pos x="465" y="544"/>
                  </a:cxn>
                  <a:cxn ang="0">
                    <a:pos x="414" y="571"/>
                  </a:cxn>
                  <a:cxn ang="0">
                    <a:pos x="370" y="597"/>
                  </a:cxn>
                  <a:cxn ang="0">
                    <a:pos x="316" y="631"/>
                  </a:cxn>
                  <a:cxn ang="0">
                    <a:pos x="268" y="661"/>
                  </a:cxn>
                  <a:cxn ang="0">
                    <a:pos x="211" y="705"/>
                  </a:cxn>
                  <a:cxn ang="0">
                    <a:pos x="159" y="750"/>
                  </a:cxn>
                  <a:cxn ang="0">
                    <a:pos x="117" y="789"/>
                  </a:cxn>
                  <a:cxn ang="0">
                    <a:pos x="76" y="838"/>
                  </a:cxn>
                  <a:cxn ang="0">
                    <a:pos x="45" y="885"/>
                  </a:cxn>
                  <a:cxn ang="0">
                    <a:pos x="22" y="928"/>
                  </a:cxn>
                  <a:cxn ang="0">
                    <a:pos x="4" y="984"/>
                  </a:cxn>
                  <a:cxn ang="0">
                    <a:pos x="1" y="1030"/>
                  </a:cxn>
                </a:cxnLst>
                <a:rect l="0" t="0" r="r" b="b"/>
                <a:pathLst>
                  <a:path w="2068" h="1030">
                    <a:moveTo>
                      <a:pt x="2068" y="0"/>
                    </a:moveTo>
                    <a:cubicBezTo>
                      <a:pt x="2051" y="4"/>
                      <a:pt x="1993" y="21"/>
                      <a:pt x="1965" y="28"/>
                    </a:cubicBezTo>
                    <a:cubicBezTo>
                      <a:pt x="1937" y="35"/>
                      <a:pt x="1922" y="37"/>
                      <a:pt x="1900" y="43"/>
                    </a:cubicBezTo>
                    <a:cubicBezTo>
                      <a:pt x="1878" y="49"/>
                      <a:pt x="1855" y="55"/>
                      <a:pt x="1831" y="61"/>
                    </a:cubicBezTo>
                    <a:cubicBezTo>
                      <a:pt x="1807" y="67"/>
                      <a:pt x="1776" y="75"/>
                      <a:pt x="1756" y="81"/>
                    </a:cubicBezTo>
                    <a:cubicBezTo>
                      <a:pt x="1736" y="87"/>
                      <a:pt x="1727" y="90"/>
                      <a:pt x="1707" y="96"/>
                    </a:cubicBezTo>
                    <a:cubicBezTo>
                      <a:pt x="1687" y="102"/>
                      <a:pt x="1663" y="107"/>
                      <a:pt x="1636" y="115"/>
                    </a:cubicBezTo>
                    <a:cubicBezTo>
                      <a:pt x="1609" y="123"/>
                      <a:pt x="1571" y="133"/>
                      <a:pt x="1543" y="141"/>
                    </a:cubicBezTo>
                    <a:cubicBezTo>
                      <a:pt x="1515" y="149"/>
                      <a:pt x="1504" y="152"/>
                      <a:pt x="1468" y="163"/>
                    </a:cubicBezTo>
                    <a:cubicBezTo>
                      <a:pt x="1432" y="174"/>
                      <a:pt x="1360" y="194"/>
                      <a:pt x="1324" y="205"/>
                    </a:cubicBezTo>
                    <a:cubicBezTo>
                      <a:pt x="1288" y="216"/>
                      <a:pt x="1275" y="221"/>
                      <a:pt x="1249" y="229"/>
                    </a:cubicBezTo>
                    <a:cubicBezTo>
                      <a:pt x="1223" y="237"/>
                      <a:pt x="1195" y="248"/>
                      <a:pt x="1170" y="256"/>
                    </a:cubicBezTo>
                    <a:cubicBezTo>
                      <a:pt x="1145" y="264"/>
                      <a:pt x="1127" y="270"/>
                      <a:pt x="1101" y="279"/>
                    </a:cubicBezTo>
                    <a:cubicBezTo>
                      <a:pt x="1075" y="288"/>
                      <a:pt x="1039" y="301"/>
                      <a:pt x="1014" y="310"/>
                    </a:cubicBezTo>
                    <a:cubicBezTo>
                      <a:pt x="989" y="319"/>
                      <a:pt x="970" y="325"/>
                      <a:pt x="949" y="333"/>
                    </a:cubicBezTo>
                    <a:cubicBezTo>
                      <a:pt x="928" y="341"/>
                      <a:pt x="910" y="349"/>
                      <a:pt x="886" y="358"/>
                    </a:cubicBezTo>
                    <a:cubicBezTo>
                      <a:pt x="862" y="367"/>
                      <a:pt x="831" y="379"/>
                      <a:pt x="808" y="388"/>
                    </a:cubicBezTo>
                    <a:cubicBezTo>
                      <a:pt x="785" y="397"/>
                      <a:pt x="770" y="404"/>
                      <a:pt x="747" y="414"/>
                    </a:cubicBezTo>
                    <a:cubicBezTo>
                      <a:pt x="724" y="424"/>
                      <a:pt x="694" y="436"/>
                      <a:pt x="669" y="447"/>
                    </a:cubicBezTo>
                    <a:cubicBezTo>
                      <a:pt x="644" y="458"/>
                      <a:pt x="620" y="470"/>
                      <a:pt x="594" y="483"/>
                    </a:cubicBezTo>
                    <a:cubicBezTo>
                      <a:pt x="568" y="496"/>
                      <a:pt x="531" y="513"/>
                      <a:pt x="510" y="523"/>
                    </a:cubicBezTo>
                    <a:cubicBezTo>
                      <a:pt x="489" y="533"/>
                      <a:pt x="481" y="536"/>
                      <a:pt x="465" y="544"/>
                    </a:cubicBezTo>
                    <a:cubicBezTo>
                      <a:pt x="449" y="552"/>
                      <a:pt x="430" y="562"/>
                      <a:pt x="414" y="571"/>
                    </a:cubicBezTo>
                    <a:cubicBezTo>
                      <a:pt x="398" y="580"/>
                      <a:pt x="386" y="587"/>
                      <a:pt x="370" y="597"/>
                    </a:cubicBezTo>
                    <a:cubicBezTo>
                      <a:pt x="354" y="607"/>
                      <a:pt x="333" y="620"/>
                      <a:pt x="316" y="631"/>
                    </a:cubicBezTo>
                    <a:cubicBezTo>
                      <a:pt x="299" y="642"/>
                      <a:pt x="285" y="649"/>
                      <a:pt x="268" y="661"/>
                    </a:cubicBezTo>
                    <a:cubicBezTo>
                      <a:pt x="251" y="673"/>
                      <a:pt x="229" y="690"/>
                      <a:pt x="211" y="705"/>
                    </a:cubicBezTo>
                    <a:cubicBezTo>
                      <a:pt x="193" y="720"/>
                      <a:pt x="175" y="736"/>
                      <a:pt x="159" y="750"/>
                    </a:cubicBezTo>
                    <a:cubicBezTo>
                      <a:pt x="143" y="764"/>
                      <a:pt x="131" y="774"/>
                      <a:pt x="117" y="789"/>
                    </a:cubicBezTo>
                    <a:cubicBezTo>
                      <a:pt x="103" y="804"/>
                      <a:pt x="88" y="822"/>
                      <a:pt x="76" y="838"/>
                    </a:cubicBezTo>
                    <a:cubicBezTo>
                      <a:pt x="64" y="854"/>
                      <a:pt x="54" y="870"/>
                      <a:pt x="45" y="885"/>
                    </a:cubicBezTo>
                    <a:cubicBezTo>
                      <a:pt x="36" y="900"/>
                      <a:pt x="29" y="911"/>
                      <a:pt x="22" y="928"/>
                    </a:cubicBezTo>
                    <a:cubicBezTo>
                      <a:pt x="15" y="945"/>
                      <a:pt x="8" y="967"/>
                      <a:pt x="4" y="984"/>
                    </a:cubicBezTo>
                    <a:cubicBezTo>
                      <a:pt x="0" y="1001"/>
                      <a:pt x="2" y="1021"/>
                      <a:pt x="1" y="1030"/>
                    </a:cubicBezTo>
                  </a:path>
                </a:pathLst>
              </a:custGeom>
              <a:noFill/>
              <a:ln w="9525">
                <a:solidFill>
                  <a:srgbClr val="33CC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" name="Freeform 6"/>
              <p:cNvSpPr>
                <a:spLocks/>
              </p:cNvSpPr>
              <p:nvPr/>
            </p:nvSpPr>
            <p:spPr bwMode="auto">
              <a:xfrm flipV="1">
                <a:off x="500" y="3098"/>
                <a:ext cx="2068" cy="1030"/>
              </a:xfrm>
              <a:custGeom>
                <a:avLst/>
                <a:gdLst/>
                <a:ahLst/>
                <a:cxnLst>
                  <a:cxn ang="0">
                    <a:pos x="2068" y="0"/>
                  </a:cxn>
                  <a:cxn ang="0">
                    <a:pos x="1965" y="28"/>
                  </a:cxn>
                  <a:cxn ang="0">
                    <a:pos x="1900" y="43"/>
                  </a:cxn>
                  <a:cxn ang="0">
                    <a:pos x="1831" y="61"/>
                  </a:cxn>
                  <a:cxn ang="0">
                    <a:pos x="1756" y="81"/>
                  </a:cxn>
                  <a:cxn ang="0">
                    <a:pos x="1707" y="96"/>
                  </a:cxn>
                  <a:cxn ang="0">
                    <a:pos x="1636" y="115"/>
                  </a:cxn>
                  <a:cxn ang="0">
                    <a:pos x="1543" y="141"/>
                  </a:cxn>
                  <a:cxn ang="0">
                    <a:pos x="1468" y="163"/>
                  </a:cxn>
                  <a:cxn ang="0">
                    <a:pos x="1324" y="205"/>
                  </a:cxn>
                  <a:cxn ang="0">
                    <a:pos x="1249" y="229"/>
                  </a:cxn>
                  <a:cxn ang="0">
                    <a:pos x="1170" y="256"/>
                  </a:cxn>
                  <a:cxn ang="0">
                    <a:pos x="1101" y="279"/>
                  </a:cxn>
                  <a:cxn ang="0">
                    <a:pos x="1014" y="310"/>
                  </a:cxn>
                  <a:cxn ang="0">
                    <a:pos x="949" y="333"/>
                  </a:cxn>
                  <a:cxn ang="0">
                    <a:pos x="886" y="358"/>
                  </a:cxn>
                  <a:cxn ang="0">
                    <a:pos x="808" y="388"/>
                  </a:cxn>
                  <a:cxn ang="0">
                    <a:pos x="747" y="414"/>
                  </a:cxn>
                  <a:cxn ang="0">
                    <a:pos x="669" y="447"/>
                  </a:cxn>
                  <a:cxn ang="0">
                    <a:pos x="594" y="483"/>
                  </a:cxn>
                  <a:cxn ang="0">
                    <a:pos x="510" y="523"/>
                  </a:cxn>
                  <a:cxn ang="0">
                    <a:pos x="465" y="544"/>
                  </a:cxn>
                  <a:cxn ang="0">
                    <a:pos x="414" y="571"/>
                  </a:cxn>
                  <a:cxn ang="0">
                    <a:pos x="370" y="597"/>
                  </a:cxn>
                  <a:cxn ang="0">
                    <a:pos x="316" y="631"/>
                  </a:cxn>
                  <a:cxn ang="0">
                    <a:pos x="268" y="661"/>
                  </a:cxn>
                  <a:cxn ang="0">
                    <a:pos x="211" y="705"/>
                  </a:cxn>
                  <a:cxn ang="0">
                    <a:pos x="159" y="750"/>
                  </a:cxn>
                  <a:cxn ang="0">
                    <a:pos x="117" y="789"/>
                  </a:cxn>
                  <a:cxn ang="0">
                    <a:pos x="76" y="838"/>
                  </a:cxn>
                  <a:cxn ang="0">
                    <a:pos x="45" y="885"/>
                  </a:cxn>
                  <a:cxn ang="0">
                    <a:pos x="22" y="928"/>
                  </a:cxn>
                  <a:cxn ang="0">
                    <a:pos x="4" y="984"/>
                  </a:cxn>
                  <a:cxn ang="0">
                    <a:pos x="1" y="1030"/>
                  </a:cxn>
                </a:cxnLst>
                <a:rect l="0" t="0" r="r" b="b"/>
                <a:pathLst>
                  <a:path w="2068" h="1030">
                    <a:moveTo>
                      <a:pt x="2068" y="0"/>
                    </a:moveTo>
                    <a:cubicBezTo>
                      <a:pt x="2051" y="4"/>
                      <a:pt x="1993" y="21"/>
                      <a:pt x="1965" y="28"/>
                    </a:cubicBezTo>
                    <a:cubicBezTo>
                      <a:pt x="1937" y="35"/>
                      <a:pt x="1922" y="37"/>
                      <a:pt x="1900" y="43"/>
                    </a:cubicBezTo>
                    <a:cubicBezTo>
                      <a:pt x="1878" y="49"/>
                      <a:pt x="1855" y="55"/>
                      <a:pt x="1831" y="61"/>
                    </a:cubicBezTo>
                    <a:cubicBezTo>
                      <a:pt x="1807" y="67"/>
                      <a:pt x="1776" y="75"/>
                      <a:pt x="1756" y="81"/>
                    </a:cubicBezTo>
                    <a:cubicBezTo>
                      <a:pt x="1736" y="87"/>
                      <a:pt x="1727" y="90"/>
                      <a:pt x="1707" y="96"/>
                    </a:cubicBezTo>
                    <a:cubicBezTo>
                      <a:pt x="1687" y="102"/>
                      <a:pt x="1663" y="107"/>
                      <a:pt x="1636" y="115"/>
                    </a:cubicBezTo>
                    <a:cubicBezTo>
                      <a:pt x="1609" y="123"/>
                      <a:pt x="1571" y="133"/>
                      <a:pt x="1543" y="141"/>
                    </a:cubicBezTo>
                    <a:cubicBezTo>
                      <a:pt x="1515" y="149"/>
                      <a:pt x="1504" y="152"/>
                      <a:pt x="1468" y="163"/>
                    </a:cubicBezTo>
                    <a:cubicBezTo>
                      <a:pt x="1432" y="174"/>
                      <a:pt x="1360" y="194"/>
                      <a:pt x="1324" y="205"/>
                    </a:cubicBezTo>
                    <a:cubicBezTo>
                      <a:pt x="1288" y="216"/>
                      <a:pt x="1275" y="221"/>
                      <a:pt x="1249" y="229"/>
                    </a:cubicBezTo>
                    <a:cubicBezTo>
                      <a:pt x="1223" y="237"/>
                      <a:pt x="1195" y="248"/>
                      <a:pt x="1170" y="256"/>
                    </a:cubicBezTo>
                    <a:cubicBezTo>
                      <a:pt x="1145" y="264"/>
                      <a:pt x="1127" y="270"/>
                      <a:pt x="1101" y="279"/>
                    </a:cubicBezTo>
                    <a:cubicBezTo>
                      <a:pt x="1075" y="288"/>
                      <a:pt x="1039" y="301"/>
                      <a:pt x="1014" y="310"/>
                    </a:cubicBezTo>
                    <a:cubicBezTo>
                      <a:pt x="989" y="319"/>
                      <a:pt x="970" y="325"/>
                      <a:pt x="949" y="333"/>
                    </a:cubicBezTo>
                    <a:cubicBezTo>
                      <a:pt x="928" y="341"/>
                      <a:pt x="910" y="349"/>
                      <a:pt x="886" y="358"/>
                    </a:cubicBezTo>
                    <a:cubicBezTo>
                      <a:pt x="862" y="367"/>
                      <a:pt x="831" y="379"/>
                      <a:pt x="808" y="388"/>
                    </a:cubicBezTo>
                    <a:cubicBezTo>
                      <a:pt x="785" y="397"/>
                      <a:pt x="770" y="404"/>
                      <a:pt x="747" y="414"/>
                    </a:cubicBezTo>
                    <a:cubicBezTo>
                      <a:pt x="724" y="424"/>
                      <a:pt x="694" y="436"/>
                      <a:pt x="669" y="447"/>
                    </a:cubicBezTo>
                    <a:cubicBezTo>
                      <a:pt x="644" y="458"/>
                      <a:pt x="620" y="470"/>
                      <a:pt x="594" y="483"/>
                    </a:cubicBezTo>
                    <a:cubicBezTo>
                      <a:pt x="568" y="496"/>
                      <a:pt x="531" y="513"/>
                      <a:pt x="510" y="523"/>
                    </a:cubicBezTo>
                    <a:cubicBezTo>
                      <a:pt x="489" y="533"/>
                      <a:pt x="481" y="536"/>
                      <a:pt x="465" y="544"/>
                    </a:cubicBezTo>
                    <a:cubicBezTo>
                      <a:pt x="449" y="552"/>
                      <a:pt x="430" y="562"/>
                      <a:pt x="414" y="571"/>
                    </a:cubicBezTo>
                    <a:cubicBezTo>
                      <a:pt x="398" y="580"/>
                      <a:pt x="386" y="587"/>
                      <a:pt x="370" y="597"/>
                    </a:cubicBezTo>
                    <a:cubicBezTo>
                      <a:pt x="354" y="607"/>
                      <a:pt x="333" y="620"/>
                      <a:pt x="316" y="631"/>
                    </a:cubicBezTo>
                    <a:cubicBezTo>
                      <a:pt x="299" y="642"/>
                      <a:pt x="285" y="649"/>
                      <a:pt x="268" y="661"/>
                    </a:cubicBezTo>
                    <a:cubicBezTo>
                      <a:pt x="251" y="673"/>
                      <a:pt x="229" y="690"/>
                      <a:pt x="211" y="705"/>
                    </a:cubicBezTo>
                    <a:cubicBezTo>
                      <a:pt x="193" y="720"/>
                      <a:pt x="175" y="736"/>
                      <a:pt x="159" y="750"/>
                    </a:cubicBezTo>
                    <a:cubicBezTo>
                      <a:pt x="143" y="764"/>
                      <a:pt x="131" y="774"/>
                      <a:pt x="117" y="789"/>
                    </a:cubicBezTo>
                    <a:cubicBezTo>
                      <a:pt x="103" y="804"/>
                      <a:pt x="88" y="822"/>
                      <a:pt x="76" y="838"/>
                    </a:cubicBezTo>
                    <a:cubicBezTo>
                      <a:pt x="64" y="854"/>
                      <a:pt x="54" y="870"/>
                      <a:pt x="45" y="885"/>
                    </a:cubicBezTo>
                    <a:cubicBezTo>
                      <a:pt x="36" y="900"/>
                      <a:pt x="29" y="911"/>
                      <a:pt x="22" y="928"/>
                    </a:cubicBezTo>
                    <a:cubicBezTo>
                      <a:pt x="15" y="945"/>
                      <a:pt x="8" y="967"/>
                      <a:pt x="4" y="984"/>
                    </a:cubicBezTo>
                    <a:cubicBezTo>
                      <a:pt x="0" y="1001"/>
                      <a:pt x="2" y="1021"/>
                      <a:pt x="1" y="1030"/>
                    </a:cubicBezTo>
                  </a:path>
                </a:pathLst>
              </a:custGeom>
              <a:noFill/>
              <a:ln w="9525">
                <a:solidFill>
                  <a:srgbClr val="33CC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auto">
              <a:xfrm>
                <a:off x="2565" y="2075"/>
                <a:ext cx="3" cy="205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2053"/>
                  </a:cxn>
                </a:cxnLst>
                <a:rect l="0" t="0" r="r" b="b"/>
                <a:pathLst>
                  <a:path w="3" h="2053">
                    <a:moveTo>
                      <a:pt x="0" y="0"/>
                    </a:moveTo>
                    <a:lnTo>
                      <a:pt x="3" y="2053"/>
                    </a:lnTo>
                  </a:path>
                </a:pathLst>
              </a:custGeom>
              <a:noFill/>
              <a:ln w="9525">
                <a:solidFill>
                  <a:srgbClr val="33CCCC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8" name="Freeform 8"/>
            <p:cNvSpPr>
              <a:spLocks/>
            </p:cNvSpPr>
            <p:nvPr/>
          </p:nvSpPr>
          <p:spPr bwMode="auto">
            <a:xfrm>
              <a:off x="500" y="2049"/>
              <a:ext cx="2078" cy="2078"/>
            </a:xfrm>
            <a:custGeom>
              <a:avLst/>
              <a:gdLst/>
              <a:ahLst/>
              <a:cxnLst>
                <a:cxn ang="0">
                  <a:pos x="2065" y="36"/>
                </a:cxn>
                <a:cxn ang="0">
                  <a:pos x="1927" y="62"/>
                </a:cxn>
                <a:cxn ang="0">
                  <a:pos x="1770" y="102"/>
                </a:cxn>
                <a:cxn ang="0">
                  <a:pos x="1651" y="137"/>
                </a:cxn>
                <a:cxn ang="0">
                  <a:pos x="1507" y="177"/>
                </a:cxn>
                <a:cxn ang="0">
                  <a:pos x="1429" y="201"/>
                </a:cxn>
                <a:cxn ang="0">
                  <a:pos x="1330" y="228"/>
                </a:cxn>
                <a:cxn ang="0">
                  <a:pos x="1231" y="260"/>
                </a:cxn>
                <a:cxn ang="0">
                  <a:pos x="1143" y="291"/>
                </a:cxn>
                <a:cxn ang="0">
                  <a:pos x="1050" y="323"/>
                </a:cxn>
                <a:cxn ang="0">
                  <a:pos x="946" y="362"/>
                </a:cxn>
                <a:cxn ang="0">
                  <a:pos x="871" y="389"/>
                </a:cxn>
                <a:cxn ang="0">
                  <a:pos x="759" y="435"/>
                </a:cxn>
                <a:cxn ang="0">
                  <a:pos x="658" y="480"/>
                </a:cxn>
                <a:cxn ang="0">
                  <a:pos x="561" y="525"/>
                </a:cxn>
                <a:cxn ang="0">
                  <a:pos x="472" y="567"/>
                </a:cxn>
                <a:cxn ang="0">
                  <a:pos x="387" y="612"/>
                </a:cxn>
                <a:cxn ang="0">
                  <a:pos x="333" y="645"/>
                </a:cxn>
                <a:cxn ang="0">
                  <a:pos x="268" y="687"/>
                </a:cxn>
                <a:cxn ang="0">
                  <a:pos x="219" y="725"/>
                </a:cxn>
                <a:cxn ang="0">
                  <a:pos x="147" y="788"/>
                </a:cxn>
                <a:cxn ang="0">
                  <a:pos x="93" y="843"/>
                </a:cxn>
                <a:cxn ang="0">
                  <a:pos x="48" y="905"/>
                </a:cxn>
                <a:cxn ang="0">
                  <a:pos x="4" y="1004"/>
                </a:cxn>
                <a:cxn ang="0">
                  <a:pos x="12" y="1125"/>
                </a:cxn>
                <a:cxn ang="0">
                  <a:pos x="61" y="1224"/>
                </a:cxn>
                <a:cxn ang="0">
                  <a:pos x="106" y="1280"/>
                </a:cxn>
                <a:cxn ang="0">
                  <a:pos x="157" y="1328"/>
                </a:cxn>
                <a:cxn ang="0">
                  <a:pos x="223" y="1383"/>
                </a:cxn>
                <a:cxn ang="0">
                  <a:pos x="310" y="1446"/>
                </a:cxn>
                <a:cxn ang="0">
                  <a:pos x="402" y="1499"/>
                </a:cxn>
                <a:cxn ang="0">
                  <a:pos x="480" y="1542"/>
                </a:cxn>
                <a:cxn ang="0">
                  <a:pos x="553" y="1577"/>
                </a:cxn>
                <a:cxn ang="0">
                  <a:pos x="645" y="1622"/>
                </a:cxn>
                <a:cxn ang="0">
                  <a:pos x="742" y="1664"/>
                </a:cxn>
                <a:cxn ang="0">
                  <a:pos x="846" y="1704"/>
                </a:cxn>
                <a:cxn ang="0">
                  <a:pos x="985" y="1758"/>
                </a:cxn>
                <a:cxn ang="0">
                  <a:pos x="1084" y="1791"/>
                </a:cxn>
                <a:cxn ang="0">
                  <a:pos x="1183" y="1826"/>
                </a:cxn>
                <a:cxn ang="0">
                  <a:pos x="1258" y="1853"/>
                </a:cxn>
                <a:cxn ang="0">
                  <a:pos x="1372" y="1887"/>
                </a:cxn>
                <a:cxn ang="0">
                  <a:pos x="1546" y="1938"/>
                </a:cxn>
                <a:cxn ang="0">
                  <a:pos x="1663" y="1970"/>
                </a:cxn>
                <a:cxn ang="0">
                  <a:pos x="1795" y="2007"/>
                </a:cxn>
                <a:cxn ang="0">
                  <a:pos x="1899" y="2033"/>
                </a:cxn>
                <a:cxn ang="0">
                  <a:pos x="2056" y="2075"/>
                </a:cxn>
                <a:cxn ang="0">
                  <a:pos x="2067" y="1956"/>
                </a:cxn>
                <a:cxn ang="0">
                  <a:pos x="2065" y="978"/>
                </a:cxn>
              </a:cxnLst>
              <a:rect l="0" t="0" r="r" b="b"/>
              <a:pathLst>
                <a:path w="2078" h="2078">
                  <a:moveTo>
                    <a:pt x="2064" y="156"/>
                  </a:moveTo>
                  <a:cubicBezTo>
                    <a:pt x="2060" y="0"/>
                    <a:pt x="2075" y="54"/>
                    <a:pt x="2065" y="36"/>
                  </a:cubicBezTo>
                  <a:cubicBezTo>
                    <a:pt x="2055" y="18"/>
                    <a:pt x="2024" y="41"/>
                    <a:pt x="2001" y="45"/>
                  </a:cubicBezTo>
                  <a:cubicBezTo>
                    <a:pt x="1978" y="49"/>
                    <a:pt x="1953" y="56"/>
                    <a:pt x="1927" y="62"/>
                  </a:cubicBezTo>
                  <a:cubicBezTo>
                    <a:pt x="1901" y="68"/>
                    <a:pt x="1871" y="76"/>
                    <a:pt x="1845" y="83"/>
                  </a:cubicBezTo>
                  <a:cubicBezTo>
                    <a:pt x="1819" y="90"/>
                    <a:pt x="1792" y="96"/>
                    <a:pt x="1770" y="102"/>
                  </a:cubicBezTo>
                  <a:cubicBezTo>
                    <a:pt x="1748" y="108"/>
                    <a:pt x="1734" y="113"/>
                    <a:pt x="1714" y="119"/>
                  </a:cubicBezTo>
                  <a:cubicBezTo>
                    <a:pt x="1694" y="125"/>
                    <a:pt x="1676" y="130"/>
                    <a:pt x="1651" y="137"/>
                  </a:cubicBezTo>
                  <a:cubicBezTo>
                    <a:pt x="1626" y="144"/>
                    <a:pt x="1588" y="154"/>
                    <a:pt x="1564" y="161"/>
                  </a:cubicBezTo>
                  <a:cubicBezTo>
                    <a:pt x="1540" y="168"/>
                    <a:pt x="1523" y="173"/>
                    <a:pt x="1507" y="177"/>
                  </a:cubicBezTo>
                  <a:cubicBezTo>
                    <a:pt x="1491" y="181"/>
                    <a:pt x="1481" y="184"/>
                    <a:pt x="1468" y="188"/>
                  </a:cubicBezTo>
                  <a:cubicBezTo>
                    <a:pt x="1455" y="192"/>
                    <a:pt x="1444" y="197"/>
                    <a:pt x="1429" y="201"/>
                  </a:cubicBezTo>
                  <a:cubicBezTo>
                    <a:pt x="1414" y="205"/>
                    <a:pt x="1391" y="211"/>
                    <a:pt x="1375" y="215"/>
                  </a:cubicBezTo>
                  <a:cubicBezTo>
                    <a:pt x="1359" y="219"/>
                    <a:pt x="1345" y="223"/>
                    <a:pt x="1330" y="228"/>
                  </a:cubicBezTo>
                  <a:cubicBezTo>
                    <a:pt x="1315" y="233"/>
                    <a:pt x="1298" y="238"/>
                    <a:pt x="1282" y="243"/>
                  </a:cubicBezTo>
                  <a:cubicBezTo>
                    <a:pt x="1266" y="248"/>
                    <a:pt x="1246" y="255"/>
                    <a:pt x="1231" y="260"/>
                  </a:cubicBezTo>
                  <a:cubicBezTo>
                    <a:pt x="1216" y="265"/>
                    <a:pt x="1204" y="268"/>
                    <a:pt x="1189" y="273"/>
                  </a:cubicBezTo>
                  <a:cubicBezTo>
                    <a:pt x="1174" y="278"/>
                    <a:pt x="1158" y="286"/>
                    <a:pt x="1143" y="291"/>
                  </a:cubicBezTo>
                  <a:cubicBezTo>
                    <a:pt x="1128" y="296"/>
                    <a:pt x="1111" y="301"/>
                    <a:pt x="1096" y="306"/>
                  </a:cubicBezTo>
                  <a:cubicBezTo>
                    <a:pt x="1081" y="311"/>
                    <a:pt x="1067" y="317"/>
                    <a:pt x="1050" y="323"/>
                  </a:cubicBezTo>
                  <a:cubicBezTo>
                    <a:pt x="1033" y="329"/>
                    <a:pt x="1013" y="335"/>
                    <a:pt x="996" y="341"/>
                  </a:cubicBezTo>
                  <a:cubicBezTo>
                    <a:pt x="979" y="347"/>
                    <a:pt x="961" y="356"/>
                    <a:pt x="946" y="362"/>
                  </a:cubicBezTo>
                  <a:cubicBezTo>
                    <a:pt x="931" y="368"/>
                    <a:pt x="919" y="371"/>
                    <a:pt x="907" y="375"/>
                  </a:cubicBezTo>
                  <a:cubicBezTo>
                    <a:pt x="895" y="379"/>
                    <a:pt x="886" y="383"/>
                    <a:pt x="871" y="389"/>
                  </a:cubicBezTo>
                  <a:cubicBezTo>
                    <a:pt x="856" y="395"/>
                    <a:pt x="833" y="402"/>
                    <a:pt x="814" y="410"/>
                  </a:cubicBezTo>
                  <a:cubicBezTo>
                    <a:pt x="795" y="418"/>
                    <a:pt x="777" y="427"/>
                    <a:pt x="759" y="435"/>
                  </a:cubicBezTo>
                  <a:cubicBezTo>
                    <a:pt x="741" y="443"/>
                    <a:pt x="722" y="449"/>
                    <a:pt x="705" y="456"/>
                  </a:cubicBezTo>
                  <a:cubicBezTo>
                    <a:pt x="688" y="463"/>
                    <a:pt x="674" y="472"/>
                    <a:pt x="658" y="480"/>
                  </a:cubicBezTo>
                  <a:cubicBezTo>
                    <a:pt x="642" y="488"/>
                    <a:pt x="622" y="496"/>
                    <a:pt x="606" y="503"/>
                  </a:cubicBezTo>
                  <a:cubicBezTo>
                    <a:pt x="590" y="510"/>
                    <a:pt x="576" y="517"/>
                    <a:pt x="561" y="525"/>
                  </a:cubicBezTo>
                  <a:cubicBezTo>
                    <a:pt x="546" y="533"/>
                    <a:pt x="529" y="541"/>
                    <a:pt x="514" y="548"/>
                  </a:cubicBezTo>
                  <a:cubicBezTo>
                    <a:pt x="499" y="555"/>
                    <a:pt x="488" y="559"/>
                    <a:pt x="472" y="567"/>
                  </a:cubicBezTo>
                  <a:cubicBezTo>
                    <a:pt x="456" y="575"/>
                    <a:pt x="429" y="589"/>
                    <a:pt x="415" y="596"/>
                  </a:cubicBezTo>
                  <a:cubicBezTo>
                    <a:pt x="401" y="603"/>
                    <a:pt x="396" y="607"/>
                    <a:pt x="387" y="612"/>
                  </a:cubicBezTo>
                  <a:cubicBezTo>
                    <a:pt x="378" y="617"/>
                    <a:pt x="372" y="621"/>
                    <a:pt x="363" y="626"/>
                  </a:cubicBezTo>
                  <a:cubicBezTo>
                    <a:pt x="354" y="631"/>
                    <a:pt x="344" y="638"/>
                    <a:pt x="333" y="645"/>
                  </a:cubicBezTo>
                  <a:cubicBezTo>
                    <a:pt x="322" y="652"/>
                    <a:pt x="308" y="659"/>
                    <a:pt x="297" y="666"/>
                  </a:cubicBezTo>
                  <a:cubicBezTo>
                    <a:pt x="286" y="673"/>
                    <a:pt x="277" y="681"/>
                    <a:pt x="268" y="687"/>
                  </a:cubicBezTo>
                  <a:cubicBezTo>
                    <a:pt x="259" y="693"/>
                    <a:pt x="252" y="699"/>
                    <a:pt x="244" y="705"/>
                  </a:cubicBezTo>
                  <a:cubicBezTo>
                    <a:pt x="236" y="711"/>
                    <a:pt x="228" y="717"/>
                    <a:pt x="219" y="725"/>
                  </a:cubicBezTo>
                  <a:cubicBezTo>
                    <a:pt x="210" y="733"/>
                    <a:pt x="199" y="743"/>
                    <a:pt x="187" y="753"/>
                  </a:cubicBezTo>
                  <a:cubicBezTo>
                    <a:pt x="175" y="763"/>
                    <a:pt x="159" y="777"/>
                    <a:pt x="147" y="788"/>
                  </a:cubicBezTo>
                  <a:cubicBezTo>
                    <a:pt x="135" y="799"/>
                    <a:pt x="123" y="809"/>
                    <a:pt x="114" y="818"/>
                  </a:cubicBezTo>
                  <a:cubicBezTo>
                    <a:pt x="105" y="827"/>
                    <a:pt x="100" y="835"/>
                    <a:pt x="93" y="843"/>
                  </a:cubicBezTo>
                  <a:cubicBezTo>
                    <a:pt x="86" y="851"/>
                    <a:pt x="80" y="859"/>
                    <a:pt x="73" y="869"/>
                  </a:cubicBezTo>
                  <a:cubicBezTo>
                    <a:pt x="66" y="879"/>
                    <a:pt x="56" y="892"/>
                    <a:pt x="48" y="905"/>
                  </a:cubicBezTo>
                  <a:cubicBezTo>
                    <a:pt x="40" y="918"/>
                    <a:pt x="32" y="931"/>
                    <a:pt x="25" y="947"/>
                  </a:cubicBezTo>
                  <a:cubicBezTo>
                    <a:pt x="18" y="963"/>
                    <a:pt x="8" y="984"/>
                    <a:pt x="4" y="1004"/>
                  </a:cubicBezTo>
                  <a:cubicBezTo>
                    <a:pt x="0" y="1024"/>
                    <a:pt x="0" y="1050"/>
                    <a:pt x="1" y="1070"/>
                  </a:cubicBezTo>
                  <a:cubicBezTo>
                    <a:pt x="2" y="1090"/>
                    <a:pt x="8" y="1109"/>
                    <a:pt x="12" y="1125"/>
                  </a:cubicBezTo>
                  <a:cubicBezTo>
                    <a:pt x="16" y="1141"/>
                    <a:pt x="20" y="1151"/>
                    <a:pt x="28" y="1167"/>
                  </a:cubicBezTo>
                  <a:cubicBezTo>
                    <a:pt x="36" y="1183"/>
                    <a:pt x="51" y="1209"/>
                    <a:pt x="61" y="1224"/>
                  </a:cubicBezTo>
                  <a:cubicBezTo>
                    <a:pt x="71" y="1239"/>
                    <a:pt x="81" y="1247"/>
                    <a:pt x="88" y="1256"/>
                  </a:cubicBezTo>
                  <a:cubicBezTo>
                    <a:pt x="95" y="1265"/>
                    <a:pt x="99" y="1273"/>
                    <a:pt x="106" y="1280"/>
                  </a:cubicBezTo>
                  <a:cubicBezTo>
                    <a:pt x="113" y="1287"/>
                    <a:pt x="120" y="1293"/>
                    <a:pt x="129" y="1301"/>
                  </a:cubicBezTo>
                  <a:cubicBezTo>
                    <a:pt x="138" y="1309"/>
                    <a:pt x="147" y="1319"/>
                    <a:pt x="157" y="1328"/>
                  </a:cubicBezTo>
                  <a:cubicBezTo>
                    <a:pt x="167" y="1337"/>
                    <a:pt x="176" y="1344"/>
                    <a:pt x="187" y="1353"/>
                  </a:cubicBezTo>
                  <a:cubicBezTo>
                    <a:pt x="198" y="1362"/>
                    <a:pt x="211" y="1373"/>
                    <a:pt x="223" y="1383"/>
                  </a:cubicBezTo>
                  <a:cubicBezTo>
                    <a:pt x="235" y="1393"/>
                    <a:pt x="248" y="1405"/>
                    <a:pt x="262" y="1415"/>
                  </a:cubicBezTo>
                  <a:cubicBezTo>
                    <a:pt x="276" y="1425"/>
                    <a:pt x="294" y="1436"/>
                    <a:pt x="310" y="1446"/>
                  </a:cubicBezTo>
                  <a:cubicBezTo>
                    <a:pt x="326" y="1456"/>
                    <a:pt x="345" y="1467"/>
                    <a:pt x="360" y="1476"/>
                  </a:cubicBezTo>
                  <a:cubicBezTo>
                    <a:pt x="375" y="1485"/>
                    <a:pt x="388" y="1491"/>
                    <a:pt x="402" y="1499"/>
                  </a:cubicBezTo>
                  <a:cubicBezTo>
                    <a:pt x="416" y="1507"/>
                    <a:pt x="432" y="1517"/>
                    <a:pt x="445" y="1524"/>
                  </a:cubicBezTo>
                  <a:cubicBezTo>
                    <a:pt x="458" y="1531"/>
                    <a:pt x="468" y="1536"/>
                    <a:pt x="480" y="1542"/>
                  </a:cubicBezTo>
                  <a:cubicBezTo>
                    <a:pt x="492" y="1548"/>
                    <a:pt x="502" y="1553"/>
                    <a:pt x="514" y="1559"/>
                  </a:cubicBezTo>
                  <a:cubicBezTo>
                    <a:pt x="526" y="1565"/>
                    <a:pt x="538" y="1570"/>
                    <a:pt x="553" y="1577"/>
                  </a:cubicBezTo>
                  <a:cubicBezTo>
                    <a:pt x="568" y="1584"/>
                    <a:pt x="588" y="1595"/>
                    <a:pt x="603" y="1602"/>
                  </a:cubicBezTo>
                  <a:cubicBezTo>
                    <a:pt x="618" y="1609"/>
                    <a:pt x="629" y="1615"/>
                    <a:pt x="645" y="1622"/>
                  </a:cubicBezTo>
                  <a:cubicBezTo>
                    <a:pt x="661" y="1629"/>
                    <a:pt x="684" y="1639"/>
                    <a:pt x="700" y="1646"/>
                  </a:cubicBezTo>
                  <a:cubicBezTo>
                    <a:pt x="716" y="1653"/>
                    <a:pt x="727" y="1658"/>
                    <a:pt x="742" y="1664"/>
                  </a:cubicBezTo>
                  <a:cubicBezTo>
                    <a:pt x="757" y="1670"/>
                    <a:pt x="776" y="1676"/>
                    <a:pt x="793" y="1683"/>
                  </a:cubicBezTo>
                  <a:cubicBezTo>
                    <a:pt x="810" y="1690"/>
                    <a:pt x="826" y="1696"/>
                    <a:pt x="846" y="1704"/>
                  </a:cubicBezTo>
                  <a:cubicBezTo>
                    <a:pt x="866" y="1712"/>
                    <a:pt x="889" y="1722"/>
                    <a:pt x="912" y="1731"/>
                  </a:cubicBezTo>
                  <a:cubicBezTo>
                    <a:pt x="935" y="1740"/>
                    <a:pt x="965" y="1751"/>
                    <a:pt x="985" y="1758"/>
                  </a:cubicBezTo>
                  <a:cubicBezTo>
                    <a:pt x="1005" y="1765"/>
                    <a:pt x="1017" y="1770"/>
                    <a:pt x="1033" y="1775"/>
                  </a:cubicBezTo>
                  <a:cubicBezTo>
                    <a:pt x="1049" y="1780"/>
                    <a:pt x="1067" y="1785"/>
                    <a:pt x="1084" y="1791"/>
                  </a:cubicBezTo>
                  <a:cubicBezTo>
                    <a:pt x="1101" y="1797"/>
                    <a:pt x="1121" y="1805"/>
                    <a:pt x="1137" y="1811"/>
                  </a:cubicBezTo>
                  <a:cubicBezTo>
                    <a:pt x="1153" y="1817"/>
                    <a:pt x="1169" y="1821"/>
                    <a:pt x="1183" y="1826"/>
                  </a:cubicBezTo>
                  <a:cubicBezTo>
                    <a:pt x="1197" y="1831"/>
                    <a:pt x="1210" y="1835"/>
                    <a:pt x="1222" y="1839"/>
                  </a:cubicBezTo>
                  <a:cubicBezTo>
                    <a:pt x="1234" y="1843"/>
                    <a:pt x="1245" y="1849"/>
                    <a:pt x="1258" y="1853"/>
                  </a:cubicBezTo>
                  <a:cubicBezTo>
                    <a:pt x="1271" y="1857"/>
                    <a:pt x="1280" y="1860"/>
                    <a:pt x="1299" y="1866"/>
                  </a:cubicBezTo>
                  <a:cubicBezTo>
                    <a:pt x="1318" y="1872"/>
                    <a:pt x="1343" y="1879"/>
                    <a:pt x="1372" y="1887"/>
                  </a:cubicBezTo>
                  <a:cubicBezTo>
                    <a:pt x="1401" y="1895"/>
                    <a:pt x="1447" y="1909"/>
                    <a:pt x="1476" y="1917"/>
                  </a:cubicBezTo>
                  <a:cubicBezTo>
                    <a:pt x="1505" y="1925"/>
                    <a:pt x="1524" y="1932"/>
                    <a:pt x="1546" y="1938"/>
                  </a:cubicBezTo>
                  <a:cubicBezTo>
                    <a:pt x="1568" y="1944"/>
                    <a:pt x="1592" y="1951"/>
                    <a:pt x="1611" y="1956"/>
                  </a:cubicBezTo>
                  <a:cubicBezTo>
                    <a:pt x="1630" y="1961"/>
                    <a:pt x="1641" y="1964"/>
                    <a:pt x="1663" y="1970"/>
                  </a:cubicBezTo>
                  <a:cubicBezTo>
                    <a:pt x="1685" y="1976"/>
                    <a:pt x="1724" y="1988"/>
                    <a:pt x="1746" y="1994"/>
                  </a:cubicBezTo>
                  <a:cubicBezTo>
                    <a:pt x="1768" y="2000"/>
                    <a:pt x="1777" y="2002"/>
                    <a:pt x="1795" y="2007"/>
                  </a:cubicBezTo>
                  <a:cubicBezTo>
                    <a:pt x="1813" y="2012"/>
                    <a:pt x="1837" y="2018"/>
                    <a:pt x="1854" y="2022"/>
                  </a:cubicBezTo>
                  <a:cubicBezTo>
                    <a:pt x="1871" y="2026"/>
                    <a:pt x="1885" y="2030"/>
                    <a:pt x="1899" y="2033"/>
                  </a:cubicBezTo>
                  <a:cubicBezTo>
                    <a:pt x="1913" y="2036"/>
                    <a:pt x="1913" y="2036"/>
                    <a:pt x="1939" y="2043"/>
                  </a:cubicBezTo>
                  <a:cubicBezTo>
                    <a:pt x="1965" y="2050"/>
                    <a:pt x="2034" y="2073"/>
                    <a:pt x="2056" y="2075"/>
                  </a:cubicBezTo>
                  <a:cubicBezTo>
                    <a:pt x="2078" y="2077"/>
                    <a:pt x="2066" y="2078"/>
                    <a:pt x="2068" y="2058"/>
                  </a:cubicBezTo>
                  <a:cubicBezTo>
                    <a:pt x="2070" y="2038"/>
                    <a:pt x="2067" y="1998"/>
                    <a:pt x="2067" y="1956"/>
                  </a:cubicBezTo>
                  <a:cubicBezTo>
                    <a:pt x="2067" y="1914"/>
                    <a:pt x="2067" y="1968"/>
                    <a:pt x="2067" y="1805"/>
                  </a:cubicBezTo>
                  <a:cubicBezTo>
                    <a:pt x="2067" y="1642"/>
                    <a:pt x="2065" y="1253"/>
                    <a:pt x="2065" y="978"/>
                  </a:cubicBezTo>
                  <a:cubicBezTo>
                    <a:pt x="2065" y="703"/>
                    <a:pt x="2064" y="327"/>
                    <a:pt x="2064" y="156"/>
                  </a:cubicBezTo>
                  <a:close/>
                </a:path>
              </a:pathLst>
            </a:custGeom>
            <a:gradFill rotWithShape="0">
              <a:gsLst>
                <a:gs pos="0">
                  <a:srgbClr val="FFE1C3"/>
                </a:gs>
                <a:gs pos="50000">
                  <a:srgbClr val="FFFFFF"/>
                </a:gs>
                <a:gs pos="100000">
                  <a:srgbClr val="FFE1C3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Oval 9"/>
            <p:cNvSpPr>
              <a:spLocks noChangeArrowheads="1"/>
            </p:cNvSpPr>
            <p:nvPr/>
          </p:nvSpPr>
          <p:spPr bwMode="auto">
            <a:xfrm>
              <a:off x="2352" y="2064"/>
              <a:ext cx="480" cy="2064"/>
            </a:xfrm>
            <a:prstGeom prst="ellipse">
              <a:avLst/>
            </a:prstGeom>
            <a:solidFill>
              <a:srgbClr val="FFE1C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5135" name="Object 15"/>
          <p:cNvGraphicFramePr>
            <a:graphicFrameLocks noChangeAspect="1"/>
          </p:cNvGraphicFramePr>
          <p:nvPr/>
        </p:nvGraphicFramePr>
        <p:xfrm>
          <a:off x="1498600" y="1130300"/>
          <a:ext cx="9398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4" imgW="482400" imgH="241200" progId="">
                  <p:embed/>
                </p:oleObj>
              </mc:Choice>
              <mc:Fallback>
                <p:oleObj name="Equation" r:id="rId4" imgW="482400" imgH="241200" progId="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8600" y="1130300"/>
                        <a:ext cx="9398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4572000" y="1791553"/>
            <a:ext cx="4495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/>
              <a:t>Rotate the curve about the x-axis to obtain a nose cone in this </a:t>
            </a:r>
            <a:r>
              <a:rPr lang="en-US" dirty="0"/>
              <a:t>shape.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4648200" y="3055203"/>
            <a:ext cx="426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/>
              <a:t>How could we find the volume of this cone?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429000" y="1524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7" grpId="0" autoUpdateAnimBg="0"/>
      <p:bldP spid="513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6VCHJ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76200"/>
            <a:ext cx="4114800" cy="2743200"/>
          </a:xfrm>
          <a:prstGeom prst="rect">
            <a:avLst/>
          </a:prstGeom>
          <a:noFill/>
        </p:spPr>
      </p:pic>
      <p:grpSp>
        <p:nvGrpSpPr>
          <p:cNvPr id="4112" name="Group 16"/>
          <p:cNvGrpSpPr>
            <a:grpSpLocks/>
          </p:cNvGrpSpPr>
          <p:nvPr/>
        </p:nvGrpSpPr>
        <p:grpSpPr bwMode="auto">
          <a:xfrm>
            <a:off x="838200" y="3252788"/>
            <a:ext cx="3702050" cy="3300412"/>
            <a:chOff x="500" y="2049"/>
            <a:chExt cx="2332" cy="2079"/>
          </a:xfrm>
        </p:grpSpPr>
        <p:grpSp>
          <p:nvGrpSpPr>
            <p:cNvPr id="4106" name="Group 10"/>
            <p:cNvGrpSpPr>
              <a:grpSpLocks/>
            </p:cNvGrpSpPr>
            <p:nvPr/>
          </p:nvGrpSpPr>
          <p:grpSpPr bwMode="auto">
            <a:xfrm>
              <a:off x="500" y="2075"/>
              <a:ext cx="2068" cy="2053"/>
              <a:chOff x="500" y="2075"/>
              <a:chExt cx="2068" cy="2053"/>
            </a:xfrm>
          </p:grpSpPr>
          <p:sp>
            <p:nvSpPr>
              <p:cNvPr id="4101" name="Freeform 5"/>
              <p:cNvSpPr>
                <a:spLocks/>
              </p:cNvSpPr>
              <p:nvPr/>
            </p:nvSpPr>
            <p:spPr bwMode="auto">
              <a:xfrm>
                <a:off x="500" y="2075"/>
                <a:ext cx="2068" cy="1030"/>
              </a:xfrm>
              <a:custGeom>
                <a:avLst/>
                <a:gdLst/>
                <a:ahLst/>
                <a:cxnLst>
                  <a:cxn ang="0">
                    <a:pos x="2068" y="0"/>
                  </a:cxn>
                  <a:cxn ang="0">
                    <a:pos x="1965" y="28"/>
                  </a:cxn>
                  <a:cxn ang="0">
                    <a:pos x="1900" y="43"/>
                  </a:cxn>
                  <a:cxn ang="0">
                    <a:pos x="1831" y="61"/>
                  </a:cxn>
                  <a:cxn ang="0">
                    <a:pos x="1756" y="81"/>
                  </a:cxn>
                  <a:cxn ang="0">
                    <a:pos x="1707" y="96"/>
                  </a:cxn>
                  <a:cxn ang="0">
                    <a:pos x="1636" y="115"/>
                  </a:cxn>
                  <a:cxn ang="0">
                    <a:pos x="1543" y="141"/>
                  </a:cxn>
                  <a:cxn ang="0">
                    <a:pos x="1468" y="163"/>
                  </a:cxn>
                  <a:cxn ang="0">
                    <a:pos x="1324" y="205"/>
                  </a:cxn>
                  <a:cxn ang="0">
                    <a:pos x="1249" y="229"/>
                  </a:cxn>
                  <a:cxn ang="0">
                    <a:pos x="1170" y="256"/>
                  </a:cxn>
                  <a:cxn ang="0">
                    <a:pos x="1101" y="279"/>
                  </a:cxn>
                  <a:cxn ang="0">
                    <a:pos x="1014" y="310"/>
                  </a:cxn>
                  <a:cxn ang="0">
                    <a:pos x="949" y="333"/>
                  </a:cxn>
                  <a:cxn ang="0">
                    <a:pos x="886" y="358"/>
                  </a:cxn>
                  <a:cxn ang="0">
                    <a:pos x="808" y="388"/>
                  </a:cxn>
                  <a:cxn ang="0">
                    <a:pos x="747" y="414"/>
                  </a:cxn>
                  <a:cxn ang="0">
                    <a:pos x="669" y="447"/>
                  </a:cxn>
                  <a:cxn ang="0">
                    <a:pos x="594" y="483"/>
                  </a:cxn>
                  <a:cxn ang="0">
                    <a:pos x="510" y="523"/>
                  </a:cxn>
                  <a:cxn ang="0">
                    <a:pos x="465" y="544"/>
                  </a:cxn>
                  <a:cxn ang="0">
                    <a:pos x="414" y="571"/>
                  </a:cxn>
                  <a:cxn ang="0">
                    <a:pos x="370" y="597"/>
                  </a:cxn>
                  <a:cxn ang="0">
                    <a:pos x="316" y="631"/>
                  </a:cxn>
                  <a:cxn ang="0">
                    <a:pos x="268" y="661"/>
                  </a:cxn>
                  <a:cxn ang="0">
                    <a:pos x="211" y="705"/>
                  </a:cxn>
                  <a:cxn ang="0">
                    <a:pos x="159" y="750"/>
                  </a:cxn>
                  <a:cxn ang="0">
                    <a:pos x="117" y="789"/>
                  </a:cxn>
                  <a:cxn ang="0">
                    <a:pos x="76" y="838"/>
                  </a:cxn>
                  <a:cxn ang="0">
                    <a:pos x="45" y="885"/>
                  </a:cxn>
                  <a:cxn ang="0">
                    <a:pos x="22" y="928"/>
                  </a:cxn>
                  <a:cxn ang="0">
                    <a:pos x="4" y="984"/>
                  </a:cxn>
                  <a:cxn ang="0">
                    <a:pos x="1" y="1030"/>
                  </a:cxn>
                </a:cxnLst>
                <a:rect l="0" t="0" r="r" b="b"/>
                <a:pathLst>
                  <a:path w="2068" h="1030">
                    <a:moveTo>
                      <a:pt x="2068" y="0"/>
                    </a:moveTo>
                    <a:cubicBezTo>
                      <a:pt x="2051" y="4"/>
                      <a:pt x="1993" y="21"/>
                      <a:pt x="1965" y="28"/>
                    </a:cubicBezTo>
                    <a:cubicBezTo>
                      <a:pt x="1937" y="35"/>
                      <a:pt x="1922" y="37"/>
                      <a:pt x="1900" y="43"/>
                    </a:cubicBezTo>
                    <a:cubicBezTo>
                      <a:pt x="1878" y="49"/>
                      <a:pt x="1855" y="55"/>
                      <a:pt x="1831" y="61"/>
                    </a:cubicBezTo>
                    <a:cubicBezTo>
                      <a:pt x="1807" y="67"/>
                      <a:pt x="1776" y="75"/>
                      <a:pt x="1756" y="81"/>
                    </a:cubicBezTo>
                    <a:cubicBezTo>
                      <a:pt x="1736" y="87"/>
                      <a:pt x="1727" y="90"/>
                      <a:pt x="1707" y="96"/>
                    </a:cubicBezTo>
                    <a:cubicBezTo>
                      <a:pt x="1687" y="102"/>
                      <a:pt x="1663" y="107"/>
                      <a:pt x="1636" y="115"/>
                    </a:cubicBezTo>
                    <a:cubicBezTo>
                      <a:pt x="1609" y="123"/>
                      <a:pt x="1571" y="133"/>
                      <a:pt x="1543" y="141"/>
                    </a:cubicBezTo>
                    <a:cubicBezTo>
                      <a:pt x="1515" y="149"/>
                      <a:pt x="1504" y="152"/>
                      <a:pt x="1468" y="163"/>
                    </a:cubicBezTo>
                    <a:cubicBezTo>
                      <a:pt x="1432" y="174"/>
                      <a:pt x="1360" y="194"/>
                      <a:pt x="1324" y="205"/>
                    </a:cubicBezTo>
                    <a:cubicBezTo>
                      <a:pt x="1288" y="216"/>
                      <a:pt x="1275" y="221"/>
                      <a:pt x="1249" y="229"/>
                    </a:cubicBezTo>
                    <a:cubicBezTo>
                      <a:pt x="1223" y="237"/>
                      <a:pt x="1195" y="248"/>
                      <a:pt x="1170" y="256"/>
                    </a:cubicBezTo>
                    <a:cubicBezTo>
                      <a:pt x="1145" y="264"/>
                      <a:pt x="1127" y="270"/>
                      <a:pt x="1101" y="279"/>
                    </a:cubicBezTo>
                    <a:cubicBezTo>
                      <a:pt x="1075" y="288"/>
                      <a:pt x="1039" y="301"/>
                      <a:pt x="1014" y="310"/>
                    </a:cubicBezTo>
                    <a:cubicBezTo>
                      <a:pt x="989" y="319"/>
                      <a:pt x="970" y="325"/>
                      <a:pt x="949" y="333"/>
                    </a:cubicBezTo>
                    <a:cubicBezTo>
                      <a:pt x="928" y="341"/>
                      <a:pt x="910" y="349"/>
                      <a:pt x="886" y="358"/>
                    </a:cubicBezTo>
                    <a:cubicBezTo>
                      <a:pt x="862" y="367"/>
                      <a:pt x="831" y="379"/>
                      <a:pt x="808" y="388"/>
                    </a:cubicBezTo>
                    <a:cubicBezTo>
                      <a:pt x="785" y="397"/>
                      <a:pt x="770" y="404"/>
                      <a:pt x="747" y="414"/>
                    </a:cubicBezTo>
                    <a:cubicBezTo>
                      <a:pt x="724" y="424"/>
                      <a:pt x="694" y="436"/>
                      <a:pt x="669" y="447"/>
                    </a:cubicBezTo>
                    <a:cubicBezTo>
                      <a:pt x="644" y="458"/>
                      <a:pt x="620" y="470"/>
                      <a:pt x="594" y="483"/>
                    </a:cubicBezTo>
                    <a:cubicBezTo>
                      <a:pt x="568" y="496"/>
                      <a:pt x="531" y="513"/>
                      <a:pt x="510" y="523"/>
                    </a:cubicBezTo>
                    <a:cubicBezTo>
                      <a:pt x="489" y="533"/>
                      <a:pt x="481" y="536"/>
                      <a:pt x="465" y="544"/>
                    </a:cubicBezTo>
                    <a:cubicBezTo>
                      <a:pt x="449" y="552"/>
                      <a:pt x="430" y="562"/>
                      <a:pt x="414" y="571"/>
                    </a:cubicBezTo>
                    <a:cubicBezTo>
                      <a:pt x="398" y="580"/>
                      <a:pt x="386" y="587"/>
                      <a:pt x="370" y="597"/>
                    </a:cubicBezTo>
                    <a:cubicBezTo>
                      <a:pt x="354" y="607"/>
                      <a:pt x="333" y="620"/>
                      <a:pt x="316" y="631"/>
                    </a:cubicBezTo>
                    <a:cubicBezTo>
                      <a:pt x="299" y="642"/>
                      <a:pt x="285" y="649"/>
                      <a:pt x="268" y="661"/>
                    </a:cubicBezTo>
                    <a:cubicBezTo>
                      <a:pt x="251" y="673"/>
                      <a:pt x="229" y="690"/>
                      <a:pt x="211" y="705"/>
                    </a:cubicBezTo>
                    <a:cubicBezTo>
                      <a:pt x="193" y="720"/>
                      <a:pt x="175" y="736"/>
                      <a:pt x="159" y="750"/>
                    </a:cubicBezTo>
                    <a:cubicBezTo>
                      <a:pt x="143" y="764"/>
                      <a:pt x="131" y="774"/>
                      <a:pt x="117" y="789"/>
                    </a:cubicBezTo>
                    <a:cubicBezTo>
                      <a:pt x="103" y="804"/>
                      <a:pt x="88" y="822"/>
                      <a:pt x="76" y="838"/>
                    </a:cubicBezTo>
                    <a:cubicBezTo>
                      <a:pt x="64" y="854"/>
                      <a:pt x="54" y="870"/>
                      <a:pt x="45" y="885"/>
                    </a:cubicBezTo>
                    <a:cubicBezTo>
                      <a:pt x="36" y="900"/>
                      <a:pt x="29" y="911"/>
                      <a:pt x="22" y="928"/>
                    </a:cubicBezTo>
                    <a:cubicBezTo>
                      <a:pt x="15" y="945"/>
                      <a:pt x="8" y="967"/>
                      <a:pt x="4" y="984"/>
                    </a:cubicBezTo>
                    <a:cubicBezTo>
                      <a:pt x="0" y="1001"/>
                      <a:pt x="2" y="1021"/>
                      <a:pt x="1" y="1030"/>
                    </a:cubicBezTo>
                  </a:path>
                </a:pathLst>
              </a:custGeom>
              <a:noFill/>
              <a:ln w="9525">
                <a:solidFill>
                  <a:srgbClr val="33CC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auto">
              <a:xfrm flipV="1">
                <a:off x="500" y="3098"/>
                <a:ext cx="2068" cy="1030"/>
              </a:xfrm>
              <a:custGeom>
                <a:avLst/>
                <a:gdLst/>
                <a:ahLst/>
                <a:cxnLst>
                  <a:cxn ang="0">
                    <a:pos x="2068" y="0"/>
                  </a:cxn>
                  <a:cxn ang="0">
                    <a:pos x="1965" y="28"/>
                  </a:cxn>
                  <a:cxn ang="0">
                    <a:pos x="1900" y="43"/>
                  </a:cxn>
                  <a:cxn ang="0">
                    <a:pos x="1831" y="61"/>
                  </a:cxn>
                  <a:cxn ang="0">
                    <a:pos x="1756" y="81"/>
                  </a:cxn>
                  <a:cxn ang="0">
                    <a:pos x="1707" y="96"/>
                  </a:cxn>
                  <a:cxn ang="0">
                    <a:pos x="1636" y="115"/>
                  </a:cxn>
                  <a:cxn ang="0">
                    <a:pos x="1543" y="141"/>
                  </a:cxn>
                  <a:cxn ang="0">
                    <a:pos x="1468" y="163"/>
                  </a:cxn>
                  <a:cxn ang="0">
                    <a:pos x="1324" y="205"/>
                  </a:cxn>
                  <a:cxn ang="0">
                    <a:pos x="1249" y="229"/>
                  </a:cxn>
                  <a:cxn ang="0">
                    <a:pos x="1170" y="256"/>
                  </a:cxn>
                  <a:cxn ang="0">
                    <a:pos x="1101" y="279"/>
                  </a:cxn>
                  <a:cxn ang="0">
                    <a:pos x="1014" y="310"/>
                  </a:cxn>
                  <a:cxn ang="0">
                    <a:pos x="949" y="333"/>
                  </a:cxn>
                  <a:cxn ang="0">
                    <a:pos x="886" y="358"/>
                  </a:cxn>
                  <a:cxn ang="0">
                    <a:pos x="808" y="388"/>
                  </a:cxn>
                  <a:cxn ang="0">
                    <a:pos x="747" y="414"/>
                  </a:cxn>
                  <a:cxn ang="0">
                    <a:pos x="669" y="447"/>
                  </a:cxn>
                  <a:cxn ang="0">
                    <a:pos x="594" y="483"/>
                  </a:cxn>
                  <a:cxn ang="0">
                    <a:pos x="510" y="523"/>
                  </a:cxn>
                  <a:cxn ang="0">
                    <a:pos x="465" y="544"/>
                  </a:cxn>
                  <a:cxn ang="0">
                    <a:pos x="414" y="571"/>
                  </a:cxn>
                  <a:cxn ang="0">
                    <a:pos x="370" y="597"/>
                  </a:cxn>
                  <a:cxn ang="0">
                    <a:pos x="316" y="631"/>
                  </a:cxn>
                  <a:cxn ang="0">
                    <a:pos x="268" y="661"/>
                  </a:cxn>
                  <a:cxn ang="0">
                    <a:pos x="211" y="705"/>
                  </a:cxn>
                  <a:cxn ang="0">
                    <a:pos x="159" y="750"/>
                  </a:cxn>
                  <a:cxn ang="0">
                    <a:pos x="117" y="789"/>
                  </a:cxn>
                  <a:cxn ang="0">
                    <a:pos x="76" y="838"/>
                  </a:cxn>
                  <a:cxn ang="0">
                    <a:pos x="45" y="885"/>
                  </a:cxn>
                  <a:cxn ang="0">
                    <a:pos x="22" y="928"/>
                  </a:cxn>
                  <a:cxn ang="0">
                    <a:pos x="4" y="984"/>
                  </a:cxn>
                  <a:cxn ang="0">
                    <a:pos x="1" y="1030"/>
                  </a:cxn>
                </a:cxnLst>
                <a:rect l="0" t="0" r="r" b="b"/>
                <a:pathLst>
                  <a:path w="2068" h="1030">
                    <a:moveTo>
                      <a:pt x="2068" y="0"/>
                    </a:moveTo>
                    <a:cubicBezTo>
                      <a:pt x="2051" y="4"/>
                      <a:pt x="1993" y="21"/>
                      <a:pt x="1965" y="28"/>
                    </a:cubicBezTo>
                    <a:cubicBezTo>
                      <a:pt x="1937" y="35"/>
                      <a:pt x="1922" y="37"/>
                      <a:pt x="1900" y="43"/>
                    </a:cubicBezTo>
                    <a:cubicBezTo>
                      <a:pt x="1878" y="49"/>
                      <a:pt x="1855" y="55"/>
                      <a:pt x="1831" y="61"/>
                    </a:cubicBezTo>
                    <a:cubicBezTo>
                      <a:pt x="1807" y="67"/>
                      <a:pt x="1776" y="75"/>
                      <a:pt x="1756" y="81"/>
                    </a:cubicBezTo>
                    <a:cubicBezTo>
                      <a:pt x="1736" y="87"/>
                      <a:pt x="1727" y="90"/>
                      <a:pt x="1707" y="96"/>
                    </a:cubicBezTo>
                    <a:cubicBezTo>
                      <a:pt x="1687" y="102"/>
                      <a:pt x="1663" y="107"/>
                      <a:pt x="1636" y="115"/>
                    </a:cubicBezTo>
                    <a:cubicBezTo>
                      <a:pt x="1609" y="123"/>
                      <a:pt x="1571" y="133"/>
                      <a:pt x="1543" y="141"/>
                    </a:cubicBezTo>
                    <a:cubicBezTo>
                      <a:pt x="1515" y="149"/>
                      <a:pt x="1504" y="152"/>
                      <a:pt x="1468" y="163"/>
                    </a:cubicBezTo>
                    <a:cubicBezTo>
                      <a:pt x="1432" y="174"/>
                      <a:pt x="1360" y="194"/>
                      <a:pt x="1324" y="205"/>
                    </a:cubicBezTo>
                    <a:cubicBezTo>
                      <a:pt x="1288" y="216"/>
                      <a:pt x="1275" y="221"/>
                      <a:pt x="1249" y="229"/>
                    </a:cubicBezTo>
                    <a:cubicBezTo>
                      <a:pt x="1223" y="237"/>
                      <a:pt x="1195" y="248"/>
                      <a:pt x="1170" y="256"/>
                    </a:cubicBezTo>
                    <a:cubicBezTo>
                      <a:pt x="1145" y="264"/>
                      <a:pt x="1127" y="270"/>
                      <a:pt x="1101" y="279"/>
                    </a:cubicBezTo>
                    <a:cubicBezTo>
                      <a:pt x="1075" y="288"/>
                      <a:pt x="1039" y="301"/>
                      <a:pt x="1014" y="310"/>
                    </a:cubicBezTo>
                    <a:cubicBezTo>
                      <a:pt x="989" y="319"/>
                      <a:pt x="970" y="325"/>
                      <a:pt x="949" y="333"/>
                    </a:cubicBezTo>
                    <a:cubicBezTo>
                      <a:pt x="928" y="341"/>
                      <a:pt x="910" y="349"/>
                      <a:pt x="886" y="358"/>
                    </a:cubicBezTo>
                    <a:cubicBezTo>
                      <a:pt x="862" y="367"/>
                      <a:pt x="831" y="379"/>
                      <a:pt x="808" y="388"/>
                    </a:cubicBezTo>
                    <a:cubicBezTo>
                      <a:pt x="785" y="397"/>
                      <a:pt x="770" y="404"/>
                      <a:pt x="747" y="414"/>
                    </a:cubicBezTo>
                    <a:cubicBezTo>
                      <a:pt x="724" y="424"/>
                      <a:pt x="694" y="436"/>
                      <a:pt x="669" y="447"/>
                    </a:cubicBezTo>
                    <a:cubicBezTo>
                      <a:pt x="644" y="458"/>
                      <a:pt x="620" y="470"/>
                      <a:pt x="594" y="483"/>
                    </a:cubicBezTo>
                    <a:cubicBezTo>
                      <a:pt x="568" y="496"/>
                      <a:pt x="531" y="513"/>
                      <a:pt x="510" y="523"/>
                    </a:cubicBezTo>
                    <a:cubicBezTo>
                      <a:pt x="489" y="533"/>
                      <a:pt x="481" y="536"/>
                      <a:pt x="465" y="544"/>
                    </a:cubicBezTo>
                    <a:cubicBezTo>
                      <a:pt x="449" y="552"/>
                      <a:pt x="430" y="562"/>
                      <a:pt x="414" y="571"/>
                    </a:cubicBezTo>
                    <a:cubicBezTo>
                      <a:pt x="398" y="580"/>
                      <a:pt x="386" y="587"/>
                      <a:pt x="370" y="597"/>
                    </a:cubicBezTo>
                    <a:cubicBezTo>
                      <a:pt x="354" y="607"/>
                      <a:pt x="333" y="620"/>
                      <a:pt x="316" y="631"/>
                    </a:cubicBezTo>
                    <a:cubicBezTo>
                      <a:pt x="299" y="642"/>
                      <a:pt x="285" y="649"/>
                      <a:pt x="268" y="661"/>
                    </a:cubicBezTo>
                    <a:cubicBezTo>
                      <a:pt x="251" y="673"/>
                      <a:pt x="229" y="690"/>
                      <a:pt x="211" y="705"/>
                    </a:cubicBezTo>
                    <a:cubicBezTo>
                      <a:pt x="193" y="720"/>
                      <a:pt x="175" y="736"/>
                      <a:pt x="159" y="750"/>
                    </a:cubicBezTo>
                    <a:cubicBezTo>
                      <a:pt x="143" y="764"/>
                      <a:pt x="131" y="774"/>
                      <a:pt x="117" y="789"/>
                    </a:cubicBezTo>
                    <a:cubicBezTo>
                      <a:pt x="103" y="804"/>
                      <a:pt x="88" y="822"/>
                      <a:pt x="76" y="838"/>
                    </a:cubicBezTo>
                    <a:cubicBezTo>
                      <a:pt x="64" y="854"/>
                      <a:pt x="54" y="870"/>
                      <a:pt x="45" y="885"/>
                    </a:cubicBezTo>
                    <a:cubicBezTo>
                      <a:pt x="36" y="900"/>
                      <a:pt x="29" y="911"/>
                      <a:pt x="22" y="928"/>
                    </a:cubicBezTo>
                    <a:cubicBezTo>
                      <a:pt x="15" y="945"/>
                      <a:pt x="8" y="967"/>
                      <a:pt x="4" y="984"/>
                    </a:cubicBezTo>
                    <a:cubicBezTo>
                      <a:pt x="0" y="1001"/>
                      <a:pt x="2" y="1021"/>
                      <a:pt x="1" y="1030"/>
                    </a:cubicBezTo>
                  </a:path>
                </a:pathLst>
              </a:custGeom>
              <a:noFill/>
              <a:ln w="9525">
                <a:solidFill>
                  <a:srgbClr val="33CC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auto">
              <a:xfrm>
                <a:off x="2565" y="2075"/>
                <a:ext cx="3" cy="205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2053"/>
                  </a:cxn>
                </a:cxnLst>
                <a:rect l="0" t="0" r="r" b="b"/>
                <a:pathLst>
                  <a:path w="3" h="2053">
                    <a:moveTo>
                      <a:pt x="0" y="0"/>
                    </a:moveTo>
                    <a:lnTo>
                      <a:pt x="3" y="2053"/>
                    </a:lnTo>
                  </a:path>
                </a:pathLst>
              </a:custGeom>
              <a:noFill/>
              <a:ln w="9525">
                <a:solidFill>
                  <a:srgbClr val="33CCCC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08" name="Freeform 12"/>
            <p:cNvSpPr>
              <a:spLocks/>
            </p:cNvSpPr>
            <p:nvPr/>
          </p:nvSpPr>
          <p:spPr bwMode="auto">
            <a:xfrm>
              <a:off x="500" y="2049"/>
              <a:ext cx="2078" cy="2078"/>
            </a:xfrm>
            <a:custGeom>
              <a:avLst/>
              <a:gdLst/>
              <a:ahLst/>
              <a:cxnLst>
                <a:cxn ang="0">
                  <a:pos x="2065" y="36"/>
                </a:cxn>
                <a:cxn ang="0">
                  <a:pos x="1927" y="62"/>
                </a:cxn>
                <a:cxn ang="0">
                  <a:pos x="1770" y="102"/>
                </a:cxn>
                <a:cxn ang="0">
                  <a:pos x="1651" y="137"/>
                </a:cxn>
                <a:cxn ang="0">
                  <a:pos x="1507" y="177"/>
                </a:cxn>
                <a:cxn ang="0">
                  <a:pos x="1429" y="201"/>
                </a:cxn>
                <a:cxn ang="0">
                  <a:pos x="1330" y="228"/>
                </a:cxn>
                <a:cxn ang="0">
                  <a:pos x="1231" y="260"/>
                </a:cxn>
                <a:cxn ang="0">
                  <a:pos x="1143" y="291"/>
                </a:cxn>
                <a:cxn ang="0">
                  <a:pos x="1050" y="323"/>
                </a:cxn>
                <a:cxn ang="0">
                  <a:pos x="946" y="362"/>
                </a:cxn>
                <a:cxn ang="0">
                  <a:pos x="871" y="389"/>
                </a:cxn>
                <a:cxn ang="0">
                  <a:pos x="759" y="435"/>
                </a:cxn>
                <a:cxn ang="0">
                  <a:pos x="658" y="480"/>
                </a:cxn>
                <a:cxn ang="0">
                  <a:pos x="561" y="525"/>
                </a:cxn>
                <a:cxn ang="0">
                  <a:pos x="472" y="567"/>
                </a:cxn>
                <a:cxn ang="0">
                  <a:pos x="387" y="612"/>
                </a:cxn>
                <a:cxn ang="0">
                  <a:pos x="333" y="645"/>
                </a:cxn>
                <a:cxn ang="0">
                  <a:pos x="268" y="687"/>
                </a:cxn>
                <a:cxn ang="0">
                  <a:pos x="219" y="725"/>
                </a:cxn>
                <a:cxn ang="0">
                  <a:pos x="147" y="788"/>
                </a:cxn>
                <a:cxn ang="0">
                  <a:pos x="93" y="843"/>
                </a:cxn>
                <a:cxn ang="0">
                  <a:pos x="48" y="905"/>
                </a:cxn>
                <a:cxn ang="0">
                  <a:pos x="4" y="1004"/>
                </a:cxn>
                <a:cxn ang="0">
                  <a:pos x="12" y="1125"/>
                </a:cxn>
                <a:cxn ang="0">
                  <a:pos x="61" y="1224"/>
                </a:cxn>
                <a:cxn ang="0">
                  <a:pos x="106" y="1280"/>
                </a:cxn>
                <a:cxn ang="0">
                  <a:pos x="157" y="1328"/>
                </a:cxn>
                <a:cxn ang="0">
                  <a:pos x="223" y="1383"/>
                </a:cxn>
                <a:cxn ang="0">
                  <a:pos x="310" y="1446"/>
                </a:cxn>
                <a:cxn ang="0">
                  <a:pos x="402" y="1499"/>
                </a:cxn>
                <a:cxn ang="0">
                  <a:pos x="480" y="1542"/>
                </a:cxn>
                <a:cxn ang="0">
                  <a:pos x="553" y="1577"/>
                </a:cxn>
                <a:cxn ang="0">
                  <a:pos x="645" y="1622"/>
                </a:cxn>
                <a:cxn ang="0">
                  <a:pos x="742" y="1664"/>
                </a:cxn>
                <a:cxn ang="0">
                  <a:pos x="846" y="1704"/>
                </a:cxn>
                <a:cxn ang="0">
                  <a:pos x="985" y="1758"/>
                </a:cxn>
                <a:cxn ang="0">
                  <a:pos x="1084" y="1791"/>
                </a:cxn>
                <a:cxn ang="0">
                  <a:pos x="1183" y="1826"/>
                </a:cxn>
                <a:cxn ang="0">
                  <a:pos x="1258" y="1853"/>
                </a:cxn>
                <a:cxn ang="0">
                  <a:pos x="1372" y="1887"/>
                </a:cxn>
                <a:cxn ang="0">
                  <a:pos x="1546" y="1938"/>
                </a:cxn>
                <a:cxn ang="0">
                  <a:pos x="1663" y="1970"/>
                </a:cxn>
                <a:cxn ang="0">
                  <a:pos x="1795" y="2007"/>
                </a:cxn>
                <a:cxn ang="0">
                  <a:pos x="1899" y="2033"/>
                </a:cxn>
                <a:cxn ang="0">
                  <a:pos x="2056" y="2075"/>
                </a:cxn>
                <a:cxn ang="0">
                  <a:pos x="2067" y="1956"/>
                </a:cxn>
                <a:cxn ang="0">
                  <a:pos x="2065" y="978"/>
                </a:cxn>
              </a:cxnLst>
              <a:rect l="0" t="0" r="r" b="b"/>
              <a:pathLst>
                <a:path w="2078" h="2078">
                  <a:moveTo>
                    <a:pt x="2064" y="156"/>
                  </a:moveTo>
                  <a:cubicBezTo>
                    <a:pt x="2060" y="0"/>
                    <a:pt x="2075" y="54"/>
                    <a:pt x="2065" y="36"/>
                  </a:cubicBezTo>
                  <a:cubicBezTo>
                    <a:pt x="2055" y="18"/>
                    <a:pt x="2024" y="41"/>
                    <a:pt x="2001" y="45"/>
                  </a:cubicBezTo>
                  <a:cubicBezTo>
                    <a:pt x="1978" y="49"/>
                    <a:pt x="1953" y="56"/>
                    <a:pt x="1927" y="62"/>
                  </a:cubicBezTo>
                  <a:cubicBezTo>
                    <a:pt x="1901" y="68"/>
                    <a:pt x="1871" y="76"/>
                    <a:pt x="1845" y="83"/>
                  </a:cubicBezTo>
                  <a:cubicBezTo>
                    <a:pt x="1819" y="90"/>
                    <a:pt x="1792" y="96"/>
                    <a:pt x="1770" y="102"/>
                  </a:cubicBezTo>
                  <a:cubicBezTo>
                    <a:pt x="1748" y="108"/>
                    <a:pt x="1734" y="113"/>
                    <a:pt x="1714" y="119"/>
                  </a:cubicBezTo>
                  <a:cubicBezTo>
                    <a:pt x="1694" y="125"/>
                    <a:pt x="1676" y="130"/>
                    <a:pt x="1651" y="137"/>
                  </a:cubicBezTo>
                  <a:cubicBezTo>
                    <a:pt x="1626" y="144"/>
                    <a:pt x="1588" y="154"/>
                    <a:pt x="1564" y="161"/>
                  </a:cubicBezTo>
                  <a:cubicBezTo>
                    <a:pt x="1540" y="168"/>
                    <a:pt x="1523" y="173"/>
                    <a:pt x="1507" y="177"/>
                  </a:cubicBezTo>
                  <a:cubicBezTo>
                    <a:pt x="1491" y="181"/>
                    <a:pt x="1481" y="184"/>
                    <a:pt x="1468" y="188"/>
                  </a:cubicBezTo>
                  <a:cubicBezTo>
                    <a:pt x="1455" y="192"/>
                    <a:pt x="1444" y="197"/>
                    <a:pt x="1429" y="201"/>
                  </a:cubicBezTo>
                  <a:cubicBezTo>
                    <a:pt x="1414" y="205"/>
                    <a:pt x="1391" y="211"/>
                    <a:pt x="1375" y="215"/>
                  </a:cubicBezTo>
                  <a:cubicBezTo>
                    <a:pt x="1359" y="219"/>
                    <a:pt x="1345" y="223"/>
                    <a:pt x="1330" y="228"/>
                  </a:cubicBezTo>
                  <a:cubicBezTo>
                    <a:pt x="1315" y="233"/>
                    <a:pt x="1298" y="238"/>
                    <a:pt x="1282" y="243"/>
                  </a:cubicBezTo>
                  <a:cubicBezTo>
                    <a:pt x="1266" y="248"/>
                    <a:pt x="1246" y="255"/>
                    <a:pt x="1231" y="260"/>
                  </a:cubicBezTo>
                  <a:cubicBezTo>
                    <a:pt x="1216" y="265"/>
                    <a:pt x="1204" y="268"/>
                    <a:pt x="1189" y="273"/>
                  </a:cubicBezTo>
                  <a:cubicBezTo>
                    <a:pt x="1174" y="278"/>
                    <a:pt x="1158" y="286"/>
                    <a:pt x="1143" y="291"/>
                  </a:cubicBezTo>
                  <a:cubicBezTo>
                    <a:pt x="1128" y="296"/>
                    <a:pt x="1111" y="301"/>
                    <a:pt x="1096" y="306"/>
                  </a:cubicBezTo>
                  <a:cubicBezTo>
                    <a:pt x="1081" y="311"/>
                    <a:pt x="1067" y="317"/>
                    <a:pt x="1050" y="323"/>
                  </a:cubicBezTo>
                  <a:cubicBezTo>
                    <a:pt x="1033" y="329"/>
                    <a:pt x="1013" y="335"/>
                    <a:pt x="996" y="341"/>
                  </a:cubicBezTo>
                  <a:cubicBezTo>
                    <a:pt x="979" y="347"/>
                    <a:pt x="961" y="356"/>
                    <a:pt x="946" y="362"/>
                  </a:cubicBezTo>
                  <a:cubicBezTo>
                    <a:pt x="931" y="368"/>
                    <a:pt x="919" y="371"/>
                    <a:pt x="907" y="375"/>
                  </a:cubicBezTo>
                  <a:cubicBezTo>
                    <a:pt x="895" y="379"/>
                    <a:pt x="886" y="383"/>
                    <a:pt x="871" y="389"/>
                  </a:cubicBezTo>
                  <a:cubicBezTo>
                    <a:pt x="856" y="395"/>
                    <a:pt x="833" y="402"/>
                    <a:pt x="814" y="410"/>
                  </a:cubicBezTo>
                  <a:cubicBezTo>
                    <a:pt x="795" y="418"/>
                    <a:pt x="777" y="427"/>
                    <a:pt x="759" y="435"/>
                  </a:cubicBezTo>
                  <a:cubicBezTo>
                    <a:pt x="741" y="443"/>
                    <a:pt x="722" y="449"/>
                    <a:pt x="705" y="456"/>
                  </a:cubicBezTo>
                  <a:cubicBezTo>
                    <a:pt x="688" y="463"/>
                    <a:pt x="674" y="472"/>
                    <a:pt x="658" y="480"/>
                  </a:cubicBezTo>
                  <a:cubicBezTo>
                    <a:pt x="642" y="488"/>
                    <a:pt x="622" y="496"/>
                    <a:pt x="606" y="503"/>
                  </a:cubicBezTo>
                  <a:cubicBezTo>
                    <a:pt x="590" y="510"/>
                    <a:pt x="576" y="517"/>
                    <a:pt x="561" y="525"/>
                  </a:cubicBezTo>
                  <a:cubicBezTo>
                    <a:pt x="546" y="533"/>
                    <a:pt x="529" y="541"/>
                    <a:pt x="514" y="548"/>
                  </a:cubicBezTo>
                  <a:cubicBezTo>
                    <a:pt x="499" y="555"/>
                    <a:pt x="488" y="559"/>
                    <a:pt x="472" y="567"/>
                  </a:cubicBezTo>
                  <a:cubicBezTo>
                    <a:pt x="456" y="575"/>
                    <a:pt x="429" y="589"/>
                    <a:pt x="415" y="596"/>
                  </a:cubicBezTo>
                  <a:cubicBezTo>
                    <a:pt x="401" y="603"/>
                    <a:pt x="396" y="607"/>
                    <a:pt x="387" y="612"/>
                  </a:cubicBezTo>
                  <a:cubicBezTo>
                    <a:pt x="378" y="617"/>
                    <a:pt x="372" y="621"/>
                    <a:pt x="363" y="626"/>
                  </a:cubicBezTo>
                  <a:cubicBezTo>
                    <a:pt x="354" y="631"/>
                    <a:pt x="344" y="638"/>
                    <a:pt x="333" y="645"/>
                  </a:cubicBezTo>
                  <a:cubicBezTo>
                    <a:pt x="322" y="652"/>
                    <a:pt x="308" y="659"/>
                    <a:pt x="297" y="666"/>
                  </a:cubicBezTo>
                  <a:cubicBezTo>
                    <a:pt x="286" y="673"/>
                    <a:pt x="277" y="681"/>
                    <a:pt x="268" y="687"/>
                  </a:cubicBezTo>
                  <a:cubicBezTo>
                    <a:pt x="259" y="693"/>
                    <a:pt x="252" y="699"/>
                    <a:pt x="244" y="705"/>
                  </a:cubicBezTo>
                  <a:cubicBezTo>
                    <a:pt x="236" y="711"/>
                    <a:pt x="228" y="717"/>
                    <a:pt x="219" y="725"/>
                  </a:cubicBezTo>
                  <a:cubicBezTo>
                    <a:pt x="210" y="733"/>
                    <a:pt x="199" y="743"/>
                    <a:pt x="187" y="753"/>
                  </a:cubicBezTo>
                  <a:cubicBezTo>
                    <a:pt x="175" y="763"/>
                    <a:pt x="159" y="777"/>
                    <a:pt x="147" y="788"/>
                  </a:cubicBezTo>
                  <a:cubicBezTo>
                    <a:pt x="135" y="799"/>
                    <a:pt x="123" y="809"/>
                    <a:pt x="114" y="818"/>
                  </a:cubicBezTo>
                  <a:cubicBezTo>
                    <a:pt x="105" y="827"/>
                    <a:pt x="100" y="835"/>
                    <a:pt x="93" y="843"/>
                  </a:cubicBezTo>
                  <a:cubicBezTo>
                    <a:pt x="86" y="851"/>
                    <a:pt x="80" y="859"/>
                    <a:pt x="73" y="869"/>
                  </a:cubicBezTo>
                  <a:cubicBezTo>
                    <a:pt x="66" y="879"/>
                    <a:pt x="56" y="892"/>
                    <a:pt x="48" y="905"/>
                  </a:cubicBezTo>
                  <a:cubicBezTo>
                    <a:pt x="40" y="918"/>
                    <a:pt x="32" y="931"/>
                    <a:pt x="25" y="947"/>
                  </a:cubicBezTo>
                  <a:cubicBezTo>
                    <a:pt x="18" y="963"/>
                    <a:pt x="8" y="984"/>
                    <a:pt x="4" y="1004"/>
                  </a:cubicBezTo>
                  <a:cubicBezTo>
                    <a:pt x="0" y="1024"/>
                    <a:pt x="0" y="1050"/>
                    <a:pt x="1" y="1070"/>
                  </a:cubicBezTo>
                  <a:cubicBezTo>
                    <a:pt x="2" y="1090"/>
                    <a:pt x="8" y="1109"/>
                    <a:pt x="12" y="1125"/>
                  </a:cubicBezTo>
                  <a:cubicBezTo>
                    <a:pt x="16" y="1141"/>
                    <a:pt x="20" y="1151"/>
                    <a:pt x="28" y="1167"/>
                  </a:cubicBezTo>
                  <a:cubicBezTo>
                    <a:pt x="36" y="1183"/>
                    <a:pt x="51" y="1209"/>
                    <a:pt x="61" y="1224"/>
                  </a:cubicBezTo>
                  <a:cubicBezTo>
                    <a:pt x="71" y="1239"/>
                    <a:pt x="81" y="1247"/>
                    <a:pt x="88" y="1256"/>
                  </a:cubicBezTo>
                  <a:cubicBezTo>
                    <a:pt x="95" y="1265"/>
                    <a:pt x="99" y="1273"/>
                    <a:pt x="106" y="1280"/>
                  </a:cubicBezTo>
                  <a:cubicBezTo>
                    <a:pt x="113" y="1287"/>
                    <a:pt x="120" y="1293"/>
                    <a:pt x="129" y="1301"/>
                  </a:cubicBezTo>
                  <a:cubicBezTo>
                    <a:pt x="138" y="1309"/>
                    <a:pt x="147" y="1319"/>
                    <a:pt x="157" y="1328"/>
                  </a:cubicBezTo>
                  <a:cubicBezTo>
                    <a:pt x="167" y="1337"/>
                    <a:pt x="176" y="1344"/>
                    <a:pt x="187" y="1353"/>
                  </a:cubicBezTo>
                  <a:cubicBezTo>
                    <a:pt x="198" y="1362"/>
                    <a:pt x="211" y="1373"/>
                    <a:pt x="223" y="1383"/>
                  </a:cubicBezTo>
                  <a:cubicBezTo>
                    <a:pt x="235" y="1393"/>
                    <a:pt x="248" y="1405"/>
                    <a:pt x="262" y="1415"/>
                  </a:cubicBezTo>
                  <a:cubicBezTo>
                    <a:pt x="276" y="1425"/>
                    <a:pt x="294" y="1436"/>
                    <a:pt x="310" y="1446"/>
                  </a:cubicBezTo>
                  <a:cubicBezTo>
                    <a:pt x="326" y="1456"/>
                    <a:pt x="345" y="1467"/>
                    <a:pt x="360" y="1476"/>
                  </a:cubicBezTo>
                  <a:cubicBezTo>
                    <a:pt x="375" y="1485"/>
                    <a:pt x="388" y="1491"/>
                    <a:pt x="402" y="1499"/>
                  </a:cubicBezTo>
                  <a:cubicBezTo>
                    <a:pt x="416" y="1507"/>
                    <a:pt x="432" y="1517"/>
                    <a:pt x="445" y="1524"/>
                  </a:cubicBezTo>
                  <a:cubicBezTo>
                    <a:pt x="458" y="1531"/>
                    <a:pt x="468" y="1536"/>
                    <a:pt x="480" y="1542"/>
                  </a:cubicBezTo>
                  <a:cubicBezTo>
                    <a:pt x="492" y="1548"/>
                    <a:pt x="502" y="1553"/>
                    <a:pt x="514" y="1559"/>
                  </a:cubicBezTo>
                  <a:cubicBezTo>
                    <a:pt x="526" y="1565"/>
                    <a:pt x="538" y="1570"/>
                    <a:pt x="553" y="1577"/>
                  </a:cubicBezTo>
                  <a:cubicBezTo>
                    <a:pt x="568" y="1584"/>
                    <a:pt x="588" y="1595"/>
                    <a:pt x="603" y="1602"/>
                  </a:cubicBezTo>
                  <a:cubicBezTo>
                    <a:pt x="618" y="1609"/>
                    <a:pt x="629" y="1615"/>
                    <a:pt x="645" y="1622"/>
                  </a:cubicBezTo>
                  <a:cubicBezTo>
                    <a:pt x="661" y="1629"/>
                    <a:pt x="684" y="1639"/>
                    <a:pt x="700" y="1646"/>
                  </a:cubicBezTo>
                  <a:cubicBezTo>
                    <a:pt x="716" y="1653"/>
                    <a:pt x="727" y="1658"/>
                    <a:pt x="742" y="1664"/>
                  </a:cubicBezTo>
                  <a:cubicBezTo>
                    <a:pt x="757" y="1670"/>
                    <a:pt x="776" y="1676"/>
                    <a:pt x="793" y="1683"/>
                  </a:cubicBezTo>
                  <a:cubicBezTo>
                    <a:pt x="810" y="1690"/>
                    <a:pt x="826" y="1696"/>
                    <a:pt x="846" y="1704"/>
                  </a:cubicBezTo>
                  <a:cubicBezTo>
                    <a:pt x="866" y="1712"/>
                    <a:pt x="889" y="1722"/>
                    <a:pt x="912" y="1731"/>
                  </a:cubicBezTo>
                  <a:cubicBezTo>
                    <a:pt x="935" y="1740"/>
                    <a:pt x="965" y="1751"/>
                    <a:pt x="985" y="1758"/>
                  </a:cubicBezTo>
                  <a:cubicBezTo>
                    <a:pt x="1005" y="1765"/>
                    <a:pt x="1017" y="1770"/>
                    <a:pt x="1033" y="1775"/>
                  </a:cubicBezTo>
                  <a:cubicBezTo>
                    <a:pt x="1049" y="1780"/>
                    <a:pt x="1067" y="1785"/>
                    <a:pt x="1084" y="1791"/>
                  </a:cubicBezTo>
                  <a:cubicBezTo>
                    <a:pt x="1101" y="1797"/>
                    <a:pt x="1121" y="1805"/>
                    <a:pt x="1137" y="1811"/>
                  </a:cubicBezTo>
                  <a:cubicBezTo>
                    <a:pt x="1153" y="1817"/>
                    <a:pt x="1169" y="1821"/>
                    <a:pt x="1183" y="1826"/>
                  </a:cubicBezTo>
                  <a:cubicBezTo>
                    <a:pt x="1197" y="1831"/>
                    <a:pt x="1210" y="1835"/>
                    <a:pt x="1222" y="1839"/>
                  </a:cubicBezTo>
                  <a:cubicBezTo>
                    <a:pt x="1234" y="1843"/>
                    <a:pt x="1245" y="1849"/>
                    <a:pt x="1258" y="1853"/>
                  </a:cubicBezTo>
                  <a:cubicBezTo>
                    <a:pt x="1271" y="1857"/>
                    <a:pt x="1280" y="1860"/>
                    <a:pt x="1299" y="1866"/>
                  </a:cubicBezTo>
                  <a:cubicBezTo>
                    <a:pt x="1318" y="1872"/>
                    <a:pt x="1343" y="1879"/>
                    <a:pt x="1372" y="1887"/>
                  </a:cubicBezTo>
                  <a:cubicBezTo>
                    <a:pt x="1401" y="1895"/>
                    <a:pt x="1447" y="1909"/>
                    <a:pt x="1476" y="1917"/>
                  </a:cubicBezTo>
                  <a:cubicBezTo>
                    <a:pt x="1505" y="1925"/>
                    <a:pt x="1524" y="1932"/>
                    <a:pt x="1546" y="1938"/>
                  </a:cubicBezTo>
                  <a:cubicBezTo>
                    <a:pt x="1568" y="1944"/>
                    <a:pt x="1592" y="1951"/>
                    <a:pt x="1611" y="1956"/>
                  </a:cubicBezTo>
                  <a:cubicBezTo>
                    <a:pt x="1630" y="1961"/>
                    <a:pt x="1641" y="1964"/>
                    <a:pt x="1663" y="1970"/>
                  </a:cubicBezTo>
                  <a:cubicBezTo>
                    <a:pt x="1685" y="1976"/>
                    <a:pt x="1724" y="1988"/>
                    <a:pt x="1746" y="1994"/>
                  </a:cubicBezTo>
                  <a:cubicBezTo>
                    <a:pt x="1768" y="2000"/>
                    <a:pt x="1777" y="2002"/>
                    <a:pt x="1795" y="2007"/>
                  </a:cubicBezTo>
                  <a:cubicBezTo>
                    <a:pt x="1813" y="2012"/>
                    <a:pt x="1837" y="2018"/>
                    <a:pt x="1854" y="2022"/>
                  </a:cubicBezTo>
                  <a:cubicBezTo>
                    <a:pt x="1871" y="2026"/>
                    <a:pt x="1885" y="2030"/>
                    <a:pt x="1899" y="2033"/>
                  </a:cubicBezTo>
                  <a:cubicBezTo>
                    <a:pt x="1913" y="2036"/>
                    <a:pt x="1913" y="2036"/>
                    <a:pt x="1939" y="2043"/>
                  </a:cubicBezTo>
                  <a:cubicBezTo>
                    <a:pt x="1965" y="2050"/>
                    <a:pt x="2034" y="2073"/>
                    <a:pt x="2056" y="2075"/>
                  </a:cubicBezTo>
                  <a:cubicBezTo>
                    <a:pt x="2078" y="2077"/>
                    <a:pt x="2066" y="2078"/>
                    <a:pt x="2068" y="2058"/>
                  </a:cubicBezTo>
                  <a:cubicBezTo>
                    <a:pt x="2070" y="2038"/>
                    <a:pt x="2067" y="1998"/>
                    <a:pt x="2067" y="1956"/>
                  </a:cubicBezTo>
                  <a:cubicBezTo>
                    <a:pt x="2067" y="1914"/>
                    <a:pt x="2067" y="1968"/>
                    <a:pt x="2067" y="1805"/>
                  </a:cubicBezTo>
                  <a:cubicBezTo>
                    <a:pt x="2067" y="1642"/>
                    <a:pt x="2065" y="1253"/>
                    <a:pt x="2065" y="978"/>
                  </a:cubicBezTo>
                  <a:cubicBezTo>
                    <a:pt x="2065" y="703"/>
                    <a:pt x="2064" y="327"/>
                    <a:pt x="2064" y="156"/>
                  </a:cubicBezTo>
                  <a:close/>
                </a:path>
              </a:pathLst>
            </a:custGeom>
            <a:gradFill rotWithShape="0">
              <a:gsLst>
                <a:gs pos="0">
                  <a:srgbClr val="FFE1C3"/>
                </a:gs>
                <a:gs pos="50000">
                  <a:srgbClr val="FFFFFF"/>
                </a:gs>
                <a:gs pos="100000">
                  <a:srgbClr val="FFE1C3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Oval 13"/>
            <p:cNvSpPr>
              <a:spLocks noChangeArrowheads="1"/>
            </p:cNvSpPr>
            <p:nvPr/>
          </p:nvSpPr>
          <p:spPr bwMode="auto">
            <a:xfrm>
              <a:off x="2352" y="2064"/>
              <a:ext cx="480" cy="2064"/>
            </a:xfrm>
            <a:prstGeom prst="ellipse">
              <a:avLst/>
            </a:prstGeom>
            <a:solidFill>
              <a:srgbClr val="FFE1C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15" name="Group 19"/>
          <p:cNvGrpSpPr>
            <a:grpSpLocks/>
          </p:cNvGrpSpPr>
          <p:nvPr/>
        </p:nvGrpSpPr>
        <p:grpSpPr bwMode="auto">
          <a:xfrm>
            <a:off x="2362200" y="3692525"/>
            <a:ext cx="514350" cy="2459038"/>
            <a:chOff x="1488" y="2326"/>
            <a:chExt cx="324" cy="1549"/>
          </a:xfrm>
        </p:grpSpPr>
        <p:sp>
          <p:nvSpPr>
            <p:cNvPr id="4111" name="Oval 15"/>
            <p:cNvSpPr>
              <a:spLocks noChangeArrowheads="1"/>
            </p:cNvSpPr>
            <p:nvPr/>
          </p:nvSpPr>
          <p:spPr bwMode="auto">
            <a:xfrm>
              <a:off x="1488" y="2352"/>
              <a:ext cx="288" cy="1509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Oval 18"/>
            <p:cNvSpPr>
              <a:spLocks noChangeArrowheads="1"/>
            </p:cNvSpPr>
            <p:nvPr/>
          </p:nvSpPr>
          <p:spPr bwMode="auto">
            <a:xfrm>
              <a:off x="1536" y="2326"/>
              <a:ext cx="276" cy="1549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Oval 17"/>
            <p:cNvSpPr>
              <a:spLocks noChangeArrowheads="1"/>
            </p:cNvSpPr>
            <p:nvPr/>
          </p:nvSpPr>
          <p:spPr bwMode="auto">
            <a:xfrm>
              <a:off x="1488" y="2352"/>
              <a:ext cx="288" cy="150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2559050" y="1041400"/>
            <a:ext cx="55563" cy="12255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17" name="Object 21"/>
          <p:cNvGraphicFramePr>
            <a:graphicFrameLocks noChangeAspect="1"/>
          </p:cNvGraphicFramePr>
          <p:nvPr/>
        </p:nvGraphicFramePr>
        <p:xfrm>
          <a:off x="1498600" y="596900"/>
          <a:ext cx="9398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tion" r:id="rId4" imgW="482400" imgH="241200" progId="">
                  <p:embed/>
                </p:oleObj>
              </mc:Choice>
              <mc:Fallback>
                <p:oleObj name="Equation" r:id="rId4" imgW="482400" imgH="241200" progId="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8600" y="596900"/>
                        <a:ext cx="9398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4191000" y="76200"/>
            <a:ext cx="4953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One way would be to cut it into a series of thin slices (flat cylinders) and add their volumes.</a:t>
            </a:r>
          </a:p>
        </p:txBody>
      </p:sp>
      <p:grpSp>
        <p:nvGrpSpPr>
          <p:cNvPr id="4123" name="Group 27"/>
          <p:cNvGrpSpPr>
            <a:grpSpLocks/>
          </p:cNvGrpSpPr>
          <p:nvPr/>
        </p:nvGrpSpPr>
        <p:grpSpPr bwMode="auto">
          <a:xfrm>
            <a:off x="4876800" y="1219200"/>
            <a:ext cx="4267200" cy="1295400"/>
            <a:chOff x="2880" y="1585"/>
            <a:chExt cx="2688" cy="816"/>
          </a:xfrm>
        </p:grpSpPr>
        <p:sp>
          <p:nvSpPr>
            <p:cNvPr id="4120" name="Text Box 24"/>
            <p:cNvSpPr txBox="1">
              <a:spLocks noChangeArrowheads="1"/>
            </p:cNvSpPr>
            <p:nvPr/>
          </p:nvSpPr>
          <p:spPr bwMode="auto">
            <a:xfrm>
              <a:off x="2880" y="1585"/>
              <a:ext cx="268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dirty="0"/>
                <a:t>The volume of each flat cylinder (disk) is:</a:t>
              </a:r>
            </a:p>
          </p:txBody>
        </p:sp>
        <p:graphicFrame>
          <p:nvGraphicFramePr>
            <p:cNvPr id="4122" name="Object 26"/>
            <p:cNvGraphicFramePr>
              <a:graphicFrameLocks noChangeAspect="1"/>
            </p:cNvGraphicFramePr>
            <p:nvPr/>
          </p:nvGraphicFramePr>
          <p:xfrm>
            <a:off x="2880" y="2112"/>
            <a:ext cx="2240" cy="2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6" name="Equation" r:id="rId6" imgW="1574640" imgH="203040" progId="">
                    <p:embed/>
                  </p:oleObj>
                </mc:Choice>
                <mc:Fallback>
                  <p:oleObj name="Equation" r:id="rId6" imgW="1574640" imgH="203040" progId="">
                    <p:embed/>
                    <p:pic>
                      <p:nvPicPr>
                        <p:cNvPr id="0" name="Picture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0" y="2112"/>
                          <a:ext cx="2240" cy="28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4890913" y="3581400"/>
            <a:ext cx="42530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</a:rPr>
              <a:t>r =</a:t>
            </a: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sz="2800" i="1" dirty="0">
                <a:latin typeface="Times New Roman" pitchFamily="18" charset="0"/>
              </a:rPr>
              <a:t>y</a:t>
            </a:r>
            <a:r>
              <a:rPr lang="en-US" dirty="0"/>
              <a:t> value of the function</a:t>
            </a: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4876800" y="4114800"/>
            <a:ext cx="41306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thickness </a:t>
            </a:r>
            <a:r>
              <a:rPr lang="en-US" sz="2800" i="1" dirty="0">
                <a:latin typeface="Times New Roman" pitchFamily="18" charset="0"/>
              </a:rPr>
              <a:t>=</a:t>
            </a:r>
            <a:r>
              <a:rPr lang="en-US" dirty="0"/>
              <a:t> </a:t>
            </a:r>
            <a:r>
              <a:rPr lang="en-US" sz="2800" i="1" dirty="0" err="1" smtClean="0">
                <a:latin typeface="Times New Roman" pitchFamily="18" charset="0"/>
              </a:rPr>
              <a:t>dx</a:t>
            </a:r>
            <a:endParaRPr lang="en-US" sz="2800" i="1" dirty="0">
              <a:latin typeface="Times New Roman" pitchFamily="18" charset="0"/>
            </a:endParaRPr>
          </a:p>
        </p:txBody>
      </p:sp>
      <p:graphicFrame>
        <p:nvGraphicFramePr>
          <p:cNvPr id="4128" name="Object 32"/>
          <p:cNvGraphicFramePr>
            <a:graphicFrameLocks noChangeAspect="1"/>
          </p:cNvGraphicFramePr>
          <p:nvPr/>
        </p:nvGraphicFramePr>
        <p:xfrm>
          <a:off x="5492750" y="2951163"/>
          <a:ext cx="381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Equation" r:id="rId8" imgW="139680" imgH="139680" progId="">
                  <p:embed/>
                </p:oleObj>
              </mc:Choice>
              <mc:Fallback>
                <p:oleObj name="Equation" r:id="rId8" imgW="139680" imgH="139680" progId="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0" y="2951163"/>
                        <a:ext cx="3810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9" name="Object 33"/>
          <p:cNvGraphicFramePr>
            <a:graphicFrameLocks noChangeAspect="1"/>
          </p:cNvGraphicFramePr>
          <p:nvPr/>
        </p:nvGraphicFramePr>
        <p:xfrm>
          <a:off x="5832475" y="2570163"/>
          <a:ext cx="1108075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Equation" r:id="rId10" imgW="406080" imgH="342720" progId="">
                  <p:embed/>
                </p:oleObj>
              </mc:Choice>
              <mc:Fallback>
                <p:oleObj name="Equation" r:id="rId10" imgW="406080" imgH="342720" progId="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2475" y="2570163"/>
                        <a:ext cx="1108075" cy="935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0" name="Object 34"/>
          <p:cNvGraphicFramePr>
            <a:graphicFrameLocks noChangeAspect="1"/>
          </p:cNvGraphicFramePr>
          <p:nvPr/>
        </p:nvGraphicFramePr>
        <p:xfrm>
          <a:off x="7024688" y="2847976"/>
          <a:ext cx="519112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Equation" r:id="rId12" imgW="190440" imgH="177480" progId="">
                  <p:embed/>
                </p:oleObj>
              </mc:Choice>
              <mc:Fallback>
                <p:oleObj name="Equation" r:id="rId12" imgW="190440" imgH="177480" progId="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4688" y="2847976"/>
                        <a:ext cx="519112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31" name="Line 35"/>
          <p:cNvSpPr>
            <a:spLocks noChangeShapeType="1"/>
          </p:cNvSpPr>
          <p:nvPr/>
        </p:nvSpPr>
        <p:spPr bwMode="auto">
          <a:xfrm>
            <a:off x="6102350" y="2493963"/>
            <a:ext cx="1524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32" name="Line 36"/>
          <p:cNvSpPr>
            <a:spLocks noChangeShapeType="1"/>
          </p:cNvSpPr>
          <p:nvPr/>
        </p:nvSpPr>
        <p:spPr bwMode="auto">
          <a:xfrm>
            <a:off x="7321550" y="2570163"/>
            <a:ext cx="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33" name="Line 37"/>
          <p:cNvSpPr>
            <a:spLocks noChangeShapeType="1"/>
          </p:cNvSpPr>
          <p:nvPr/>
        </p:nvSpPr>
        <p:spPr bwMode="auto">
          <a:xfrm flipH="1">
            <a:off x="5721350" y="2570163"/>
            <a:ext cx="1524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" name="Object 35"/>
          <p:cNvGraphicFramePr>
            <a:graphicFrameLocks noChangeAspect="1"/>
          </p:cNvGraphicFramePr>
          <p:nvPr/>
        </p:nvGraphicFramePr>
        <p:xfrm>
          <a:off x="4953000" y="5105400"/>
          <a:ext cx="2401888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Equation" r:id="rId14" imgW="1117440" imgH="342720" progId="">
                  <p:embed/>
                </p:oleObj>
              </mc:Choice>
              <mc:Fallback>
                <p:oleObj name="Equation" r:id="rId14" imgW="1117440" imgH="342720" progId="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105400"/>
                        <a:ext cx="2401888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36"/>
          <p:cNvGraphicFramePr>
            <a:graphicFrameLocks noChangeAspect="1"/>
          </p:cNvGraphicFramePr>
          <p:nvPr/>
        </p:nvGraphicFramePr>
        <p:xfrm>
          <a:off x="7391400" y="5105400"/>
          <a:ext cx="1446213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Equation" r:id="rId16" imgW="672840" imgH="330120" progId="">
                  <p:embed/>
                </p:oleObj>
              </mc:Choice>
              <mc:Fallback>
                <p:oleObj name="Equation" r:id="rId16" imgW="672840" imgH="330120" progId="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5105400"/>
                        <a:ext cx="1446213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7"/>
          <p:cNvGraphicFramePr>
            <a:graphicFrameLocks noChangeAspect="1"/>
          </p:cNvGraphicFramePr>
          <p:nvPr/>
        </p:nvGraphicFramePr>
        <p:xfrm>
          <a:off x="5257800" y="5715000"/>
          <a:ext cx="1119188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Equation" r:id="rId18" imgW="520560" imgH="482400" progId="">
                  <p:embed/>
                </p:oleObj>
              </mc:Choice>
              <mc:Fallback>
                <p:oleObj name="Equation" r:id="rId18" imgW="520560" imgH="482400" progId="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5715000"/>
                        <a:ext cx="1119188" cy="103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4" name="Object 38"/>
          <p:cNvGraphicFramePr>
            <a:graphicFrameLocks noChangeAspect="1"/>
          </p:cNvGraphicFramePr>
          <p:nvPr/>
        </p:nvGraphicFramePr>
        <p:xfrm>
          <a:off x="6477000" y="6075363"/>
          <a:ext cx="7096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name="Equation" r:id="rId20" imgW="330120" imgH="177480" progId="">
                  <p:embed/>
                </p:oleObj>
              </mc:Choice>
              <mc:Fallback>
                <p:oleObj name="Equation" r:id="rId20" imgW="330120" imgH="177480" progId="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6075363"/>
                        <a:ext cx="709613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 Box 25"/>
          <p:cNvSpPr txBox="1">
            <a:spLocks noChangeArrowheads="1"/>
          </p:cNvSpPr>
          <p:nvPr/>
        </p:nvSpPr>
        <p:spPr bwMode="auto">
          <a:xfrm>
            <a:off x="4767262" y="4648200"/>
            <a:ext cx="4300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If we add the volumes, we get: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" grpId="0" animBg="1"/>
      <p:bldP spid="4121" grpId="0" autoUpdateAnimBg="0"/>
      <p:bldP spid="4125" grpId="0" autoUpdateAnimBg="0"/>
      <p:bldP spid="4126" grpId="0" autoUpdateAnimBg="0"/>
      <p:bldP spid="4131" grpId="0" animBg="1"/>
      <p:bldP spid="4132" grpId="0" animBg="1"/>
      <p:bldP spid="4133" grpId="0" animBg="1"/>
      <p:bldP spid="3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81000" y="4724400"/>
            <a:ext cx="4953000" cy="6858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81000" y="4724400"/>
            <a:ext cx="4953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381000" y="3276600"/>
            <a:ext cx="4800600" cy="6858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381000" y="3276600"/>
            <a:ext cx="48006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381000" y="1752600"/>
            <a:ext cx="8229600" cy="1143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381000" y="1752600"/>
            <a:ext cx="8229600" cy="1143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304800" y="838200"/>
            <a:ext cx="6934200" cy="6858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304800" y="838200"/>
            <a:ext cx="69342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438150" y="1046163"/>
            <a:ext cx="381000" cy="457200"/>
            <a:chOff x="276" y="601"/>
            <a:chExt cx="240" cy="288"/>
          </a:xfrm>
        </p:grpSpPr>
        <p:sp>
          <p:nvSpPr>
            <p:cNvPr id="10258" name="Text Box 18"/>
            <p:cNvSpPr txBox="1">
              <a:spLocks noChangeArrowheads="1"/>
            </p:cNvSpPr>
            <p:nvPr/>
          </p:nvSpPr>
          <p:spPr bwMode="auto">
            <a:xfrm>
              <a:off x="278" y="601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0259" name="Oval 19"/>
            <p:cNvSpPr>
              <a:spLocks noChangeArrowheads="1"/>
            </p:cNvSpPr>
            <p:nvPr/>
          </p:nvSpPr>
          <p:spPr bwMode="auto">
            <a:xfrm>
              <a:off x="276" y="616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1066800" y="1929825"/>
            <a:ext cx="7467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/>
              <a:t>Find a formula </a:t>
            </a:r>
            <a:r>
              <a:rPr lang="en-US" sz="3200" i="1" dirty="0" smtClean="0">
                <a:latin typeface="Times New Roman" pitchFamily="18" charset="0"/>
              </a:rPr>
              <a:t>V</a:t>
            </a:r>
            <a:r>
              <a:rPr lang="en-US" sz="3200" dirty="0" smtClean="0"/>
              <a:t>(</a:t>
            </a:r>
            <a:r>
              <a:rPr lang="en-US" sz="3200" i="1" dirty="0" smtClean="0">
                <a:latin typeface="Times New Roman" pitchFamily="18" charset="0"/>
              </a:rPr>
              <a:t>x</a:t>
            </a:r>
            <a:r>
              <a:rPr lang="en-US" sz="2800" dirty="0" smtClean="0"/>
              <a:t>) for the volume of that typical cross section.</a:t>
            </a:r>
            <a:endParaRPr lang="en-US" sz="2800" dirty="0"/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1066800" y="962025"/>
            <a:ext cx="746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/>
              <a:t>Sketch the solid and a typical cross section.</a:t>
            </a:r>
          </a:p>
        </p:txBody>
      </p:sp>
      <p:sp>
        <p:nvSpPr>
          <p:cNvPr id="10262" name="Oval 22"/>
          <p:cNvSpPr>
            <a:spLocks noChangeArrowheads="1"/>
          </p:cNvSpPr>
          <p:nvPr/>
        </p:nvSpPr>
        <p:spPr bwMode="auto">
          <a:xfrm>
            <a:off x="457200" y="2041525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0263" name="Oval 23"/>
          <p:cNvSpPr>
            <a:spLocks noChangeArrowheads="1"/>
          </p:cNvSpPr>
          <p:nvPr/>
        </p:nvSpPr>
        <p:spPr bwMode="auto">
          <a:xfrm>
            <a:off x="457200" y="3444875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1066800" y="3352800"/>
            <a:ext cx="746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/>
              <a:t>Find the limits of integration.</a:t>
            </a:r>
          </a:p>
        </p:txBody>
      </p:sp>
      <p:sp>
        <p:nvSpPr>
          <p:cNvPr id="10265" name="Oval 25"/>
          <p:cNvSpPr>
            <a:spLocks noChangeArrowheads="1"/>
          </p:cNvSpPr>
          <p:nvPr/>
        </p:nvSpPr>
        <p:spPr bwMode="auto">
          <a:xfrm>
            <a:off x="457200" y="4876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1066800" y="4784725"/>
            <a:ext cx="7467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/>
              <a:t>Integrate </a:t>
            </a:r>
            <a:r>
              <a:rPr lang="en-US" sz="3200" i="1" dirty="0">
                <a:latin typeface="Times New Roman" pitchFamily="18" charset="0"/>
              </a:rPr>
              <a:t>V</a:t>
            </a:r>
            <a:r>
              <a:rPr lang="en-US" sz="3200" dirty="0"/>
              <a:t>(</a:t>
            </a:r>
            <a:r>
              <a:rPr lang="en-US" sz="3200" i="1" dirty="0">
                <a:latin typeface="Times New Roman" pitchFamily="18" charset="0"/>
              </a:rPr>
              <a:t>x</a:t>
            </a:r>
            <a:r>
              <a:rPr lang="en-US" sz="3200" dirty="0"/>
              <a:t>)</a:t>
            </a:r>
            <a:r>
              <a:rPr lang="en-US" sz="2800" dirty="0"/>
              <a:t> to find volume.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43200" y="329625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 of Slicing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14400"/>
            <a:ext cx="8077200" cy="5592763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Find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volume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of the solid obtained by rotating the region bounded by the given curves </a:t>
            </a:r>
          </a:p>
          <a:p>
            <a:pPr>
              <a:buFontTx/>
              <a:buNone/>
            </a:pPr>
            <a:endParaRPr lang="en-US" sz="2800" dirty="0"/>
          </a:p>
          <a:p>
            <a:pPr>
              <a:buFontTx/>
              <a:buNone/>
            </a:pPr>
            <a:r>
              <a:rPr lang="en-US" sz="2800" dirty="0"/>
              <a:t>  </a:t>
            </a:r>
          </a:p>
          <a:p>
            <a:endParaRPr lang="en-US" sz="2800" dirty="0"/>
          </a:p>
        </p:txBody>
      </p:sp>
      <p:pic>
        <p:nvPicPr>
          <p:cNvPr id="16393" name="Picture 9" descr="mat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498174"/>
            <a:ext cx="2971800" cy="2160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Picture 10" descr="mat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3276600"/>
            <a:ext cx="3141133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395" name="Object 11"/>
          <p:cNvGraphicFramePr>
            <a:graphicFrameLocks noGrp="1" noChangeAspect="1"/>
          </p:cNvGraphicFramePr>
          <p:nvPr>
            <p:ph sz="half" idx="2"/>
          </p:nvPr>
        </p:nvGraphicFramePr>
        <p:xfrm>
          <a:off x="990600" y="1981201"/>
          <a:ext cx="6629400" cy="656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9" name="Equation" r:id="rId5" imgW="2450880" imgH="228600" progId="Equation.3">
                  <p:embed/>
                </p:oleObj>
              </mc:Choice>
              <mc:Fallback>
                <p:oleObj name="Equation" r:id="rId5" imgW="24508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981201"/>
                        <a:ext cx="6629400" cy="6569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29000" y="1524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ChangeArrowheads="1"/>
          </p:cNvSpPr>
          <p:nvPr/>
        </p:nvSpPr>
        <p:spPr bwMode="auto">
          <a:xfrm>
            <a:off x="2209800" y="2286000"/>
            <a:ext cx="3733800" cy="990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914400"/>
            <a:ext cx="8229600" cy="1295400"/>
          </a:xfrm>
        </p:spPr>
        <p:txBody>
          <a:bodyPr/>
          <a:lstStyle/>
          <a:p>
            <a:pPr algn="l"/>
            <a:r>
              <a:rPr lang="en-US" sz="28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If</a:t>
            </a:r>
            <a:r>
              <a:rPr lang="en-US" sz="2800" i="1" dirty="0" smtClean="0"/>
              <a:t> y = f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dirty="0"/>
              <a:t>)</a:t>
            </a:r>
            <a:r>
              <a:rPr lang="en-US" sz="2800" i="1" dirty="0"/>
              <a:t> </a:t>
            </a:r>
            <a:r>
              <a:rPr lang="en-US" sz="2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is the equation of the curve whose area is being </a:t>
            </a:r>
            <a:r>
              <a:rPr lang="en-US" sz="28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rotated about the x-axis, then the volume is</a:t>
            </a:r>
            <a:endParaRPr lang="en-US" sz="28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14600" y="2286000"/>
          <a:ext cx="3097822" cy="904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2" name="Equation" r:id="rId3" imgW="1130040" imgH="330120" progId="Equation.3">
                  <p:embed/>
                </p:oleObj>
              </mc:Choice>
              <mc:Fallback>
                <p:oleObj name="Equation" r:id="rId3" imgW="1130040" imgH="33012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286000"/>
                        <a:ext cx="3097822" cy="9049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609600" y="3505200"/>
            <a:ext cx="8077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i="1" dirty="0" smtClean="0"/>
              <a:t> </a:t>
            </a:r>
            <a:r>
              <a:rPr lang="en-US" sz="2800" i="1" dirty="0" smtClean="0"/>
              <a:t>a </a:t>
            </a:r>
            <a:r>
              <a:rPr lang="en-US" sz="2800" dirty="0" smtClean="0"/>
              <a:t>and </a:t>
            </a:r>
            <a:r>
              <a:rPr lang="en-US" sz="2800" i="1" dirty="0" smtClean="0"/>
              <a:t>b </a:t>
            </a:r>
            <a:r>
              <a:rPr lang="en-US" sz="2800" dirty="0" smtClean="0"/>
              <a:t>are the limits of the area being rotated</a:t>
            </a:r>
          </a:p>
          <a:p>
            <a:pPr>
              <a:buFont typeface="Wingdings" pitchFamily="2" charset="2"/>
              <a:buChar char="Ø"/>
            </a:pPr>
            <a:r>
              <a:rPr lang="en-US" sz="2800" i="1" dirty="0" smtClean="0"/>
              <a:t> </a:t>
            </a:r>
            <a:r>
              <a:rPr lang="en-US" sz="2800" i="1" dirty="0" err="1" smtClean="0"/>
              <a:t>dx</a:t>
            </a:r>
            <a:r>
              <a:rPr lang="en-US" sz="2800" dirty="0" smtClean="0"/>
              <a:t> shows that the area is being rotated about the </a:t>
            </a:r>
            <a:r>
              <a:rPr lang="en-US" sz="2800" i="1" dirty="0" smtClean="0"/>
              <a:t>x-</a:t>
            </a:r>
            <a:r>
              <a:rPr lang="en-US" sz="2800" dirty="0" smtClean="0"/>
              <a:t>axis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24200" y="329625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Disk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914400"/>
            <a:ext cx="8839200" cy="51816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kern="1200" dirty="0" smtClean="0">
                <a:latin typeface="Arial" charset="0"/>
              </a:rPr>
              <a:t>Find </a:t>
            </a:r>
            <a:r>
              <a:rPr lang="en-US" sz="2800" kern="1200" dirty="0">
                <a:latin typeface="Arial" charset="0"/>
              </a:rPr>
              <a:t>the volume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1200" dirty="0">
                <a:latin typeface="Arial" charset="0"/>
              </a:rPr>
              <a:t>of the solid of revolution generated by rotating </a:t>
            </a:r>
            <a:r>
              <a:rPr lang="en-US" sz="2800" kern="1200" dirty="0" smtClean="0">
                <a:latin typeface="Arial" charset="0"/>
              </a:rPr>
              <a:t>region bounded by the </a:t>
            </a:r>
            <a:r>
              <a:rPr lang="en-US" sz="2800" kern="1200" dirty="0">
                <a:latin typeface="Arial" charset="0"/>
              </a:rPr>
              <a:t>curve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y = </a:t>
            </a:r>
            <a:r>
              <a:rPr lang="en-US" sz="2800" i="1" dirty="0" smtClean="0">
                <a:latin typeface="+mj-lt"/>
                <a:cs typeface="Arial" pitchFamily="34" charset="0"/>
              </a:rPr>
              <a:t>x</a:t>
            </a:r>
            <a:r>
              <a:rPr lang="en-US" sz="2400" i="1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i="1" dirty="0" smtClean="0">
                <a:latin typeface="+mj-lt"/>
                <a:cs typeface="Arial" pitchFamily="34" charset="0"/>
              </a:rPr>
              <a:t>x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= 0 </a:t>
            </a:r>
            <a:r>
              <a:rPr lang="en-US" sz="2800" kern="1200" dirty="0">
                <a:latin typeface="Arial" charset="0"/>
              </a:rPr>
              <a:t>and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= 4 </a:t>
            </a:r>
            <a:r>
              <a:rPr lang="en-US" sz="2800" kern="1200" dirty="0">
                <a:latin typeface="Arial" charset="0"/>
              </a:rPr>
              <a:t>about the y-axis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</a:rPr>
              <a:t>	</a:t>
            </a:r>
            <a:endParaRPr lang="en-US" sz="2800" dirty="0"/>
          </a:p>
          <a:p>
            <a:endParaRPr lang="en-US" sz="2800" dirty="0"/>
          </a:p>
        </p:txBody>
      </p:sp>
      <p:pic>
        <p:nvPicPr>
          <p:cNvPr id="4" name="Picture 9" descr="ma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743200"/>
            <a:ext cx="300672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mat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70387" y="2743200"/>
            <a:ext cx="3665538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429000" y="1524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Limerick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81000"/>
            <a:ext cx="4025900" cy="4038600"/>
          </a:xfrm>
          <a:prstGeom prst="rect">
            <a:avLst/>
          </a:prstGeom>
          <a:noFill/>
        </p:spPr>
      </p:pic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572000" y="533400"/>
            <a:ext cx="43592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The natural draft cooling tower shown at left is about 500 feet high and its shape can be approximated by the graph of this equation revolved about the y-axis:</a:t>
            </a:r>
          </a:p>
        </p:txBody>
      </p:sp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4737100" y="3352800"/>
          <a:ext cx="3830638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9" name="Equation" r:id="rId5" imgW="1739880" imgH="228600" progId="">
                  <p:embed/>
                </p:oleObj>
              </mc:Choice>
              <mc:Fallback>
                <p:oleObj name="Equation" r:id="rId5" imgW="1739880" imgH="22860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7100" y="3352800"/>
                        <a:ext cx="3830638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4" name="Freeform 12"/>
          <p:cNvSpPr>
            <a:spLocks/>
          </p:cNvSpPr>
          <p:nvPr/>
        </p:nvSpPr>
        <p:spPr bwMode="auto">
          <a:xfrm>
            <a:off x="2300288" y="2057400"/>
            <a:ext cx="6096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4" y="0"/>
              </a:cxn>
            </a:cxnLst>
            <a:rect l="0" t="0" r="r" b="b"/>
            <a:pathLst>
              <a:path w="384" h="1">
                <a:moveTo>
                  <a:pt x="0" y="0"/>
                </a:moveTo>
                <a:lnTo>
                  <a:pt x="384" y="0"/>
                </a:lnTo>
              </a:path>
            </a:pathLst>
          </a:custGeom>
          <a:noFill/>
          <a:ln w="31750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3" name="Freeform 11"/>
          <p:cNvSpPr>
            <a:spLocks/>
          </p:cNvSpPr>
          <p:nvPr/>
        </p:nvSpPr>
        <p:spPr bwMode="auto">
          <a:xfrm>
            <a:off x="2886075" y="906463"/>
            <a:ext cx="466725" cy="2979737"/>
          </a:xfrm>
          <a:custGeom>
            <a:avLst/>
            <a:gdLst/>
            <a:ahLst/>
            <a:cxnLst>
              <a:cxn ang="0">
                <a:pos x="294" y="1877"/>
              </a:cxn>
              <a:cxn ang="0">
                <a:pos x="217" y="1627"/>
              </a:cxn>
              <a:cxn ang="0">
                <a:pos x="140" y="1354"/>
              </a:cxn>
              <a:cxn ang="0">
                <a:pos x="73" y="1095"/>
              </a:cxn>
              <a:cxn ang="0">
                <a:pos x="35" y="869"/>
              </a:cxn>
              <a:cxn ang="0">
                <a:pos x="6" y="629"/>
              </a:cxn>
              <a:cxn ang="0">
                <a:pos x="1" y="504"/>
              </a:cxn>
              <a:cxn ang="0">
                <a:pos x="6" y="389"/>
              </a:cxn>
              <a:cxn ang="0">
                <a:pos x="20" y="255"/>
              </a:cxn>
              <a:cxn ang="0">
                <a:pos x="40" y="125"/>
              </a:cxn>
              <a:cxn ang="0">
                <a:pos x="64" y="0"/>
              </a:cxn>
            </a:cxnLst>
            <a:rect l="0" t="0" r="r" b="b"/>
            <a:pathLst>
              <a:path w="294" h="1877">
                <a:moveTo>
                  <a:pt x="294" y="1877"/>
                </a:moveTo>
                <a:cubicBezTo>
                  <a:pt x="281" y="1835"/>
                  <a:pt x="243" y="1714"/>
                  <a:pt x="217" y="1627"/>
                </a:cubicBezTo>
                <a:cubicBezTo>
                  <a:pt x="191" y="1540"/>
                  <a:pt x="164" y="1443"/>
                  <a:pt x="140" y="1354"/>
                </a:cubicBezTo>
                <a:cubicBezTo>
                  <a:pt x="116" y="1265"/>
                  <a:pt x="90" y="1176"/>
                  <a:pt x="73" y="1095"/>
                </a:cubicBezTo>
                <a:cubicBezTo>
                  <a:pt x="56" y="1014"/>
                  <a:pt x="46" y="947"/>
                  <a:pt x="35" y="869"/>
                </a:cubicBezTo>
                <a:cubicBezTo>
                  <a:pt x="24" y="791"/>
                  <a:pt x="12" y="690"/>
                  <a:pt x="6" y="629"/>
                </a:cubicBezTo>
                <a:cubicBezTo>
                  <a:pt x="0" y="568"/>
                  <a:pt x="1" y="544"/>
                  <a:pt x="1" y="504"/>
                </a:cubicBezTo>
                <a:cubicBezTo>
                  <a:pt x="1" y="464"/>
                  <a:pt x="3" y="430"/>
                  <a:pt x="6" y="389"/>
                </a:cubicBezTo>
                <a:cubicBezTo>
                  <a:pt x="9" y="348"/>
                  <a:pt x="14" y="299"/>
                  <a:pt x="20" y="255"/>
                </a:cubicBezTo>
                <a:cubicBezTo>
                  <a:pt x="26" y="211"/>
                  <a:pt x="33" y="167"/>
                  <a:pt x="40" y="125"/>
                </a:cubicBezTo>
                <a:cubicBezTo>
                  <a:pt x="47" y="83"/>
                  <a:pt x="59" y="26"/>
                  <a:pt x="64" y="0"/>
                </a:cubicBezTo>
              </a:path>
            </a:pathLst>
          </a:custGeom>
          <a:noFill/>
          <a:ln w="222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3573" name="Group 21"/>
          <p:cNvGrpSpPr>
            <a:grpSpLocks/>
          </p:cNvGrpSpPr>
          <p:nvPr/>
        </p:nvGrpSpPr>
        <p:grpSpPr bwMode="auto">
          <a:xfrm>
            <a:off x="457200" y="358775"/>
            <a:ext cx="3578225" cy="3756025"/>
            <a:chOff x="288" y="226"/>
            <a:chExt cx="2254" cy="2366"/>
          </a:xfrm>
        </p:grpSpPr>
        <p:sp>
          <p:nvSpPr>
            <p:cNvPr id="23559" name="Line 7"/>
            <p:cNvSpPr>
              <a:spLocks noChangeShapeType="1"/>
            </p:cNvSpPr>
            <p:nvPr/>
          </p:nvSpPr>
          <p:spPr bwMode="auto">
            <a:xfrm>
              <a:off x="288" y="2447"/>
              <a:ext cx="2112" cy="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60" name="Line 8"/>
            <p:cNvSpPr>
              <a:spLocks noChangeShapeType="1"/>
            </p:cNvSpPr>
            <p:nvPr/>
          </p:nvSpPr>
          <p:spPr bwMode="auto">
            <a:xfrm flipV="1">
              <a:off x="1451" y="384"/>
              <a:ext cx="0" cy="2208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3570" name="Object 18"/>
            <p:cNvGraphicFramePr>
              <a:graphicFrameLocks noChangeAspect="1"/>
            </p:cNvGraphicFramePr>
            <p:nvPr/>
          </p:nvGraphicFramePr>
          <p:xfrm>
            <a:off x="2400" y="2373"/>
            <a:ext cx="142" cy="1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80" name="Equation" r:id="rId7" imgW="126720" imgH="139680" progId="">
                    <p:embed/>
                  </p:oleObj>
                </mc:Choice>
                <mc:Fallback>
                  <p:oleObj name="Equation" r:id="rId7" imgW="126720" imgH="139680" progId="">
                    <p:embed/>
                    <p:pic>
                      <p:nvPicPr>
                        <p:cNvPr id="0" name="Picture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373"/>
                          <a:ext cx="142" cy="1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571" name="Object 19"/>
            <p:cNvGraphicFramePr>
              <a:graphicFrameLocks noChangeAspect="1"/>
            </p:cNvGraphicFramePr>
            <p:nvPr/>
          </p:nvGraphicFramePr>
          <p:xfrm>
            <a:off x="1385" y="226"/>
            <a:ext cx="156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81" name="Equation" r:id="rId9" imgW="139680" imgH="164880" progId="">
                    <p:embed/>
                  </p:oleObj>
                </mc:Choice>
                <mc:Fallback>
                  <p:oleObj name="Equation" r:id="rId9" imgW="139680" imgH="164880" progId="">
                    <p:embed/>
                    <p:pic>
                      <p:nvPicPr>
                        <p:cNvPr id="0" name="Picture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5" y="226"/>
                          <a:ext cx="156" cy="1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581" name="Group 29"/>
          <p:cNvGrpSpPr>
            <a:grpSpLocks/>
          </p:cNvGrpSpPr>
          <p:nvPr/>
        </p:nvGrpSpPr>
        <p:grpSpPr bwMode="auto">
          <a:xfrm>
            <a:off x="1371600" y="750888"/>
            <a:ext cx="1023938" cy="315912"/>
            <a:chOff x="864" y="473"/>
            <a:chExt cx="645" cy="199"/>
          </a:xfrm>
        </p:grpSpPr>
        <p:graphicFrame>
          <p:nvGraphicFramePr>
            <p:cNvPr id="23561" name="Object 9"/>
            <p:cNvGraphicFramePr>
              <a:graphicFrameLocks noChangeAspect="1"/>
            </p:cNvGraphicFramePr>
            <p:nvPr/>
          </p:nvGraphicFramePr>
          <p:xfrm>
            <a:off x="864" y="473"/>
            <a:ext cx="468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82" name="Equation" r:id="rId11" imgW="419040" imgH="177480" progId="">
                    <p:embed/>
                  </p:oleObj>
                </mc:Choice>
                <mc:Fallback>
                  <p:oleObj name="Equation" r:id="rId11" imgW="419040" imgH="177480" progId="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473"/>
                          <a:ext cx="468" cy="1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72" name="Freeform 20"/>
            <p:cNvSpPr>
              <a:spLocks/>
            </p:cNvSpPr>
            <p:nvPr/>
          </p:nvSpPr>
          <p:spPr bwMode="auto">
            <a:xfrm>
              <a:off x="1392" y="576"/>
              <a:ext cx="1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7" y="0"/>
                </a:cxn>
              </a:cxnLst>
              <a:rect l="0" t="0" r="r" b="b"/>
              <a:pathLst>
                <a:path w="117" h="1">
                  <a:moveTo>
                    <a:pt x="0" y="0"/>
                  </a:moveTo>
                  <a:lnTo>
                    <a:pt x="117" y="0"/>
                  </a:ln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3575" name="Object 23"/>
          <p:cNvGraphicFramePr>
            <a:graphicFrameLocks noChangeAspect="1"/>
          </p:cNvGraphicFramePr>
          <p:nvPr/>
        </p:nvGraphicFramePr>
        <p:xfrm>
          <a:off x="590550" y="5715000"/>
          <a:ext cx="49530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3" name="Equation" r:id="rId13" imgW="2234880" imgH="330120" progId="">
                  <p:embed/>
                </p:oleObj>
              </mc:Choice>
              <mc:Fallback>
                <p:oleObj name="Equation" r:id="rId13" imgW="2234880" imgH="330120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50" y="5715000"/>
                        <a:ext cx="4953000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517525" y="4687888"/>
            <a:ext cx="8093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The volume can be calculated using the disk method with a horizontal disk.</a:t>
            </a:r>
          </a:p>
        </p:txBody>
      </p:sp>
      <p:graphicFrame>
        <p:nvGraphicFramePr>
          <p:cNvPr id="23578" name="Object 26"/>
          <p:cNvGraphicFramePr>
            <a:graphicFrameLocks noChangeAspect="1"/>
          </p:cNvGraphicFramePr>
          <p:nvPr/>
        </p:nvGraphicFramePr>
        <p:xfrm>
          <a:off x="5635625" y="5867400"/>
          <a:ext cx="23653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4" name="Equation" r:id="rId15" imgW="1066680" imgH="228600" progId="">
                  <p:embed/>
                </p:oleObj>
              </mc:Choice>
              <mc:Fallback>
                <p:oleObj name="Equation" r:id="rId15" imgW="1066680" imgH="228600" progId="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5625" y="5867400"/>
                        <a:ext cx="2365375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9" name="AutoShape 27"/>
          <p:cNvSpPr>
            <a:spLocks noChangeArrowheads="1"/>
          </p:cNvSpPr>
          <p:nvPr/>
        </p:nvSpPr>
        <p:spPr bwMode="auto">
          <a:xfrm>
            <a:off x="5562600" y="5715000"/>
            <a:ext cx="2514600" cy="6858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4" grpId="0" animBg="1"/>
      <p:bldP spid="23563" grpId="0" animBg="1"/>
      <p:bldP spid="23576" grpId="0" autoUpdateAnimBg="0"/>
      <p:bldP spid="2357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96" name="Group 64"/>
          <p:cNvGrpSpPr>
            <a:grpSpLocks/>
          </p:cNvGrpSpPr>
          <p:nvPr/>
        </p:nvGrpSpPr>
        <p:grpSpPr bwMode="auto">
          <a:xfrm>
            <a:off x="2517775" y="856525"/>
            <a:ext cx="1727200" cy="1962150"/>
            <a:chOff x="1586" y="348"/>
            <a:chExt cx="1088" cy="1236"/>
          </a:xfrm>
        </p:grpSpPr>
        <p:grpSp>
          <p:nvGrpSpPr>
            <p:cNvPr id="18478" name="Group 46"/>
            <p:cNvGrpSpPr>
              <a:grpSpLocks/>
            </p:cNvGrpSpPr>
            <p:nvPr/>
          </p:nvGrpSpPr>
          <p:grpSpPr bwMode="auto">
            <a:xfrm>
              <a:off x="1586" y="432"/>
              <a:ext cx="536" cy="1152"/>
              <a:chOff x="2170" y="1699"/>
              <a:chExt cx="460" cy="922"/>
            </a:xfrm>
          </p:grpSpPr>
          <p:sp>
            <p:nvSpPr>
              <p:cNvPr id="18436" name="Line 4"/>
              <p:cNvSpPr>
                <a:spLocks noChangeShapeType="1"/>
              </p:cNvSpPr>
              <p:nvPr/>
            </p:nvSpPr>
            <p:spPr bwMode="auto">
              <a:xfrm>
                <a:off x="2170" y="1699"/>
                <a:ext cx="5" cy="12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37" name="Line 5"/>
              <p:cNvSpPr>
                <a:spLocks noChangeShapeType="1"/>
              </p:cNvSpPr>
              <p:nvPr/>
            </p:nvSpPr>
            <p:spPr bwMode="auto">
              <a:xfrm>
                <a:off x="2175" y="1711"/>
                <a:ext cx="26" cy="50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38" name="Line 6"/>
              <p:cNvSpPr>
                <a:spLocks noChangeShapeType="1"/>
              </p:cNvSpPr>
              <p:nvPr/>
            </p:nvSpPr>
            <p:spPr bwMode="auto">
              <a:xfrm>
                <a:off x="2201" y="1761"/>
                <a:ext cx="22" cy="46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39" name="Line 7"/>
              <p:cNvSpPr>
                <a:spLocks noChangeShapeType="1"/>
              </p:cNvSpPr>
              <p:nvPr/>
            </p:nvSpPr>
            <p:spPr bwMode="auto">
              <a:xfrm>
                <a:off x="2223" y="1807"/>
                <a:ext cx="25" cy="48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0" name="Line 8"/>
              <p:cNvSpPr>
                <a:spLocks noChangeShapeType="1"/>
              </p:cNvSpPr>
              <p:nvPr/>
            </p:nvSpPr>
            <p:spPr bwMode="auto">
              <a:xfrm>
                <a:off x="2248" y="1855"/>
                <a:ext cx="21" cy="44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1" name="Line 9"/>
              <p:cNvSpPr>
                <a:spLocks noChangeShapeType="1"/>
              </p:cNvSpPr>
              <p:nvPr/>
            </p:nvSpPr>
            <p:spPr bwMode="auto">
              <a:xfrm>
                <a:off x="2269" y="1899"/>
                <a:ext cx="24" cy="47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2" name="Line 10"/>
              <p:cNvSpPr>
                <a:spLocks noChangeShapeType="1"/>
              </p:cNvSpPr>
              <p:nvPr/>
            </p:nvSpPr>
            <p:spPr bwMode="auto">
              <a:xfrm>
                <a:off x="2293" y="1946"/>
                <a:ext cx="23" cy="45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3" name="Line 11"/>
              <p:cNvSpPr>
                <a:spLocks noChangeShapeType="1"/>
              </p:cNvSpPr>
              <p:nvPr/>
            </p:nvSpPr>
            <p:spPr bwMode="auto">
              <a:xfrm>
                <a:off x="2316" y="1991"/>
                <a:ext cx="23" cy="47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4" name="Line 12"/>
              <p:cNvSpPr>
                <a:spLocks noChangeShapeType="1"/>
              </p:cNvSpPr>
              <p:nvPr/>
            </p:nvSpPr>
            <p:spPr bwMode="auto">
              <a:xfrm>
                <a:off x="2339" y="2038"/>
                <a:ext cx="23" cy="46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5" name="Line 13"/>
              <p:cNvSpPr>
                <a:spLocks noChangeShapeType="1"/>
              </p:cNvSpPr>
              <p:nvPr/>
            </p:nvSpPr>
            <p:spPr bwMode="auto">
              <a:xfrm>
                <a:off x="2362" y="2084"/>
                <a:ext cx="24" cy="48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6" name="Line 14"/>
              <p:cNvSpPr>
                <a:spLocks noChangeShapeType="1"/>
              </p:cNvSpPr>
              <p:nvPr/>
            </p:nvSpPr>
            <p:spPr bwMode="auto">
              <a:xfrm>
                <a:off x="2386" y="2132"/>
                <a:ext cx="24" cy="47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7" name="Line 15"/>
              <p:cNvSpPr>
                <a:spLocks noChangeShapeType="1"/>
              </p:cNvSpPr>
              <p:nvPr/>
            </p:nvSpPr>
            <p:spPr bwMode="auto">
              <a:xfrm>
                <a:off x="2410" y="2179"/>
                <a:ext cx="23" cy="47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8" name="Line 16"/>
              <p:cNvSpPr>
                <a:spLocks noChangeShapeType="1"/>
              </p:cNvSpPr>
              <p:nvPr/>
            </p:nvSpPr>
            <p:spPr bwMode="auto">
              <a:xfrm>
                <a:off x="2433" y="2226"/>
                <a:ext cx="24" cy="47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9" name="Line 17"/>
              <p:cNvSpPr>
                <a:spLocks noChangeShapeType="1"/>
              </p:cNvSpPr>
              <p:nvPr/>
            </p:nvSpPr>
            <p:spPr bwMode="auto">
              <a:xfrm>
                <a:off x="2457" y="2273"/>
                <a:ext cx="21" cy="43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0" name="Line 18"/>
              <p:cNvSpPr>
                <a:spLocks noChangeShapeType="1"/>
              </p:cNvSpPr>
              <p:nvPr/>
            </p:nvSpPr>
            <p:spPr bwMode="auto">
              <a:xfrm>
                <a:off x="2478" y="2316"/>
                <a:ext cx="25" cy="50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1" name="Line 19"/>
              <p:cNvSpPr>
                <a:spLocks noChangeShapeType="1"/>
              </p:cNvSpPr>
              <p:nvPr/>
            </p:nvSpPr>
            <p:spPr bwMode="auto">
              <a:xfrm>
                <a:off x="2503" y="2366"/>
                <a:ext cx="22" cy="44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2" name="Line 20"/>
              <p:cNvSpPr>
                <a:spLocks noChangeShapeType="1"/>
              </p:cNvSpPr>
              <p:nvPr/>
            </p:nvSpPr>
            <p:spPr bwMode="auto">
              <a:xfrm>
                <a:off x="2525" y="2410"/>
                <a:ext cx="24" cy="47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3" name="Line 21"/>
              <p:cNvSpPr>
                <a:spLocks noChangeShapeType="1"/>
              </p:cNvSpPr>
              <p:nvPr/>
            </p:nvSpPr>
            <p:spPr bwMode="auto">
              <a:xfrm>
                <a:off x="2549" y="2457"/>
                <a:ext cx="22" cy="45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4" name="Line 22"/>
              <p:cNvSpPr>
                <a:spLocks noChangeShapeType="1"/>
              </p:cNvSpPr>
              <p:nvPr/>
            </p:nvSpPr>
            <p:spPr bwMode="auto">
              <a:xfrm>
                <a:off x="2571" y="2502"/>
                <a:ext cx="25" cy="51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5" name="Line 23"/>
              <p:cNvSpPr>
                <a:spLocks noChangeShapeType="1"/>
              </p:cNvSpPr>
              <p:nvPr/>
            </p:nvSpPr>
            <p:spPr bwMode="auto">
              <a:xfrm>
                <a:off x="2596" y="2553"/>
                <a:ext cx="22" cy="43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6" name="Line 24"/>
              <p:cNvSpPr>
                <a:spLocks noChangeShapeType="1"/>
              </p:cNvSpPr>
              <p:nvPr/>
            </p:nvSpPr>
            <p:spPr bwMode="auto">
              <a:xfrm>
                <a:off x="2618" y="2596"/>
                <a:ext cx="12" cy="25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7" name="Line 25"/>
              <p:cNvSpPr>
                <a:spLocks noChangeShapeType="1"/>
              </p:cNvSpPr>
              <p:nvPr/>
            </p:nvSpPr>
            <p:spPr bwMode="auto">
              <a:xfrm>
                <a:off x="2170" y="1699"/>
                <a:ext cx="5" cy="24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8" name="Line 26"/>
              <p:cNvSpPr>
                <a:spLocks noChangeShapeType="1"/>
              </p:cNvSpPr>
              <p:nvPr/>
            </p:nvSpPr>
            <p:spPr bwMode="auto">
              <a:xfrm>
                <a:off x="2175" y="1723"/>
                <a:ext cx="26" cy="96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9" name="Line 27"/>
              <p:cNvSpPr>
                <a:spLocks noChangeShapeType="1"/>
              </p:cNvSpPr>
              <p:nvPr/>
            </p:nvSpPr>
            <p:spPr bwMode="auto">
              <a:xfrm>
                <a:off x="2201" y="1819"/>
                <a:ext cx="22" cy="82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0" name="Line 28"/>
              <p:cNvSpPr>
                <a:spLocks noChangeShapeType="1"/>
              </p:cNvSpPr>
              <p:nvPr/>
            </p:nvSpPr>
            <p:spPr bwMode="auto">
              <a:xfrm>
                <a:off x="2223" y="1901"/>
                <a:ext cx="25" cy="83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1" name="Line 29"/>
              <p:cNvSpPr>
                <a:spLocks noChangeShapeType="1"/>
              </p:cNvSpPr>
              <p:nvPr/>
            </p:nvSpPr>
            <p:spPr bwMode="auto">
              <a:xfrm>
                <a:off x="2248" y="1984"/>
                <a:ext cx="21" cy="71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2" name="Line 30"/>
              <p:cNvSpPr>
                <a:spLocks noChangeShapeType="1"/>
              </p:cNvSpPr>
              <p:nvPr/>
            </p:nvSpPr>
            <p:spPr bwMode="auto">
              <a:xfrm>
                <a:off x="2269" y="2055"/>
                <a:ext cx="24" cy="72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3" name="Line 31"/>
              <p:cNvSpPr>
                <a:spLocks noChangeShapeType="1"/>
              </p:cNvSpPr>
              <p:nvPr/>
            </p:nvSpPr>
            <p:spPr bwMode="auto">
              <a:xfrm>
                <a:off x="2293" y="2127"/>
                <a:ext cx="23" cy="64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4" name="Line 32"/>
              <p:cNvSpPr>
                <a:spLocks noChangeShapeType="1"/>
              </p:cNvSpPr>
              <p:nvPr/>
            </p:nvSpPr>
            <p:spPr bwMode="auto">
              <a:xfrm>
                <a:off x="2316" y="2191"/>
                <a:ext cx="23" cy="62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5" name="Line 33"/>
              <p:cNvSpPr>
                <a:spLocks noChangeShapeType="1"/>
              </p:cNvSpPr>
              <p:nvPr/>
            </p:nvSpPr>
            <p:spPr bwMode="auto">
              <a:xfrm>
                <a:off x="2339" y="2253"/>
                <a:ext cx="23" cy="55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6" name="Line 34"/>
              <p:cNvSpPr>
                <a:spLocks noChangeShapeType="1"/>
              </p:cNvSpPr>
              <p:nvPr/>
            </p:nvSpPr>
            <p:spPr bwMode="auto">
              <a:xfrm>
                <a:off x="2362" y="2308"/>
                <a:ext cx="24" cy="54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7" name="Line 35"/>
              <p:cNvSpPr>
                <a:spLocks noChangeShapeType="1"/>
              </p:cNvSpPr>
              <p:nvPr/>
            </p:nvSpPr>
            <p:spPr bwMode="auto">
              <a:xfrm>
                <a:off x="2386" y="2362"/>
                <a:ext cx="24" cy="47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8" name="Line 36"/>
              <p:cNvSpPr>
                <a:spLocks noChangeShapeType="1"/>
              </p:cNvSpPr>
              <p:nvPr/>
            </p:nvSpPr>
            <p:spPr bwMode="auto">
              <a:xfrm>
                <a:off x="2410" y="2409"/>
                <a:ext cx="23" cy="43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9" name="Line 37"/>
              <p:cNvSpPr>
                <a:spLocks noChangeShapeType="1"/>
              </p:cNvSpPr>
              <p:nvPr/>
            </p:nvSpPr>
            <p:spPr bwMode="auto">
              <a:xfrm>
                <a:off x="2433" y="2452"/>
                <a:ext cx="24" cy="38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0" name="Line 38"/>
              <p:cNvSpPr>
                <a:spLocks noChangeShapeType="1"/>
              </p:cNvSpPr>
              <p:nvPr/>
            </p:nvSpPr>
            <p:spPr bwMode="auto">
              <a:xfrm>
                <a:off x="2457" y="2490"/>
                <a:ext cx="21" cy="30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1" name="Line 39"/>
              <p:cNvSpPr>
                <a:spLocks noChangeShapeType="1"/>
              </p:cNvSpPr>
              <p:nvPr/>
            </p:nvSpPr>
            <p:spPr bwMode="auto">
              <a:xfrm>
                <a:off x="2478" y="2520"/>
                <a:ext cx="25" cy="30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2" name="Line 40"/>
              <p:cNvSpPr>
                <a:spLocks noChangeShapeType="1"/>
              </p:cNvSpPr>
              <p:nvPr/>
            </p:nvSpPr>
            <p:spPr bwMode="auto">
              <a:xfrm>
                <a:off x="2503" y="2550"/>
                <a:ext cx="22" cy="23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3" name="Line 41"/>
              <p:cNvSpPr>
                <a:spLocks noChangeShapeType="1"/>
              </p:cNvSpPr>
              <p:nvPr/>
            </p:nvSpPr>
            <p:spPr bwMode="auto">
              <a:xfrm>
                <a:off x="2525" y="2573"/>
                <a:ext cx="24" cy="19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4" name="Line 42"/>
              <p:cNvSpPr>
                <a:spLocks noChangeShapeType="1"/>
              </p:cNvSpPr>
              <p:nvPr/>
            </p:nvSpPr>
            <p:spPr bwMode="auto">
              <a:xfrm>
                <a:off x="2549" y="2592"/>
                <a:ext cx="22" cy="13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5" name="Line 43"/>
              <p:cNvSpPr>
                <a:spLocks noChangeShapeType="1"/>
              </p:cNvSpPr>
              <p:nvPr/>
            </p:nvSpPr>
            <p:spPr bwMode="auto">
              <a:xfrm>
                <a:off x="2571" y="2605"/>
                <a:ext cx="25" cy="11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6" name="Line 44"/>
              <p:cNvSpPr>
                <a:spLocks noChangeShapeType="1"/>
              </p:cNvSpPr>
              <p:nvPr/>
            </p:nvSpPr>
            <p:spPr bwMode="auto">
              <a:xfrm>
                <a:off x="2596" y="2616"/>
                <a:ext cx="22" cy="4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7" name="Line 45"/>
              <p:cNvSpPr>
                <a:spLocks noChangeShapeType="1"/>
              </p:cNvSpPr>
              <p:nvPr/>
            </p:nvSpPr>
            <p:spPr bwMode="auto">
              <a:xfrm>
                <a:off x="2618" y="2620"/>
                <a:ext cx="12" cy="1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79" name="Oval 47"/>
            <p:cNvSpPr>
              <a:spLocks noChangeArrowheads="1"/>
            </p:cNvSpPr>
            <p:nvPr/>
          </p:nvSpPr>
          <p:spPr bwMode="auto">
            <a:xfrm>
              <a:off x="1586" y="348"/>
              <a:ext cx="1088" cy="180"/>
            </a:xfrm>
            <a:prstGeom prst="ellips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486" name="Group 54"/>
          <p:cNvGrpSpPr>
            <a:grpSpLocks/>
          </p:cNvGrpSpPr>
          <p:nvPr/>
        </p:nvGrpSpPr>
        <p:grpSpPr bwMode="auto">
          <a:xfrm>
            <a:off x="381000" y="856988"/>
            <a:ext cx="1727200" cy="1976437"/>
            <a:chOff x="240" y="345"/>
            <a:chExt cx="1088" cy="1245"/>
          </a:xfrm>
        </p:grpSpPr>
        <p:sp>
          <p:nvSpPr>
            <p:cNvPr id="18481" name="Freeform 49"/>
            <p:cNvSpPr>
              <a:spLocks/>
            </p:cNvSpPr>
            <p:nvPr/>
          </p:nvSpPr>
          <p:spPr bwMode="auto">
            <a:xfrm>
              <a:off x="240" y="424"/>
              <a:ext cx="1083" cy="1163"/>
            </a:xfrm>
            <a:custGeom>
              <a:avLst/>
              <a:gdLst/>
              <a:ahLst/>
              <a:cxnLst>
                <a:cxn ang="0">
                  <a:pos x="6" y="20"/>
                </a:cxn>
                <a:cxn ang="0">
                  <a:pos x="11" y="62"/>
                </a:cxn>
                <a:cxn ang="0">
                  <a:pos x="18" y="92"/>
                </a:cxn>
                <a:cxn ang="0">
                  <a:pos x="36" y="152"/>
                </a:cxn>
                <a:cxn ang="0">
                  <a:pos x="54" y="211"/>
                </a:cxn>
                <a:cxn ang="0">
                  <a:pos x="78" y="313"/>
                </a:cxn>
                <a:cxn ang="0">
                  <a:pos x="114" y="448"/>
                </a:cxn>
                <a:cxn ang="0">
                  <a:pos x="167" y="610"/>
                </a:cxn>
                <a:cxn ang="0">
                  <a:pos x="213" y="736"/>
                </a:cxn>
                <a:cxn ang="0">
                  <a:pos x="248" y="818"/>
                </a:cxn>
                <a:cxn ang="0">
                  <a:pos x="294" y="922"/>
                </a:cxn>
                <a:cxn ang="0">
                  <a:pos x="330" y="989"/>
                </a:cxn>
                <a:cxn ang="0">
                  <a:pos x="348" y="1016"/>
                </a:cxn>
                <a:cxn ang="0">
                  <a:pos x="377" y="1051"/>
                </a:cxn>
                <a:cxn ang="0">
                  <a:pos x="392" y="1072"/>
                </a:cxn>
                <a:cxn ang="0">
                  <a:pos x="429" y="1112"/>
                </a:cxn>
                <a:cxn ang="0">
                  <a:pos x="543" y="1163"/>
                </a:cxn>
                <a:cxn ang="0">
                  <a:pos x="603" y="1147"/>
                </a:cxn>
                <a:cxn ang="0">
                  <a:pos x="623" y="1138"/>
                </a:cxn>
                <a:cxn ang="0">
                  <a:pos x="638" y="1129"/>
                </a:cxn>
                <a:cxn ang="0">
                  <a:pos x="669" y="1100"/>
                </a:cxn>
                <a:cxn ang="0">
                  <a:pos x="699" y="1070"/>
                </a:cxn>
                <a:cxn ang="0">
                  <a:pos x="720" y="1042"/>
                </a:cxn>
                <a:cxn ang="0">
                  <a:pos x="740" y="1015"/>
                </a:cxn>
                <a:cxn ang="0">
                  <a:pos x="759" y="986"/>
                </a:cxn>
                <a:cxn ang="0">
                  <a:pos x="777" y="950"/>
                </a:cxn>
                <a:cxn ang="0">
                  <a:pos x="789" y="926"/>
                </a:cxn>
                <a:cxn ang="0">
                  <a:pos x="807" y="886"/>
                </a:cxn>
                <a:cxn ang="0">
                  <a:pos x="825" y="853"/>
                </a:cxn>
                <a:cxn ang="0">
                  <a:pos x="840" y="820"/>
                </a:cxn>
                <a:cxn ang="0">
                  <a:pos x="860" y="775"/>
                </a:cxn>
                <a:cxn ang="0">
                  <a:pos x="891" y="694"/>
                </a:cxn>
                <a:cxn ang="0">
                  <a:pos x="911" y="634"/>
                </a:cxn>
                <a:cxn ang="0">
                  <a:pos x="930" y="577"/>
                </a:cxn>
                <a:cxn ang="0">
                  <a:pos x="947" y="520"/>
                </a:cxn>
                <a:cxn ang="0">
                  <a:pos x="972" y="437"/>
                </a:cxn>
                <a:cxn ang="0">
                  <a:pos x="987" y="383"/>
                </a:cxn>
                <a:cxn ang="0">
                  <a:pos x="1010" y="305"/>
                </a:cxn>
                <a:cxn ang="0">
                  <a:pos x="1056" y="125"/>
                </a:cxn>
                <a:cxn ang="0">
                  <a:pos x="1083" y="20"/>
                </a:cxn>
                <a:cxn ang="0">
                  <a:pos x="938" y="20"/>
                </a:cxn>
                <a:cxn ang="0">
                  <a:pos x="582" y="11"/>
                </a:cxn>
                <a:cxn ang="0">
                  <a:pos x="135" y="8"/>
                </a:cxn>
                <a:cxn ang="0">
                  <a:pos x="21" y="11"/>
                </a:cxn>
                <a:cxn ang="0">
                  <a:pos x="6" y="20"/>
                </a:cxn>
              </a:cxnLst>
              <a:rect l="0" t="0" r="r" b="b"/>
              <a:pathLst>
                <a:path w="1083" h="1163">
                  <a:moveTo>
                    <a:pt x="6" y="20"/>
                  </a:moveTo>
                  <a:cubicBezTo>
                    <a:pt x="7" y="37"/>
                    <a:pt x="6" y="43"/>
                    <a:pt x="11" y="62"/>
                  </a:cubicBezTo>
                  <a:cubicBezTo>
                    <a:pt x="15" y="68"/>
                    <a:pt x="15" y="85"/>
                    <a:pt x="18" y="92"/>
                  </a:cubicBezTo>
                  <a:cubicBezTo>
                    <a:pt x="21" y="103"/>
                    <a:pt x="27" y="127"/>
                    <a:pt x="36" y="152"/>
                  </a:cubicBezTo>
                  <a:cubicBezTo>
                    <a:pt x="45" y="189"/>
                    <a:pt x="42" y="175"/>
                    <a:pt x="54" y="211"/>
                  </a:cubicBezTo>
                  <a:cubicBezTo>
                    <a:pt x="65" y="259"/>
                    <a:pt x="67" y="267"/>
                    <a:pt x="78" y="313"/>
                  </a:cubicBezTo>
                  <a:cubicBezTo>
                    <a:pt x="87" y="346"/>
                    <a:pt x="98" y="379"/>
                    <a:pt x="114" y="448"/>
                  </a:cubicBezTo>
                  <a:cubicBezTo>
                    <a:pt x="132" y="502"/>
                    <a:pt x="148" y="554"/>
                    <a:pt x="167" y="610"/>
                  </a:cubicBezTo>
                  <a:cubicBezTo>
                    <a:pt x="182" y="653"/>
                    <a:pt x="192" y="677"/>
                    <a:pt x="213" y="736"/>
                  </a:cubicBezTo>
                  <a:cubicBezTo>
                    <a:pt x="223" y="762"/>
                    <a:pt x="230" y="779"/>
                    <a:pt x="248" y="818"/>
                  </a:cubicBezTo>
                  <a:cubicBezTo>
                    <a:pt x="276" y="880"/>
                    <a:pt x="284" y="901"/>
                    <a:pt x="294" y="922"/>
                  </a:cubicBezTo>
                  <a:cubicBezTo>
                    <a:pt x="300" y="939"/>
                    <a:pt x="317" y="976"/>
                    <a:pt x="330" y="989"/>
                  </a:cubicBezTo>
                  <a:cubicBezTo>
                    <a:pt x="337" y="1010"/>
                    <a:pt x="339" y="1003"/>
                    <a:pt x="348" y="1016"/>
                  </a:cubicBezTo>
                  <a:cubicBezTo>
                    <a:pt x="360" y="1033"/>
                    <a:pt x="360" y="1034"/>
                    <a:pt x="377" y="1051"/>
                  </a:cubicBezTo>
                  <a:cubicBezTo>
                    <a:pt x="371" y="1048"/>
                    <a:pt x="389" y="1070"/>
                    <a:pt x="392" y="1072"/>
                  </a:cubicBezTo>
                  <a:cubicBezTo>
                    <a:pt x="408" y="1086"/>
                    <a:pt x="410" y="1094"/>
                    <a:pt x="429" y="1112"/>
                  </a:cubicBezTo>
                  <a:cubicBezTo>
                    <a:pt x="462" y="1136"/>
                    <a:pt x="501" y="1158"/>
                    <a:pt x="543" y="1163"/>
                  </a:cubicBezTo>
                  <a:cubicBezTo>
                    <a:pt x="563" y="1162"/>
                    <a:pt x="585" y="1153"/>
                    <a:pt x="603" y="1147"/>
                  </a:cubicBezTo>
                  <a:cubicBezTo>
                    <a:pt x="610" y="1146"/>
                    <a:pt x="618" y="1141"/>
                    <a:pt x="623" y="1138"/>
                  </a:cubicBezTo>
                  <a:cubicBezTo>
                    <a:pt x="629" y="1135"/>
                    <a:pt x="638" y="1129"/>
                    <a:pt x="638" y="1129"/>
                  </a:cubicBezTo>
                  <a:cubicBezTo>
                    <a:pt x="646" y="1116"/>
                    <a:pt x="656" y="1112"/>
                    <a:pt x="669" y="1100"/>
                  </a:cubicBezTo>
                  <a:cubicBezTo>
                    <a:pt x="683" y="1086"/>
                    <a:pt x="684" y="1085"/>
                    <a:pt x="699" y="1070"/>
                  </a:cubicBezTo>
                  <a:cubicBezTo>
                    <a:pt x="708" y="1056"/>
                    <a:pt x="713" y="1054"/>
                    <a:pt x="720" y="1042"/>
                  </a:cubicBezTo>
                  <a:cubicBezTo>
                    <a:pt x="732" y="1025"/>
                    <a:pt x="729" y="1030"/>
                    <a:pt x="740" y="1015"/>
                  </a:cubicBezTo>
                  <a:cubicBezTo>
                    <a:pt x="749" y="1001"/>
                    <a:pt x="750" y="997"/>
                    <a:pt x="759" y="986"/>
                  </a:cubicBezTo>
                  <a:cubicBezTo>
                    <a:pt x="764" y="971"/>
                    <a:pt x="768" y="967"/>
                    <a:pt x="777" y="950"/>
                  </a:cubicBezTo>
                  <a:cubicBezTo>
                    <a:pt x="782" y="943"/>
                    <a:pt x="786" y="932"/>
                    <a:pt x="789" y="926"/>
                  </a:cubicBezTo>
                  <a:cubicBezTo>
                    <a:pt x="803" y="896"/>
                    <a:pt x="800" y="905"/>
                    <a:pt x="807" y="886"/>
                  </a:cubicBezTo>
                  <a:cubicBezTo>
                    <a:pt x="811" y="880"/>
                    <a:pt x="822" y="856"/>
                    <a:pt x="825" y="853"/>
                  </a:cubicBezTo>
                  <a:cubicBezTo>
                    <a:pt x="827" y="847"/>
                    <a:pt x="833" y="836"/>
                    <a:pt x="840" y="820"/>
                  </a:cubicBezTo>
                  <a:cubicBezTo>
                    <a:pt x="848" y="799"/>
                    <a:pt x="855" y="786"/>
                    <a:pt x="860" y="775"/>
                  </a:cubicBezTo>
                  <a:cubicBezTo>
                    <a:pt x="872" y="743"/>
                    <a:pt x="876" y="731"/>
                    <a:pt x="891" y="694"/>
                  </a:cubicBezTo>
                  <a:cubicBezTo>
                    <a:pt x="899" y="664"/>
                    <a:pt x="902" y="667"/>
                    <a:pt x="911" y="634"/>
                  </a:cubicBezTo>
                  <a:cubicBezTo>
                    <a:pt x="921" y="604"/>
                    <a:pt x="927" y="590"/>
                    <a:pt x="930" y="577"/>
                  </a:cubicBezTo>
                  <a:cubicBezTo>
                    <a:pt x="934" y="564"/>
                    <a:pt x="939" y="547"/>
                    <a:pt x="947" y="520"/>
                  </a:cubicBezTo>
                  <a:cubicBezTo>
                    <a:pt x="959" y="481"/>
                    <a:pt x="962" y="471"/>
                    <a:pt x="972" y="437"/>
                  </a:cubicBezTo>
                  <a:cubicBezTo>
                    <a:pt x="980" y="409"/>
                    <a:pt x="981" y="404"/>
                    <a:pt x="987" y="383"/>
                  </a:cubicBezTo>
                  <a:cubicBezTo>
                    <a:pt x="993" y="372"/>
                    <a:pt x="1006" y="317"/>
                    <a:pt x="1010" y="305"/>
                  </a:cubicBezTo>
                  <a:cubicBezTo>
                    <a:pt x="1035" y="202"/>
                    <a:pt x="1037" y="202"/>
                    <a:pt x="1056" y="125"/>
                  </a:cubicBezTo>
                  <a:cubicBezTo>
                    <a:pt x="1064" y="92"/>
                    <a:pt x="1073" y="50"/>
                    <a:pt x="1083" y="20"/>
                  </a:cubicBezTo>
                  <a:cubicBezTo>
                    <a:pt x="1066" y="0"/>
                    <a:pt x="1021" y="21"/>
                    <a:pt x="938" y="20"/>
                  </a:cubicBezTo>
                  <a:cubicBezTo>
                    <a:pt x="855" y="19"/>
                    <a:pt x="716" y="13"/>
                    <a:pt x="582" y="11"/>
                  </a:cubicBezTo>
                  <a:cubicBezTo>
                    <a:pt x="435" y="14"/>
                    <a:pt x="281" y="26"/>
                    <a:pt x="135" y="8"/>
                  </a:cubicBezTo>
                  <a:cubicBezTo>
                    <a:pt x="97" y="9"/>
                    <a:pt x="59" y="8"/>
                    <a:pt x="21" y="11"/>
                  </a:cubicBezTo>
                  <a:cubicBezTo>
                    <a:pt x="15" y="11"/>
                    <a:pt x="0" y="20"/>
                    <a:pt x="6" y="20"/>
                  </a:cubicBezTo>
                  <a:close/>
                </a:path>
              </a:pathLst>
            </a:custGeom>
            <a:gradFill rotWithShape="0">
              <a:gsLst>
                <a:gs pos="0">
                  <a:srgbClr val="FFE1C3"/>
                </a:gs>
                <a:gs pos="50000">
                  <a:schemeClr val="bg1"/>
                </a:gs>
                <a:gs pos="100000">
                  <a:srgbClr val="FFE1C3"/>
                </a:gs>
              </a:gsLst>
              <a:lin ang="0" scaled="1"/>
            </a:gradFill>
            <a:ln w="9525">
              <a:solidFill>
                <a:srgbClr val="9966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82" name="Oval 50"/>
            <p:cNvSpPr>
              <a:spLocks noChangeArrowheads="1"/>
            </p:cNvSpPr>
            <p:nvPr/>
          </p:nvSpPr>
          <p:spPr bwMode="auto">
            <a:xfrm>
              <a:off x="240" y="345"/>
              <a:ext cx="1088" cy="180"/>
            </a:xfrm>
            <a:prstGeom prst="ellipse">
              <a:avLst/>
            </a:prstGeom>
            <a:solidFill>
              <a:srgbClr val="FFE1C3"/>
            </a:solidFill>
            <a:ln w="6350">
              <a:solidFill>
                <a:srgbClr val="996633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4" name="Freeform 52"/>
            <p:cNvSpPr>
              <a:spLocks/>
            </p:cNvSpPr>
            <p:nvPr/>
          </p:nvSpPr>
          <p:spPr bwMode="auto">
            <a:xfrm>
              <a:off x="240" y="432"/>
              <a:ext cx="546" cy="11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6" y="1158"/>
                </a:cxn>
              </a:cxnLst>
              <a:rect l="0" t="0" r="r" b="b"/>
              <a:pathLst>
                <a:path w="546" h="1158">
                  <a:moveTo>
                    <a:pt x="0" y="0"/>
                  </a:moveTo>
                  <a:lnTo>
                    <a:pt x="546" y="1158"/>
                  </a:lnTo>
                </a:path>
              </a:pathLst>
            </a:custGeom>
            <a:noFill/>
            <a:ln w="6350" cap="rnd">
              <a:solidFill>
                <a:srgbClr val="996633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85" name="Freeform 53"/>
            <p:cNvSpPr>
              <a:spLocks/>
            </p:cNvSpPr>
            <p:nvPr/>
          </p:nvSpPr>
          <p:spPr bwMode="auto">
            <a:xfrm>
              <a:off x="792" y="441"/>
              <a:ext cx="534" cy="1143"/>
            </a:xfrm>
            <a:custGeom>
              <a:avLst/>
              <a:gdLst/>
              <a:ahLst/>
              <a:cxnLst>
                <a:cxn ang="0">
                  <a:pos x="534" y="0"/>
                </a:cxn>
                <a:cxn ang="0">
                  <a:pos x="0" y="1143"/>
                </a:cxn>
              </a:cxnLst>
              <a:rect l="0" t="0" r="r" b="b"/>
              <a:pathLst>
                <a:path w="534" h="1143">
                  <a:moveTo>
                    <a:pt x="534" y="0"/>
                  </a:moveTo>
                  <a:lnTo>
                    <a:pt x="0" y="1143"/>
                  </a:lnTo>
                </a:path>
              </a:pathLst>
            </a:custGeom>
            <a:noFill/>
            <a:ln w="6350" cap="rnd">
              <a:solidFill>
                <a:srgbClr val="996633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8434" name="Picture 2" descr="H7DP6N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762000"/>
            <a:ext cx="3200400" cy="2286000"/>
          </a:xfrm>
          <a:prstGeom prst="rect">
            <a:avLst/>
          </a:prstGeom>
          <a:noFill/>
        </p:spPr>
      </p:pic>
      <p:grpSp>
        <p:nvGrpSpPr>
          <p:cNvPr id="18498" name="Group 66"/>
          <p:cNvGrpSpPr>
            <a:grpSpLocks/>
          </p:cNvGrpSpPr>
          <p:nvPr/>
        </p:nvGrpSpPr>
        <p:grpSpPr bwMode="auto">
          <a:xfrm>
            <a:off x="2914650" y="2260600"/>
            <a:ext cx="923925" cy="152400"/>
            <a:chOff x="1836" y="1200"/>
            <a:chExt cx="582" cy="96"/>
          </a:xfrm>
        </p:grpSpPr>
        <p:sp>
          <p:nvSpPr>
            <p:cNvPr id="18488" name="Oval 56"/>
            <p:cNvSpPr>
              <a:spLocks noChangeArrowheads="1"/>
            </p:cNvSpPr>
            <p:nvPr/>
          </p:nvSpPr>
          <p:spPr bwMode="auto">
            <a:xfrm>
              <a:off x="1836" y="1200"/>
              <a:ext cx="582" cy="96"/>
            </a:xfrm>
            <a:prstGeom prst="ellipse">
              <a:avLst/>
            </a:prstGeom>
            <a:solidFill>
              <a:srgbClr val="99FFCC">
                <a:alpha val="50000"/>
              </a:srgbClr>
            </a:solidFill>
            <a:ln w="9525">
              <a:solidFill>
                <a:srgbClr val="00CC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9" name="Oval 57"/>
            <p:cNvSpPr>
              <a:spLocks noChangeArrowheads="1"/>
            </p:cNvSpPr>
            <p:nvPr/>
          </p:nvSpPr>
          <p:spPr bwMode="auto">
            <a:xfrm>
              <a:off x="1968" y="1220"/>
              <a:ext cx="317" cy="48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 w="9525">
              <a:solidFill>
                <a:srgbClr val="00CC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90" name="Freeform 58"/>
          <p:cNvSpPr>
            <a:spLocks/>
          </p:cNvSpPr>
          <p:nvPr/>
        </p:nvSpPr>
        <p:spPr bwMode="auto">
          <a:xfrm>
            <a:off x="3381375" y="2239963"/>
            <a:ext cx="3175" cy="1158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73"/>
              </a:cxn>
            </a:cxnLst>
            <a:rect l="0" t="0" r="r" b="b"/>
            <a:pathLst>
              <a:path w="2" h="73">
                <a:moveTo>
                  <a:pt x="0" y="0"/>
                </a:moveTo>
                <a:lnTo>
                  <a:pt x="2" y="73"/>
                </a:lnTo>
              </a:path>
            </a:pathLst>
          </a:custGeom>
          <a:noFill/>
          <a:ln w="63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91" name="Freeform 59"/>
          <p:cNvSpPr>
            <a:spLocks/>
          </p:cNvSpPr>
          <p:nvPr/>
        </p:nvSpPr>
        <p:spPr bwMode="auto">
          <a:xfrm>
            <a:off x="3643313" y="2255838"/>
            <a:ext cx="28575" cy="66675"/>
          </a:xfrm>
          <a:custGeom>
            <a:avLst/>
            <a:gdLst/>
            <a:ahLst/>
            <a:cxnLst>
              <a:cxn ang="0">
                <a:pos x="0" y="42"/>
              </a:cxn>
              <a:cxn ang="0">
                <a:pos x="18" y="0"/>
              </a:cxn>
            </a:cxnLst>
            <a:rect l="0" t="0" r="r" b="b"/>
            <a:pathLst>
              <a:path w="18" h="42">
                <a:moveTo>
                  <a:pt x="0" y="42"/>
                </a:moveTo>
                <a:lnTo>
                  <a:pt x="18" y="0"/>
                </a:lnTo>
              </a:path>
            </a:pathLst>
          </a:custGeom>
          <a:noFill/>
          <a:ln w="5080">
            <a:solidFill>
              <a:srgbClr val="0000FF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87" name="Line 55"/>
          <p:cNvSpPr>
            <a:spLocks noChangeShapeType="1"/>
          </p:cNvSpPr>
          <p:nvPr/>
        </p:nvSpPr>
        <p:spPr bwMode="auto">
          <a:xfrm>
            <a:off x="3629025" y="2336800"/>
            <a:ext cx="219075" cy="0"/>
          </a:xfrm>
          <a:prstGeom prst="line">
            <a:avLst/>
          </a:prstGeom>
          <a:noFill/>
          <a:ln w="25400">
            <a:solidFill>
              <a:srgbClr val="00CC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93" name="Text Box 61"/>
          <p:cNvSpPr txBox="1">
            <a:spLocks noChangeArrowheads="1"/>
          </p:cNvSpPr>
          <p:nvPr/>
        </p:nvSpPr>
        <p:spPr bwMode="auto">
          <a:xfrm>
            <a:off x="4997450" y="588963"/>
            <a:ext cx="39782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The region bounded by</a:t>
            </a:r>
          </a:p>
          <a:p>
            <a:r>
              <a:rPr lang="en-US" dirty="0"/>
              <a:t>           and             is revolved about the y-axis.</a:t>
            </a:r>
          </a:p>
          <a:p>
            <a:r>
              <a:rPr lang="en-US" dirty="0"/>
              <a:t>Find the volume.</a:t>
            </a:r>
          </a:p>
        </p:txBody>
      </p:sp>
      <p:graphicFrame>
        <p:nvGraphicFramePr>
          <p:cNvPr id="18494" name="Object 62"/>
          <p:cNvGraphicFramePr>
            <a:graphicFrameLocks noChangeAspect="1"/>
          </p:cNvGraphicFramePr>
          <p:nvPr/>
        </p:nvGraphicFramePr>
        <p:xfrm>
          <a:off x="5076825" y="925975"/>
          <a:ext cx="9144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0" name="Equation" r:id="rId4" imgW="419040" imgH="228600" progId="">
                  <p:embed/>
                </p:oleObj>
              </mc:Choice>
              <mc:Fallback>
                <p:oleObj name="Equation" r:id="rId4" imgW="419040" imgH="228600" progId="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925975"/>
                        <a:ext cx="9144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95" name="Object 63"/>
          <p:cNvGraphicFramePr>
            <a:graphicFrameLocks noChangeAspect="1"/>
          </p:cNvGraphicFramePr>
          <p:nvPr/>
        </p:nvGraphicFramePr>
        <p:xfrm>
          <a:off x="6573838" y="952963"/>
          <a:ext cx="969962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1" name="Equation" r:id="rId6" imgW="444240" imgH="203040" progId="">
                  <p:embed/>
                </p:oleObj>
              </mc:Choice>
              <mc:Fallback>
                <p:oleObj name="Equation" r:id="rId6" imgW="444240" imgH="203040" progId="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3838" y="952963"/>
                        <a:ext cx="969962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97" name="Text Box 65"/>
          <p:cNvSpPr txBox="1">
            <a:spLocks noChangeArrowheads="1"/>
          </p:cNvSpPr>
          <p:nvPr/>
        </p:nvSpPr>
        <p:spPr bwMode="auto">
          <a:xfrm>
            <a:off x="5013325" y="2759075"/>
            <a:ext cx="4054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The “disk” now has a hole in it, making it a “washer”.</a:t>
            </a:r>
          </a:p>
        </p:txBody>
      </p:sp>
      <p:sp>
        <p:nvSpPr>
          <p:cNvPr id="18499" name="Text Box 67"/>
          <p:cNvSpPr txBox="1">
            <a:spLocks noChangeArrowheads="1"/>
          </p:cNvSpPr>
          <p:nvPr/>
        </p:nvSpPr>
        <p:spPr bwMode="auto">
          <a:xfrm>
            <a:off x="5013325" y="2225675"/>
            <a:ext cx="3844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If we use a horizontal slice:</a:t>
            </a:r>
          </a:p>
        </p:txBody>
      </p:sp>
      <p:grpSp>
        <p:nvGrpSpPr>
          <p:cNvPr id="18503" name="Group 71"/>
          <p:cNvGrpSpPr>
            <a:grpSpLocks/>
          </p:cNvGrpSpPr>
          <p:nvPr/>
        </p:nvGrpSpPr>
        <p:grpSpPr bwMode="auto">
          <a:xfrm>
            <a:off x="304800" y="3713163"/>
            <a:ext cx="7102475" cy="554037"/>
            <a:chOff x="230" y="2243"/>
            <a:chExt cx="4474" cy="349"/>
          </a:xfrm>
        </p:grpSpPr>
        <p:sp>
          <p:nvSpPr>
            <p:cNvPr id="18500" name="Text Box 68"/>
            <p:cNvSpPr txBox="1">
              <a:spLocks noChangeArrowheads="1"/>
            </p:cNvSpPr>
            <p:nvPr/>
          </p:nvSpPr>
          <p:spPr bwMode="auto">
            <a:xfrm>
              <a:off x="230" y="2256"/>
              <a:ext cx="25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The volume of the washer is:</a:t>
              </a:r>
            </a:p>
          </p:txBody>
        </p:sp>
        <p:graphicFrame>
          <p:nvGraphicFramePr>
            <p:cNvPr id="18501" name="Object 69"/>
            <p:cNvGraphicFramePr>
              <a:graphicFrameLocks noChangeAspect="1"/>
            </p:cNvGraphicFramePr>
            <p:nvPr/>
          </p:nvGraphicFramePr>
          <p:xfrm>
            <a:off x="2928" y="2243"/>
            <a:ext cx="1776" cy="3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22" name="Equation" r:id="rId8" imgW="1422360" imgH="279360" progId="">
                    <p:embed/>
                  </p:oleObj>
                </mc:Choice>
                <mc:Fallback>
                  <p:oleObj name="Equation" r:id="rId8" imgW="1422360" imgH="279360" progId="">
                    <p:embed/>
                    <p:pic>
                      <p:nvPicPr>
                        <p:cNvPr id="0" name="Picture 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8" y="2243"/>
                          <a:ext cx="1776" cy="34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502" name="Object 70"/>
          <p:cNvGraphicFramePr>
            <a:graphicFrameLocks noChangeAspect="1"/>
          </p:cNvGraphicFramePr>
          <p:nvPr/>
        </p:nvGraphicFramePr>
        <p:xfrm>
          <a:off x="4648200" y="4246563"/>
          <a:ext cx="1736725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3" name="Equation" r:id="rId10" imgW="876240" imgH="279360" progId="">
                  <p:embed/>
                </p:oleObj>
              </mc:Choice>
              <mc:Fallback>
                <p:oleObj name="Equation" r:id="rId10" imgW="876240" imgH="279360" progId="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246563"/>
                        <a:ext cx="1736725" cy="55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504" name="Line 72"/>
          <p:cNvSpPr>
            <a:spLocks noChangeShapeType="1"/>
          </p:cNvSpPr>
          <p:nvPr/>
        </p:nvSpPr>
        <p:spPr bwMode="auto">
          <a:xfrm flipV="1">
            <a:off x="5137150" y="4648200"/>
            <a:ext cx="0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05" name="Text Box 73"/>
          <p:cNvSpPr txBox="1">
            <a:spLocks noChangeArrowheads="1"/>
          </p:cNvSpPr>
          <p:nvPr/>
        </p:nvSpPr>
        <p:spPr bwMode="auto">
          <a:xfrm>
            <a:off x="4756150" y="4997450"/>
            <a:ext cx="806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outer</a:t>
            </a:r>
          </a:p>
          <a:p>
            <a:r>
              <a:rPr lang="en-US" sz="1800">
                <a:solidFill>
                  <a:schemeClr val="accent2"/>
                </a:solidFill>
              </a:rPr>
              <a:t>radius</a:t>
            </a:r>
          </a:p>
        </p:txBody>
      </p:sp>
      <p:sp>
        <p:nvSpPr>
          <p:cNvPr id="18506" name="Freeform 74"/>
          <p:cNvSpPr>
            <a:spLocks/>
          </p:cNvSpPr>
          <p:nvPr/>
        </p:nvSpPr>
        <p:spPr bwMode="auto">
          <a:xfrm>
            <a:off x="5740400" y="4622800"/>
            <a:ext cx="203200" cy="406400"/>
          </a:xfrm>
          <a:custGeom>
            <a:avLst/>
            <a:gdLst/>
            <a:ahLst/>
            <a:cxnLst>
              <a:cxn ang="0">
                <a:pos x="128" y="256"/>
              </a:cxn>
              <a:cxn ang="0">
                <a:pos x="0" y="0"/>
              </a:cxn>
            </a:cxnLst>
            <a:rect l="0" t="0" r="r" b="b"/>
            <a:pathLst>
              <a:path w="128" h="256">
                <a:moveTo>
                  <a:pt x="128" y="256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07" name="Text Box 75"/>
          <p:cNvSpPr txBox="1">
            <a:spLocks noChangeArrowheads="1"/>
          </p:cNvSpPr>
          <p:nvPr/>
        </p:nvSpPr>
        <p:spPr bwMode="auto">
          <a:xfrm>
            <a:off x="5670550" y="4997450"/>
            <a:ext cx="806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inner</a:t>
            </a:r>
          </a:p>
          <a:p>
            <a:r>
              <a:rPr lang="en-US" sz="1800">
                <a:solidFill>
                  <a:schemeClr val="accent2"/>
                </a:solidFill>
              </a:rPr>
              <a:t>radius</a:t>
            </a:r>
          </a:p>
        </p:txBody>
      </p:sp>
      <p:graphicFrame>
        <p:nvGraphicFramePr>
          <p:cNvPr id="18508" name="Object 76"/>
          <p:cNvGraphicFramePr>
            <a:graphicFrameLocks noChangeAspect="1"/>
          </p:cNvGraphicFramePr>
          <p:nvPr/>
        </p:nvGraphicFramePr>
        <p:xfrm>
          <a:off x="1905000" y="2667000"/>
          <a:ext cx="83820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4" name="Equation" r:id="rId12" imgW="444240" imgH="203040" progId="">
                  <p:embed/>
                </p:oleObj>
              </mc:Choice>
              <mc:Fallback>
                <p:oleObj name="Equation" r:id="rId12" imgW="444240" imgH="203040" progId="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667000"/>
                        <a:ext cx="838200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09" name="Object 77"/>
          <p:cNvGraphicFramePr>
            <a:graphicFrameLocks noChangeAspect="1"/>
          </p:cNvGraphicFramePr>
          <p:nvPr/>
        </p:nvGraphicFramePr>
        <p:xfrm>
          <a:off x="2057400" y="3048000"/>
          <a:ext cx="741363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5" name="Equation" r:id="rId14" imgW="393480" imgH="393480" progId="">
                  <p:embed/>
                </p:oleObj>
              </mc:Choice>
              <mc:Fallback>
                <p:oleObj name="Equation" r:id="rId14" imgW="393480" imgH="393480" progId="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048000"/>
                        <a:ext cx="741363" cy="741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10" name="Object 78"/>
          <p:cNvGraphicFramePr>
            <a:graphicFrameLocks noChangeAspect="1"/>
          </p:cNvGraphicFramePr>
          <p:nvPr/>
        </p:nvGraphicFramePr>
        <p:xfrm>
          <a:off x="481013" y="2846388"/>
          <a:ext cx="790575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6" name="Equation" r:id="rId16" imgW="419040" imgH="228600" progId="">
                  <p:embed/>
                </p:oleObj>
              </mc:Choice>
              <mc:Fallback>
                <p:oleObj name="Equation" r:id="rId16" imgW="419040" imgH="228600" progId="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3" y="2846388"/>
                        <a:ext cx="790575" cy="43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11" name="Object 79"/>
          <p:cNvGraphicFramePr>
            <a:graphicFrameLocks noChangeAspect="1"/>
          </p:cNvGraphicFramePr>
          <p:nvPr/>
        </p:nvGraphicFramePr>
        <p:xfrm>
          <a:off x="381000" y="3276600"/>
          <a:ext cx="909638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7" name="Equation" r:id="rId18" imgW="482400" imgH="253800" progId="">
                  <p:embed/>
                </p:oleObj>
              </mc:Choice>
              <mc:Fallback>
                <p:oleObj name="Equation" r:id="rId18" imgW="482400" imgH="253800" progId="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276600"/>
                        <a:ext cx="909638" cy="4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12" name="Object 80"/>
          <p:cNvGraphicFramePr>
            <a:graphicFrameLocks noChangeAspect="1"/>
          </p:cNvGraphicFramePr>
          <p:nvPr/>
        </p:nvGraphicFramePr>
        <p:xfrm>
          <a:off x="3962400" y="1955800"/>
          <a:ext cx="609600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8" name="Equation" r:id="rId20" imgW="419040" imgH="228600" progId="">
                  <p:embed/>
                </p:oleObj>
              </mc:Choice>
              <mc:Fallback>
                <p:oleObj name="Equation" r:id="rId20" imgW="419040" imgH="228600" progId="">
                  <p:embed/>
                  <p:pic>
                    <p:nvPicPr>
                      <p:cNvPr id="0" name="Picture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955800"/>
                        <a:ext cx="609600" cy="331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13" name="Object 81"/>
          <p:cNvGraphicFramePr>
            <a:graphicFrameLocks noChangeAspect="1"/>
          </p:cNvGraphicFramePr>
          <p:nvPr/>
        </p:nvGraphicFramePr>
        <p:xfrm>
          <a:off x="3429000" y="1270000"/>
          <a:ext cx="609600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9" name="Equation" r:id="rId21" imgW="444240" imgH="203040" progId="">
                  <p:embed/>
                </p:oleObj>
              </mc:Choice>
              <mc:Fallback>
                <p:oleObj name="Equation" r:id="rId21" imgW="444240" imgH="203040" progId="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270000"/>
                        <a:ext cx="609600" cy="277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14" name="Object 82"/>
          <p:cNvGraphicFramePr>
            <a:graphicFrameLocks noChangeAspect="1"/>
          </p:cNvGraphicFramePr>
          <p:nvPr/>
        </p:nvGraphicFramePr>
        <p:xfrm>
          <a:off x="623888" y="4214812"/>
          <a:ext cx="3033712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0" name="Equation" r:id="rId23" imgW="1726920" imgH="507960" progId="">
                  <p:embed/>
                </p:oleObj>
              </mc:Choice>
              <mc:Fallback>
                <p:oleObj name="Equation" r:id="rId23" imgW="1726920" imgH="507960" progId="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888" y="4214812"/>
                        <a:ext cx="3033712" cy="890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15" name="Object 83"/>
          <p:cNvGraphicFramePr>
            <a:graphicFrameLocks noChangeAspect="1"/>
          </p:cNvGraphicFramePr>
          <p:nvPr/>
        </p:nvGraphicFramePr>
        <p:xfrm>
          <a:off x="920750" y="5043488"/>
          <a:ext cx="2409825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1" name="Equation" r:id="rId25" imgW="1371600" imgH="431640" progId="">
                  <p:embed/>
                </p:oleObj>
              </mc:Choice>
              <mc:Fallback>
                <p:oleObj name="Equation" r:id="rId25" imgW="1371600" imgH="431640" progId="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0" y="5043488"/>
                        <a:ext cx="2409825" cy="757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16" name="Object 84"/>
          <p:cNvGraphicFramePr>
            <a:graphicFrameLocks noChangeAspect="1"/>
          </p:cNvGraphicFramePr>
          <p:nvPr/>
        </p:nvGraphicFramePr>
        <p:xfrm>
          <a:off x="960438" y="5938838"/>
          <a:ext cx="2165350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2" name="Equation" r:id="rId27" imgW="1231560" imgH="393480" progId="">
                  <p:embed/>
                </p:oleObj>
              </mc:Choice>
              <mc:Fallback>
                <p:oleObj name="Equation" r:id="rId27" imgW="1231560" imgH="393480" progId="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438" y="5938838"/>
                        <a:ext cx="2165350" cy="690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17" name="Object 85"/>
          <p:cNvGraphicFramePr>
            <a:graphicFrameLocks noChangeAspect="1"/>
          </p:cNvGraphicFramePr>
          <p:nvPr/>
        </p:nvGraphicFramePr>
        <p:xfrm>
          <a:off x="3389313" y="5865813"/>
          <a:ext cx="2097087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3" name="Equation" r:id="rId29" imgW="1193760" imgH="482400" progId="">
                  <p:embed/>
                </p:oleObj>
              </mc:Choice>
              <mc:Fallback>
                <p:oleObj name="Equation" r:id="rId29" imgW="1193760" imgH="482400" progId="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9313" y="5865813"/>
                        <a:ext cx="2097087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19" name="Object 87"/>
          <p:cNvGraphicFramePr>
            <a:graphicFrameLocks noChangeAspect="1"/>
          </p:cNvGraphicFramePr>
          <p:nvPr/>
        </p:nvGraphicFramePr>
        <p:xfrm>
          <a:off x="5638800" y="5943600"/>
          <a:ext cx="625475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4" name="Equation" r:id="rId31" imgW="355320" imgH="393480" progId="">
                  <p:embed/>
                </p:oleObj>
              </mc:Choice>
              <mc:Fallback>
                <p:oleObj name="Equation" r:id="rId31" imgW="355320" imgH="393480" progId="">
                  <p:embed/>
                  <p:pic>
                    <p:nvPicPr>
                      <p:cNvPr id="0" name="Picture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943600"/>
                        <a:ext cx="625475" cy="690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" name="TextBox 85"/>
          <p:cNvSpPr txBox="1"/>
          <p:nvPr/>
        </p:nvSpPr>
        <p:spPr>
          <a:xfrm>
            <a:off x="3429000" y="1524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8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8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87" grpId="0" animBg="1"/>
      <p:bldP spid="18497" grpId="0" autoUpdateAnimBg="0"/>
      <p:bldP spid="18499" grpId="0" autoUpdateAnimBg="0"/>
      <p:bldP spid="18504" grpId="0" animBg="1"/>
      <p:bldP spid="18505" grpId="0" autoUpdateAnimBg="0"/>
      <p:bldP spid="18506" grpId="0" animBg="1"/>
      <p:bldP spid="18507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4550</TotalTime>
  <Words>503</Words>
  <Application>Microsoft Office PowerPoint</Application>
  <PresentationFormat>On-screen Show (4:3)</PresentationFormat>
  <Paragraphs>85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Wingdings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If y = f(x) is the equation of the curve whose area is being rotated about the x-axis, then the volume 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Hanford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 7.3 Day 2</dc:title>
  <dc:subject>Disks and Washer Methods</dc:subject>
  <dc:creator>Gregory Kelly</dc:creator>
  <cp:lastModifiedBy>Chau,Phong Quoc</cp:lastModifiedBy>
  <cp:revision>97</cp:revision>
  <dcterms:created xsi:type="dcterms:W3CDTF">2002-12-09T18:08:56Z</dcterms:created>
  <dcterms:modified xsi:type="dcterms:W3CDTF">2016-01-20T20:54:06Z</dcterms:modified>
</cp:coreProperties>
</file>