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2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EF17-E66B-43CF-8CB2-3BF6040B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7811-55DD-40C5-80F1-B69D5CCFF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A1878-6825-45D8-AE8E-A94409C0F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09D-6869-48EF-88B3-3009990E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9CA9-2F9A-4A78-91C2-E3DC85711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31C1-93B4-4474-A860-B810E76B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48F6-4946-4C24-B99D-2981B4E0B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2C5B-2286-4406-A475-8CC4709B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C46A-26C8-4B0E-B7F0-D6A8F83BB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AD34A-3118-4665-9120-43F709AF8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939F-4A46-4D78-B119-E29050013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758B1F-8875-46CD-BC5F-0AB86EB69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54317" y="1905000"/>
            <a:ext cx="53034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7.6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Integration by Tables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74788" y="1114425"/>
          <a:ext cx="184943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3" imgW="812520" imgH="444240" progId="">
                  <p:embed/>
                </p:oleObj>
              </mc:Choice>
              <mc:Fallback>
                <p:oleObj name="Equation" r:id="rId3" imgW="81252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1114425"/>
                        <a:ext cx="1849437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600200" y="4114800"/>
          <a:ext cx="19161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5" imgW="812520" imgH="469800" progId="">
                  <p:embed/>
                </p:oleObj>
              </mc:Choice>
              <mc:Fallback>
                <p:oleObj name="Equation" r:id="rId5" imgW="812520" imgH="469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1916112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486400" y="1219200"/>
          <a:ext cx="176212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7" imgW="812520" imgH="444240" progId="">
                  <p:embed/>
                </p:oleObj>
              </mc:Choice>
              <mc:Fallback>
                <p:oleObj name="Equation" r:id="rId7" imgW="812520" imgH="4442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219200"/>
                        <a:ext cx="1762125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600200" y="2667000"/>
          <a:ext cx="17256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9" imgW="812520" imgH="444240" progId="">
                  <p:embed/>
                </p:oleObj>
              </mc:Choice>
              <mc:Fallback>
                <p:oleObj name="Equation" r:id="rId9" imgW="812520" imgH="4442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1725613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583441"/>
              </p:ext>
            </p:extLst>
          </p:nvPr>
        </p:nvGraphicFramePr>
        <p:xfrm>
          <a:off x="5630726" y="2514600"/>
          <a:ext cx="2041407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11" imgW="812520" imgH="469800" progId="">
                  <p:embed/>
                </p:oleObj>
              </mc:Choice>
              <mc:Fallback>
                <p:oleObj name="Equation" r:id="rId11" imgW="812520" imgH="469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726" y="2514600"/>
                        <a:ext cx="2041407" cy="1179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063119"/>
              </p:ext>
            </p:extLst>
          </p:nvPr>
        </p:nvGraphicFramePr>
        <p:xfrm>
          <a:off x="5518997" y="4167188"/>
          <a:ext cx="2264864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13" imgW="977760" imgH="457200" progId="">
                  <p:embed/>
                </p:oleObj>
              </mc:Choice>
              <mc:Fallback>
                <p:oleObj name="Equation" r:id="rId13" imgW="977760" imgH="4572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997" y="4167188"/>
                        <a:ext cx="2264864" cy="1058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3429000" y="457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3962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Each formula in the table is derived from the techniques discussed in this chapter.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The table is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supplement</a:t>
            </a:r>
            <a:r>
              <a:rPr lang="en-US" sz="2800" dirty="0" smtClean="0">
                <a:latin typeface="Times New Roman" pitchFamily="18" charset="0"/>
              </a:rPr>
              <a:t> to the integration techniques that we have learned, and provide a short cut to find many common integrals.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It often involves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rewriting</a:t>
            </a:r>
            <a:r>
              <a:rPr lang="en-US" sz="2800" dirty="0" smtClean="0">
                <a:latin typeface="Times New Roman" pitchFamily="18" charset="0"/>
              </a:rPr>
              <a:t> the integrand and using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substitution</a:t>
            </a:r>
            <a:r>
              <a:rPr lang="en-US" sz="2800" dirty="0" smtClean="0">
                <a:latin typeface="Times New Roman" pitchFamily="18" charset="0"/>
              </a:rPr>
              <a:t> before one can fit the integral to one of the formulas in the table.</a:t>
            </a:r>
            <a:endParaRPr lang="en-US" sz="2800" dirty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 smtClean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latin typeface="Times New Roman" pitchFamily="18" charset="0"/>
            </a:endParaRPr>
          </a:p>
          <a:p>
            <a:pPr marL="609600" indent="-609600"/>
            <a:endParaRPr lang="en-US" dirty="0"/>
          </a:p>
        </p:txBody>
      </p:sp>
      <p:sp>
        <p:nvSpPr>
          <p:cNvPr id="4" name="TextBox 13"/>
          <p:cNvSpPr txBox="1"/>
          <p:nvPr/>
        </p:nvSpPr>
        <p:spPr>
          <a:xfrm>
            <a:off x="1828800" y="3048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Common 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01750" y="1143000"/>
          <a:ext cx="2197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965160" imgH="419040" progId="">
                  <p:embed/>
                </p:oleObj>
              </mc:Choice>
              <mc:Fallback>
                <p:oleObj name="Equation" r:id="rId3" imgW="96516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143000"/>
                        <a:ext cx="21971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76350" y="2573338"/>
          <a:ext cx="2276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5" imgW="965160" imgH="304560" progId="">
                  <p:embed/>
                </p:oleObj>
              </mc:Choice>
              <mc:Fallback>
                <p:oleObj name="Equation" r:id="rId5" imgW="965160" imgH="304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2573338"/>
                        <a:ext cx="22764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177431"/>
              </p:ext>
            </p:extLst>
          </p:nvPr>
        </p:nvGraphicFramePr>
        <p:xfrm>
          <a:off x="5190309" y="2272507"/>
          <a:ext cx="17621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7" imgW="812520" imgH="431640" progId="">
                  <p:embed/>
                </p:oleObj>
              </mc:Choice>
              <mc:Fallback>
                <p:oleObj name="Equation" r:id="rId7" imgW="81252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0309" y="2272507"/>
                        <a:ext cx="17621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181600" y="1295400"/>
          <a:ext cx="18669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9" imgW="698400" imgH="279360" progId="">
                  <p:embed/>
                </p:oleObj>
              </mc:Choice>
              <mc:Fallback>
                <p:oleObj name="Equation" r:id="rId9" imgW="698400" imgH="2793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95400"/>
                        <a:ext cx="18669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93505"/>
              </p:ext>
            </p:extLst>
          </p:nvPr>
        </p:nvGraphicFramePr>
        <p:xfrm>
          <a:off x="1301750" y="3717131"/>
          <a:ext cx="23701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11" imgW="1041120" imgH="444240" progId="">
                  <p:embed/>
                </p:oleObj>
              </mc:Choice>
              <mc:Fallback>
                <p:oleObj name="Equation" r:id="rId11" imgW="1041120" imgH="4442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717131"/>
                        <a:ext cx="237013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9000" y="457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74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Tables</dc:title>
  <dc:subject>Cal II</dc:subject>
  <dc:creator>Phong Chau</dc:creator>
  <cp:lastModifiedBy>Chau,Phong Quoc</cp:lastModifiedBy>
  <cp:revision>70</cp:revision>
  <dcterms:created xsi:type="dcterms:W3CDTF">2003-01-28T06:26:37Z</dcterms:created>
  <dcterms:modified xsi:type="dcterms:W3CDTF">2016-02-18T21:03:53Z</dcterms:modified>
</cp:coreProperties>
</file>