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58" r:id="rId3"/>
    <p:sldId id="257" r:id="rId4"/>
    <p:sldId id="292" r:id="rId5"/>
    <p:sldId id="293" r:id="rId6"/>
    <p:sldId id="290" r:id="rId7"/>
    <p:sldId id="269" r:id="rId8"/>
    <p:sldId id="288" r:id="rId9"/>
    <p:sldId id="275" r:id="rId10"/>
    <p:sldId id="270" r:id="rId11"/>
    <p:sldId id="273" r:id="rId12"/>
    <p:sldId id="272" r:id="rId13"/>
    <p:sldId id="279" r:id="rId14"/>
    <p:sldId id="278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996633"/>
    <a:srgbClr val="FFFFCC"/>
    <a:srgbClr val="CCECFF"/>
    <a:srgbClr val="B8BBA9"/>
    <a:srgbClr val="00CC99"/>
    <a:srgbClr val="FFE1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162" autoAdjust="0"/>
  </p:normalViewPr>
  <p:slideViewPr>
    <p:cSldViewPr>
      <p:cViewPr>
        <p:scale>
          <a:sx n="66" d="100"/>
          <a:sy n="66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6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49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59.wmf"/><Relationship Id="rId2" Type="http://schemas.openxmlformats.org/officeDocument/2006/relationships/image" Target="../media/image51.wmf"/><Relationship Id="rId1" Type="http://schemas.openxmlformats.org/officeDocument/2006/relationships/image" Target="../media/image53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52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B816AE1-7DE0-4EBC-800C-50BDCED739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29DC-0951-4215-BBBE-D65D94D3E598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16190-58D4-479F-BCAB-5780F3224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397E2-1C55-4F46-B51D-7CC217D7C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39CB1-DEC3-42FD-A086-3CD04D790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757812-928F-4324-AF7C-031EF37B5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D28717-8D88-4F10-BE70-8CCE6F725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1855B-88C0-4C74-8F6F-DA220C978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151DF-9805-42B3-80AD-6E3ABD62A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F1092-8B96-4D40-8025-96186D24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805C-1D38-4551-8753-78AFA11C0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0ADD0-058B-4BE1-ACF9-EE2CD40FD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542A5-B1EC-4A7C-A936-15E8EEC82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6F97-2B01-4B1F-A8D6-1B65481C6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CD5A8-D723-473A-87FD-AD3EDDEA2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B9C9FE9-F9E4-4DC1-911C-39F259D531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61.wmf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5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18" Type="http://schemas.openxmlformats.org/officeDocument/2006/relationships/oleObject" Target="../embeddings/oleObject69.bin"/><Relationship Id="rId3" Type="http://schemas.openxmlformats.org/officeDocument/2006/relationships/image" Target="../media/image61.wmf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19" Type="http://schemas.openxmlformats.org/officeDocument/2006/relationships/oleObject" Target="../embeddings/oleObject70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31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45.jpeg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98878" y="1905000"/>
            <a:ext cx="64143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Volume: The Disk Method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6" name="Group 64"/>
          <p:cNvGrpSpPr>
            <a:grpSpLocks/>
          </p:cNvGrpSpPr>
          <p:nvPr/>
        </p:nvGrpSpPr>
        <p:grpSpPr bwMode="auto">
          <a:xfrm>
            <a:off x="2517775" y="856525"/>
            <a:ext cx="1727200" cy="1962150"/>
            <a:chOff x="1586" y="348"/>
            <a:chExt cx="1088" cy="1236"/>
          </a:xfrm>
        </p:grpSpPr>
        <p:grpSp>
          <p:nvGrpSpPr>
            <p:cNvPr id="18478" name="Group 46"/>
            <p:cNvGrpSpPr>
              <a:grpSpLocks/>
            </p:cNvGrpSpPr>
            <p:nvPr/>
          </p:nvGrpSpPr>
          <p:grpSpPr bwMode="auto">
            <a:xfrm>
              <a:off x="1586" y="432"/>
              <a:ext cx="536" cy="1152"/>
              <a:chOff x="2170" y="1699"/>
              <a:chExt cx="460" cy="922"/>
            </a:xfrm>
          </p:grpSpPr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1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7" name="Line 5"/>
              <p:cNvSpPr>
                <a:spLocks noChangeShapeType="1"/>
              </p:cNvSpPr>
              <p:nvPr/>
            </p:nvSpPr>
            <p:spPr bwMode="auto">
              <a:xfrm>
                <a:off x="2175" y="1711"/>
                <a:ext cx="26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201" y="1761"/>
                <a:ext cx="22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2223" y="1807"/>
                <a:ext cx="25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2248" y="1855"/>
                <a:ext cx="21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269" y="1899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2293" y="1946"/>
                <a:ext cx="23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316" y="1991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>
                <a:off x="2339" y="2038"/>
                <a:ext cx="23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Line 13"/>
              <p:cNvSpPr>
                <a:spLocks noChangeShapeType="1"/>
              </p:cNvSpPr>
              <p:nvPr/>
            </p:nvSpPr>
            <p:spPr bwMode="auto">
              <a:xfrm>
                <a:off x="2362" y="2084"/>
                <a:ext cx="24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Line 14"/>
              <p:cNvSpPr>
                <a:spLocks noChangeShapeType="1"/>
              </p:cNvSpPr>
              <p:nvPr/>
            </p:nvSpPr>
            <p:spPr bwMode="auto">
              <a:xfrm>
                <a:off x="2386" y="213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Line 15"/>
              <p:cNvSpPr>
                <a:spLocks noChangeShapeType="1"/>
              </p:cNvSpPr>
              <p:nvPr/>
            </p:nvSpPr>
            <p:spPr bwMode="auto">
              <a:xfrm>
                <a:off x="2410" y="2179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Line 16"/>
              <p:cNvSpPr>
                <a:spLocks noChangeShapeType="1"/>
              </p:cNvSpPr>
              <p:nvPr/>
            </p:nvSpPr>
            <p:spPr bwMode="auto">
              <a:xfrm>
                <a:off x="2433" y="2226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7"/>
              <p:cNvSpPr>
                <a:spLocks noChangeShapeType="1"/>
              </p:cNvSpPr>
              <p:nvPr/>
            </p:nvSpPr>
            <p:spPr bwMode="auto">
              <a:xfrm>
                <a:off x="2457" y="2273"/>
                <a:ext cx="21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2478" y="2316"/>
                <a:ext cx="25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2503" y="2366"/>
                <a:ext cx="22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2525" y="2410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2549" y="2457"/>
                <a:ext cx="22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2571" y="2502"/>
                <a:ext cx="25" cy="5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596" y="2553"/>
                <a:ext cx="22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618" y="2596"/>
                <a:ext cx="12" cy="2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2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175" y="1723"/>
                <a:ext cx="26" cy="9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Line 27"/>
              <p:cNvSpPr>
                <a:spLocks noChangeShapeType="1"/>
              </p:cNvSpPr>
              <p:nvPr/>
            </p:nvSpPr>
            <p:spPr bwMode="auto">
              <a:xfrm>
                <a:off x="2201" y="1819"/>
                <a:ext cx="22" cy="8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Line 28"/>
              <p:cNvSpPr>
                <a:spLocks noChangeShapeType="1"/>
              </p:cNvSpPr>
              <p:nvPr/>
            </p:nvSpPr>
            <p:spPr bwMode="auto">
              <a:xfrm>
                <a:off x="2223" y="1901"/>
                <a:ext cx="25" cy="8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Line 29"/>
              <p:cNvSpPr>
                <a:spLocks noChangeShapeType="1"/>
              </p:cNvSpPr>
              <p:nvPr/>
            </p:nvSpPr>
            <p:spPr bwMode="auto">
              <a:xfrm>
                <a:off x="2248" y="1984"/>
                <a:ext cx="21" cy="7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Line 30"/>
              <p:cNvSpPr>
                <a:spLocks noChangeShapeType="1"/>
              </p:cNvSpPr>
              <p:nvPr/>
            </p:nvSpPr>
            <p:spPr bwMode="auto">
              <a:xfrm>
                <a:off x="2269" y="2055"/>
                <a:ext cx="24" cy="7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31"/>
              <p:cNvSpPr>
                <a:spLocks noChangeShapeType="1"/>
              </p:cNvSpPr>
              <p:nvPr/>
            </p:nvSpPr>
            <p:spPr bwMode="auto">
              <a:xfrm>
                <a:off x="2293" y="2127"/>
                <a:ext cx="23" cy="6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32"/>
              <p:cNvSpPr>
                <a:spLocks noChangeShapeType="1"/>
              </p:cNvSpPr>
              <p:nvPr/>
            </p:nvSpPr>
            <p:spPr bwMode="auto">
              <a:xfrm>
                <a:off x="2316" y="2191"/>
                <a:ext cx="23" cy="6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33"/>
              <p:cNvSpPr>
                <a:spLocks noChangeShapeType="1"/>
              </p:cNvSpPr>
              <p:nvPr/>
            </p:nvSpPr>
            <p:spPr bwMode="auto">
              <a:xfrm>
                <a:off x="2339" y="2253"/>
                <a:ext cx="23" cy="5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34"/>
              <p:cNvSpPr>
                <a:spLocks noChangeShapeType="1"/>
              </p:cNvSpPr>
              <p:nvPr/>
            </p:nvSpPr>
            <p:spPr bwMode="auto">
              <a:xfrm>
                <a:off x="2362" y="2308"/>
                <a:ext cx="24" cy="5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35"/>
              <p:cNvSpPr>
                <a:spLocks noChangeShapeType="1"/>
              </p:cNvSpPr>
              <p:nvPr/>
            </p:nvSpPr>
            <p:spPr bwMode="auto">
              <a:xfrm>
                <a:off x="2386" y="236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36"/>
              <p:cNvSpPr>
                <a:spLocks noChangeShapeType="1"/>
              </p:cNvSpPr>
              <p:nvPr/>
            </p:nvSpPr>
            <p:spPr bwMode="auto">
              <a:xfrm>
                <a:off x="2410" y="2409"/>
                <a:ext cx="23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37"/>
              <p:cNvSpPr>
                <a:spLocks noChangeShapeType="1"/>
              </p:cNvSpPr>
              <p:nvPr/>
            </p:nvSpPr>
            <p:spPr bwMode="auto">
              <a:xfrm>
                <a:off x="2433" y="2452"/>
                <a:ext cx="24" cy="3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Line 38"/>
              <p:cNvSpPr>
                <a:spLocks noChangeShapeType="1"/>
              </p:cNvSpPr>
              <p:nvPr/>
            </p:nvSpPr>
            <p:spPr bwMode="auto">
              <a:xfrm>
                <a:off x="2457" y="2490"/>
                <a:ext cx="21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39"/>
              <p:cNvSpPr>
                <a:spLocks noChangeShapeType="1"/>
              </p:cNvSpPr>
              <p:nvPr/>
            </p:nvSpPr>
            <p:spPr bwMode="auto">
              <a:xfrm>
                <a:off x="2478" y="2520"/>
                <a:ext cx="25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2" name="Line 40"/>
              <p:cNvSpPr>
                <a:spLocks noChangeShapeType="1"/>
              </p:cNvSpPr>
              <p:nvPr/>
            </p:nvSpPr>
            <p:spPr bwMode="auto">
              <a:xfrm>
                <a:off x="2503" y="2550"/>
                <a:ext cx="22" cy="2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Line 41"/>
              <p:cNvSpPr>
                <a:spLocks noChangeShapeType="1"/>
              </p:cNvSpPr>
              <p:nvPr/>
            </p:nvSpPr>
            <p:spPr bwMode="auto">
              <a:xfrm>
                <a:off x="2525" y="2573"/>
                <a:ext cx="24" cy="19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Line 42"/>
              <p:cNvSpPr>
                <a:spLocks noChangeShapeType="1"/>
              </p:cNvSpPr>
              <p:nvPr/>
            </p:nvSpPr>
            <p:spPr bwMode="auto">
              <a:xfrm>
                <a:off x="2549" y="2592"/>
                <a:ext cx="22" cy="1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43"/>
              <p:cNvSpPr>
                <a:spLocks noChangeShapeType="1"/>
              </p:cNvSpPr>
              <p:nvPr/>
            </p:nvSpPr>
            <p:spPr bwMode="auto">
              <a:xfrm>
                <a:off x="2571" y="2605"/>
                <a:ext cx="25" cy="1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44"/>
              <p:cNvSpPr>
                <a:spLocks noChangeShapeType="1"/>
              </p:cNvSpPr>
              <p:nvPr/>
            </p:nvSpPr>
            <p:spPr bwMode="auto">
              <a:xfrm>
                <a:off x="2596" y="2616"/>
                <a:ext cx="22" cy="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45"/>
              <p:cNvSpPr>
                <a:spLocks noChangeShapeType="1"/>
              </p:cNvSpPr>
              <p:nvPr/>
            </p:nvSpPr>
            <p:spPr bwMode="auto">
              <a:xfrm>
                <a:off x="2618" y="2620"/>
                <a:ext cx="12" cy="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9" name="Oval 47"/>
            <p:cNvSpPr>
              <a:spLocks noChangeArrowheads="1"/>
            </p:cNvSpPr>
            <p:nvPr/>
          </p:nvSpPr>
          <p:spPr bwMode="auto">
            <a:xfrm>
              <a:off x="1586" y="348"/>
              <a:ext cx="1088" cy="18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381000" y="856988"/>
            <a:ext cx="1727200" cy="1976437"/>
            <a:chOff x="240" y="345"/>
            <a:chExt cx="1088" cy="1245"/>
          </a:xfrm>
        </p:grpSpPr>
        <p:sp>
          <p:nvSpPr>
            <p:cNvPr id="18481" name="Freeform 49"/>
            <p:cNvSpPr>
              <a:spLocks/>
            </p:cNvSpPr>
            <p:nvPr/>
          </p:nvSpPr>
          <p:spPr bwMode="auto">
            <a:xfrm>
              <a:off x="240" y="424"/>
              <a:ext cx="1083" cy="1163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11" y="62"/>
                </a:cxn>
                <a:cxn ang="0">
                  <a:pos x="18" y="92"/>
                </a:cxn>
                <a:cxn ang="0">
                  <a:pos x="36" y="152"/>
                </a:cxn>
                <a:cxn ang="0">
                  <a:pos x="54" y="211"/>
                </a:cxn>
                <a:cxn ang="0">
                  <a:pos x="78" y="313"/>
                </a:cxn>
                <a:cxn ang="0">
                  <a:pos x="114" y="448"/>
                </a:cxn>
                <a:cxn ang="0">
                  <a:pos x="167" y="610"/>
                </a:cxn>
                <a:cxn ang="0">
                  <a:pos x="213" y="736"/>
                </a:cxn>
                <a:cxn ang="0">
                  <a:pos x="248" y="818"/>
                </a:cxn>
                <a:cxn ang="0">
                  <a:pos x="294" y="922"/>
                </a:cxn>
                <a:cxn ang="0">
                  <a:pos x="330" y="989"/>
                </a:cxn>
                <a:cxn ang="0">
                  <a:pos x="348" y="1016"/>
                </a:cxn>
                <a:cxn ang="0">
                  <a:pos x="377" y="1051"/>
                </a:cxn>
                <a:cxn ang="0">
                  <a:pos x="392" y="1072"/>
                </a:cxn>
                <a:cxn ang="0">
                  <a:pos x="429" y="1112"/>
                </a:cxn>
                <a:cxn ang="0">
                  <a:pos x="543" y="1163"/>
                </a:cxn>
                <a:cxn ang="0">
                  <a:pos x="603" y="1147"/>
                </a:cxn>
                <a:cxn ang="0">
                  <a:pos x="623" y="1138"/>
                </a:cxn>
                <a:cxn ang="0">
                  <a:pos x="638" y="1129"/>
                </a:cxn>
                <a:cxn ang="0">
                  <a:pos x="669" y="1100"/>
                </a:cxn>
                <a:cxn ang="0">
                  <a:pos x="699" y="1070"/>
                </a:cxn>
                <a:cxn ang="0">
                  <a:pos x="720" y="1042"/>
                </a:cxn>
                <a:cxn ang="0">
                  <a:pos x="740" y="1015"/>
                </a:cxn>
                <a:cxn ang="0">
                  <a:pos x="759" y="986"/>
                </a:cxn>
                <a:cxn ang="0">
                  <a:pos x="777" y="950"/>
                </a:cxn>
                <a:cxn ang="0">
                  <a:pos x="789" y="926"/>
                </a:cxn>
                <a:cxn ang="0">
                  <a:pos x="807" y="886"/>
                </a:cxn>
                <a:cxn ang="0">
                  <a:pos x="825" y="853"/>
                </a:cxn>
                <a:cxn ang="0">
                  <a:pos x="840" y="820"/>
                </a:cxn>
                <a:cxn ang="0">
                  <a:pos x="860" y="775"/>
                </a:cxn>
                <a:cxn ang="0">
                  <a:pos x="891" y="694"/>
                </a:cxn>
                <a:cxn ang="0">
                  <a:pos x="911" y="634"/>
                </a:cxn>
                <a:cxn ang="0">
                  <a:pos x="930" y="577"/>
                </a:cxn>
                <a:cxn ang="0">
                  <a:pos x="947" y="520"/>
                </a:cxn>
                <a:cxn ang="0">
                  <a:pos x="972" y="437"/>
                </a:cxn>
                <a:cxn ang="0">
                  <a:pos x="987" y="383"/>
                </a:cxn>
                <a:cxn ang="0">
                  <a:pos x="1010" y="305"/>
                </a:cxn>
                <a:cxn ang="0">
                  <a:pos x="1056" y="125"/>
                </a:cxn>
                <a:cxn ang="0">
                  <a:pos x="1083" y="20"/>
                </a:cxn>
                <a:cxn ang="0">
                  <a:pos x="938" y="20"/>
                </a:cxn>
                <a:cxn ang="0">
                  <a:pos x="582" y="11"/>
                </a:cxn>
                <a:cxn ang="0">
                  <a:pos x="135" y="8"/>
                </a:cxn>
                <a:cxn ang="0">
                  <a:pos x="21" y="11"/>
                </a:cxn>
                <a:cxn ang="0">
                  <a:pos x="6" y="20"/>
                </a:cxn>
              </a:cxnLst>
              <a:rect l="0" t="0" r="r" b="b"/>
              <a:pathLst>
                <a:path w="1083" h="1163">
                  <a:moveTo>
                    <a:pt x="6" y="20"/>
                  </a:moveTo>
                  <a:cubicBezTo>
                    <a:pt x="7" y="37"/>
                    <a:pt x="6" y="43"/>
                    <a:pt x="11" y="62"/>
                  </a:cubicBezTo>
                  <a:cubicBezTo>
                    <a:pt x="15" y="68"/>
                    <a:pt x="15" y="85"/>
                    <a:pt x="18" y="92"/>
                  </a:cubicBezTo>
                  <a:cubicBezTo>
                    <a:pt x="21" y="103"/>
                    <a:pt x="27" y="127"/>
                    <a:pt x="36" y="152"/>
                  </a:cubicBezTo>
                  <a:cubicBezTo>
                    <a:pt x="45" y="189"/>
                    <a:pt x="42" y="175"/>
                    <a:pt x="54" y="211"/>
                  </a:cubicBezTo>
                  <a:cubicBezTo>
                    <a:pt x="65" y="259"/>
                    <a:pt x="67" y="267"/>
                    <a:pt x="78" y="313"/>
                  </a:cubicBezTo>
                  <a:cubicBezTo>
                    <a:pt x="87" y="346"/>
                    <a:pt x="98" y="379"/>
                    <a:pt x="114" y="448"/>
                  </a:cubicBezTo>
                  <a:cubicBezTo>
                    <a:pt x="132" y="502"/>
                    <a:pt x="148" y="554"/>
                    <a:pt x="167" y="610"/>
                  </a:cubicBezTo>
                  <a:cubicBezTo>
                    <a:pt x="182" y="653"/>
                    <a:pt x="192" y="677"/>
                    <a:pt x="213" y="736"/>
                  </a:cubicBezTo>
                  <a:cubicBezTo>
                    <a:pt x="223" y="762"/>
                    <a:pt x="230" y="779"/>
                    <a:pt x="248" y="818"/>
                  </a:cubicBezTo>
                  <a:cubicBezTo>
                    <a:pt x="276" y="880"/>
                    <a:pt x="284" y="901"/>
                    <a:pt x="294" y="922"/>
                  </a:cubicBezTo>
                  <a:cubicBezTo>
                    <a:pt x="300" y="939"/>
                    <a:pt x="317" y="976"/>
                    <a:pt x="330" y="989"/>
                  </a:cubicBezTo>
                  <a:cubicBezTo>
                    <a:pt x="337" y="1010"/>
                    <a:pt x="339" y="1003"/>
                    <a:pt x="348" y="1016"/>
                  </a:cubicBezTo>
                  <a:cubicBezTo>
                    <a:pt x="360" y="1033"/>
                    <a:pt x="360" y="1034"/>
                    <a:pt x="377" y="1051"/>
                  </a:cubicBezTo>
                  <a:cubicBezTo>
                    <a:pt x="371" y="1048"/>
                    <a:pt x="389" y="1070"/>
                    <a:pt x="392" y="1072"/>
                  </a:cubicBezTo>
                  <a:cubicBezTo>
                    <a:pt x="408" y="1086"/>
                    <a:pt x="410" y="1094"/>
                    <a:pt x="429" y="1112"/>
                  </a:cubicBezTo>
                  <a:cubicBezTo>
                    <a:pt x="462" y="1136"/>
                    <a:pt x="501" y="1158"/>
                    <a:pt x="543" y="1163"/>
                  </a:cubicBezTo>
                  <a:cubicBezTo>
                    <a:pt x="563" y="1162"/>
                    <a:pt x="585" y="1153"/>
                    <a:pt x="603" y="1147"/>
                  </a:cubicBezTo>
                  <a:cubicBezTo>
                    <a:pt x="610" y="1146"/>
                    <a:pt x="618" y="1141"/>
                    <a:pt x="623" y="1138"/>
                  </a:cubicBezTo>
                  <a:cubicBezTo>
                    <a:pt x="629" y="1135"/>
                    <a:pt x="638" y="1129"/>
                    <a:pt x="638" y="1129"/>
                  </a:cubicBezTo>
                  <a:cubicBezTo>
                    <a:pt x="646" y="1116"/>
                    <a:pt x="656" y="1112"/>
                    <a:pt x="669" y="1100"/>
                  </a:cubicBezTo>
                  <a:cubicBezTo>
                    <a:pt x="683" y="1086"/>
                    <a:pt x="684" y="1085"/>
                    <a:pt x="699" y="1070"/>
                  </a:cubicBezTo>
                  <a:cubicBezTo>
                    <a:pt x="708" y="1056"/>
                    <a:pt x="713" y="1054"/>
                    <a:pt x="720" y="1042"/>
                  </a:cubicBezTo>
                  <a:cubicBezTo>
                    <a:pt x="732" y="1025"/>
                    <a:pt x="729" y="1030"/>
                    <a:pt x="740" y="1015"/>
                  </a:cubicBezTo>
                  <a:cubicBezTo>
                    <a:pt x="749" y="1001"/>
                    <a:pt x="750" y="997"/>
                    <a:pt x="759" y="986"/>
                  </a:cubicBezTo>
                  <a:cubicBezTo>
                    <a:pt x="764" y="971"/>
                    <a:pt x="768" y="967"/>
                    <a:pt x="777" y="950"/>
                  </a:cubicBezTo>
                  <a:cubicBezTo>
                    <a:pt x="782" y="943"/>
                    <a:pt x="786" y="932"/>
                    <a:pt x="789" y="926"/>
                  </a:cubicBezTo>
                  <a:cubicBezTo>
                    <a:pt x="803" y="896"/>
                    <a:pt x="800" y="905"/>
                    <a:pt x="807" y="886"/>
                  </a:cubicBezTo>
                  <a:cubicBezTo>
                    <a:pt x="811" y="880"/>
                    <a:pt x="822" y="856"/>
                    <a:pt x="825" y="853"/>
                  </a:cubicBezTo>
                  <a:cubicBezTo>
                    <a:pt x="827" y="847"/>
                    <a:pt x="833" y="836"/>
                    <a:pt x="840" y="820"/>
                  </a:cubicBezTo>
                  <a:cubicBezTo>
                    <a:pt x="848" y="799"/>
                    <a:pt x="855" y="786"/>
                    <a:pt x="860" y="775"/>
                  </a:cubicBezTo>
                  <a:cubicBezTo>
                    <a:pt x="872" y="743"/>
                    <a:pt x="876" y="731"/>
                    <a:pt x="891" y="694"/>
                  </a:cubicBezTo>
                  <a:cubicBezTo>
                    <a:pt x="899" y="664"/>
                    <a:pt x="902" y="667"/>
                    <a:pt x="911" y="634"/>
                  </a:cubicBezTo>
                  <a:cubicBezTo>
                    <a:pt x="921" y="604"/>
                    <a:pt x="927" y="590"/>
                    <a:pt x="930" y="577"/>
                  </a:cubicBezTo>
                  <a:cubicBezTo>
                    <a:pt x="934" y="564"/>
                    <a:pt x="939" y="547"/>
                    <a:pt x="947" y="520"/>
                  </a:cubicBezTo>
                  <a:cubicBezTo>
                    <a:pt x="959" y="481"/>
                    <a:pt x="962" y="471"/>
                    <a:pt x="972" y="437"/>
                  </a:cubicBezTo>
                  <a:cubicBezTo>
                    <a:pt x="980" y="409"/>
                    <a:pt x="981" y="404"/>
                    <a:pt x="987" y="383"/>
                  </a:cubicBezTo>
                  <a:cubicBezTo>
                    <a:pt x="993" y="372"/>
                    <a:pt x="1006" y="317"/>
                    <a:pt x="1010" y="305"/>
                  </a:cubicBezTo>
                  <a:cubicBezTo>
                    <a:pt x="1035" y="202"/>
                    <a:pt x="1037" y="202"/>
                    <a:pt x="1056" y="125"/>
                  </a:cubicBezTo>
                  <a:cubicBezTo>
                    <a:pt x="1064" y="92"/>
                    <a:pt x="1073" y="50"/>
                    <a:pt x="1083" y="20"/>
                  </a:cubicBezTo>
                  <a:cubicBezTo>
                    <a:pt x="1066" y="0"/>
                    <a:pt x="1021" y="21"/>
                    <a:pt x="938" y="20"/>
                  </a:cubicBezTo>
                  <a:cubicBezTo>
                    <a:pt x="855" y="19"/>
                    <a:pt x="716" y="13"/>
                    <a:pt x="582" y="11"/>
                  </a:cubicBezTo>
                  <a:cubicBezTo>
                    <a:pt x="435" y="14"/>
                    <a:pt x="281" y="26"/>
                    <a:pt x="135" y="8"/>
                  </a:cubicBezTo>
                  <a:cubicBezTo>
                    <a:pt x="97" y="9"/>
                    <a:pt x="59" y="8"/>
                    <a:pt x="21" y="11"/>
                  </a:cubicBezTo>
                  <a:cubicBezTo>
                    <a:pt x="15" y="11"/>
                    <a:pt x="0" y="20"/>
                    <a:pt x="6" y="2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chemeClr val="bg1"/>
                </a:gs>
                <a:gs pos="100000">
                  <a:srgbClr val="FFE1C3"/>
                </a:gs>
              </a:gsLst>
              <a:lin ang="0" scaled="1"/>
            </a:gra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Oval 50"/>
            <p:cNvSpPr>
              <a:spLocks noChangeArrowheads="1"/>
            </p:cNvSpPr>
            <p:nvPr/>
          </p:nvSpPr>
          <p:spPr bwMode="auto">
            <a:xfrm>
              <a:off x="240" y="345"/>
              <a:ext cx="1088" cy="180"/>
            </a:xfrm>
            <a:prstGeom prst="ellipse">
              <a:avLst/>
            </a:prstGeom>
            <a:solidFill>
              <a:srgbClr val="FFE1C3"/>
            </a:solidFill>
            <a:ln w="6350">
              <a:solidFill>
                <a:srgbClr val="996633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Freeform 52"/>
            <p:cNvSpPr>
              <a:spLocks/>
            </p:cNvSpPr>
            <p:nvPr/>
          </p:nvSpPr>
          <p:spPr bwMode="auto">
            <a:xfrm>
              <a:off x="240" y="432"/>
              <a:ext cx="546" cy="1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6" y="1158"/>
                </a:cxn>
              </a:cxnLst>
              <a:rect l="0" t="0" r="r" b="b"/>
              <a:pathLst>
                <a:path w="546" h="1158">
                  <a:moveTo>
                    <a:pt x="0" y="0"/>
                  </a:moveTo>
                  <a:lnTo>
                    <a:pt x="546" y="1158"/>
                  </a:ln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53"/>
            <p:cNvSpPr>
              <a:spLocks/>
            </p:cNvSpPr>
            <p:nvPr/>
          </p:nvSpPr>
          <p:spPr bwMode="auto">
            <a:xfrm>
              <a:off x="792" y="441"/>
              <a:ext cx="534" cy="1143"/>
            </a:xfrm>
            <a:custGeom>
              <a:avLst/>
              <a:gdLst/>
              <a:ahLst/>
              <a:cxnLst>
                <a:cxn ang="0">
                  <a:pos x="534" y="0"/>
                </a:cxn>
                <a:cxn ang="0">
                  <a:pos x="0" y="1143"/>
                </a:cxn>
              </a:cxnLst>
              <a:rect l="0" t="0" r="r" b="b"/>
              <a:pathLst>
                <a:path w="534" h="1143">
                  <a:moveTo>
                    <a:pt x="534" y="0"/>
                  </a:moveTo>
                  <a:lnTo>
                    <a:pt x="0" y="1143"/>
                  </a:ln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4" name="Picture 2" descr="H7DP6N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762000"/>
            <a:ext cx="3200400" cy="2286000"/>
          </a:xfrm>
          <a:prstGeom prst="rect">
            <a:avLst/>
          </a:prstGeom>
          <a:noFill/>
        </p:spPr>
      </p:pic>
      <p:grpSp>
        <p:nvGrpSpPr>
          <p:cNvPr id="18498" name="Group 66"/>
          <p:cNvGrpSpPr>
            <a:grpSpLocks/>
          </p:cNvGrpSpPr>
          <p:nvPr/>
        </p:nvGrpSpPr>
        <p:grpSpPr bwMode="auto">
          <a:xfrm>
            <a:off x="2914650" y="2260600"/>
            <a:ext cx="923925" cy="152400"/>
            <a:chOff x="1836" y="1200"/>
            <a:chExt cx="582" cy="96"/>
          </a:xfrm>
        </p:grpSpPr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1836" y="1200"/>
              <a:ext cx="582" cy="96"/>
            </a:xfrm>
            <a:prstGeom prst="ellipse">
              <a:avLst/>
            </a:prstGeom>
            <a:solidFill>
              <a:srgbClr val="99FFCC">
                <a:alpha val="50000"/>
              </a:srgb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7"/>
            <p:cNvSpPr>
              <a:spLocks noChangeArrowheads="1"/>
            </p:cNvSpPr>
            <p:nvPr/>
          </p:nvSpPr>
          <p:spPr bwMode="auto">
            <a:xfrm>
              <a:off x="1968" y="1220"/>
              <a:ext cx="317" cy="48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0" name="Freeform 58"/>
          <p:cNvSpPr>
            <a:spLocks/>
          </p:cNvSpPr>
          <p:nvPr/>
        </p:nvSpPr>
        <p:spPr bwMode="auto">
          <a:xfrm>
            <a:off x="3381375" y="2239963"/>
            <a:ext cx="3175" cy="115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73"/>
              </a:cxn>
            </a:cxnLst>
            <a:rect l="0" t="0" r="r" b="b"/>
            <a:pathLst>
              <a:path w="2" h="73">
                <a:moveTo>
                  <a:pt x="0" y="0"/>
                </a:moveTo>
                <a:lnTo>
                  <a:pt x="2" y="73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1" name="Freeform 59"/>
          <p:cNvSpPr>
            <a:spLocks/>
          </p:cNvSpPr>
          <p:nvPr/>
        </p:nvSpPr>
        <p:spPr bwMode="auto">
          <a:xfrm>
            <a:off x="3643313" y="2255838"/>
            <a:ext cx="28575" cy="666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18" y="0"/>
              </a:cxn>
            </a:cxnLst>
            <a:rect l="0" t="0" r="r" b="b"/>
            <a:pathLst>
              <a:path w="18" h="42">
                <a:moveTo>
                  <a:pt x="0" y="42"/>
                </a:moveTo>
                <a:lnTo>
                  <a:pt x="18" y="0"/>
                </a:lnTo>
              </a:path>
            </a:pathLst>
          </a:custGeom>
          <a:noFill/>
          <a:ln w="508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3629025" y="2336800"/>
            <a:ext cx="219075" cy="0"/>
          </a:xfrm>
          <a:prstGeom prst="line">
            <a:avLst/>
          </a:prstGeom>
          <a:noFill/>
          <a:ln w="254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4997450" y="588963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region bounded by</a:t>
            </a:r>
          </a:p>
          <a:p>
            <a:r>
              <a:rPr lang="en-US" dirty="0"/>
              <a:t>           and             is revolved about the y-axis.</a:t>
            </a:r>
          </a:p>
          <a:p>
            <a:r>
              <a:rPr lang="en-US" dirty="0"/>
              <a:t>Find the volume.</a:t>
            </a:r>
          </a:p>
        </p:txBody>
      </p:sp>
      <p:graphicFrame>
        <p:nvGraphicFramePr>
          <p:cNvPr id="18494" name="Object 62"/>
          <p:cNvGraphicFramePr>
            <a:graphicFrameLocks noChangeAspect="1"/>
          </p:cNvGraphicFramePr>
          <p:nvPr/>
        </p:nvGraphicFramePr>
        <p:xfrm>
          <a:off x="5076825" y="925975"/>
          <a:ext cx="914400" cy="498475"/>
        </p:xfrm>
        <a:graphic>
          <a:graphicData uri="http://schemas.openxmlformats.org/presentationml/2006/ole">
            <p:oleObj spid="_x0000_s18494" name="Equation" r:id="rId4" imgW="419040" imgH="228600" progId="Equation.DSMT4">
              <p:embed/>
            </p:oleObj>
          </a:graphicData>
        </a:graphic>
      </p:graphicFrame>
      <p:graphicFrame>
        <p:nvGraphicFramePr>
          <p:cNvPr id="18495" name="Object 63"/>
          <p:cNvGraphicFramePr>
            <a:graphicFrameLocks noChangeAspect="1"/>
          </p:cNvGraphicFramePr>
          <p:nvPr/>
        </p:nvGraphicFramePr>
        <p:xfrm>
          <a:off x="6573838" y="952963"/>
          <a:ext cx="969962" cy="442912"/>
        </p:xfrm>
        <a:graphic>
          <a:graphicData uri="http://schemas.openxmlformats.org/presentationml/2006/ole">
            <p:oleObj spid="_x0000_s18495" name="Equation" r:id="rId5" imgW="444240" imgH="203040" progId="Equation.DSMT4">
              <p:embed/>
            </p:oleObj>
          </a:graphicData>
        </a:graphic>
      </p:graphicFrame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013325" y="2759075"/>
            <a:ext cx="405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“disk” now has a hole in it, making it a “washer”.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5013325" y="2225675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we use a horizontal slice:</a:t>
            </a:r>
          </a:p>
        </p:txBody>
      </p:sp>
      <p:grpSp>
        <p:nvGrpSpPr>
          <p:cNvPr id="18503" name="Group 71"/>
          <p:cNvGrpSpPr>
            <a:grpSpLocks/>
          </p:cNvGrpSpPr>
          <p:nvPr/>
        </p:nvGrpSpPr>
        <p:grpSpPr bwMode="auto">
          <a:xfrm>
            <a:off x="304800" y="3713163"/>
            <a:ext cx="7102475" cy="554037"/>
            <a:chOff x="230" y="2243"/>
            <a:chExt cx="4474" cy="349"/>
          </a:xfrm>
        </p:grpSpPr>
        <p:sp>
          <p:nvSpPr>
            <p:cNvPr id="18500" name="Text Box 68"/>
            <p:cNvSpPr txBox="1">
              <a:spLocks noChangeArrowheads="1"/>
            </p:cNvSpPr>
            <p:nvPr/>
          </p:nvSpPr>
          <p:spPr bwMode="auto">
            <a:xfrm>
              <a:off x="230" y="2256"/>
              <a:ext cx="25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The volume of the washer is:</a:t>
              </a:r>
            </a:p>
          </p:txBody>
        </p:sp>
        <p:graphicFrame>
          <p:nvGraphicFramePr>
            <p:cNvPr id="18501" name="Object 69"/>
            <p:cNvGraphicFramePr>
              <a:graphicFrameLocks noChangeAspect="1"/>
            </p:cNvGraphicFramePr>
            <p:nvPr/>
          </p:nvGraphicFramePr>
          <p:xfrm>
            <a:off x="2928" y="2243"/>
            <a:ext cx="1776" cy="349"/>
          </p:xfrm>
          <a:graphic>
            <a:graphicData uri="http://schemas.openxmlformats.org/presentationml/2006/ole">
              <p:oleObj spid="_x0000_s18501" name="Equation" r:id="rId6" imgW="1422360" imgH="279360" progId="Equation.DSMT4">
                <p:embed/>
              </p:oleObj>
            </a:graphicData>
          </a:graphic>
        </p:graphicFrame>
      </p:grpSp>
      <p:graphicFrame>
        <p:nvGraphicFramePr>
          <p:cNvPr id="18502" name="Object 70"/>
          <p:cNvGraphicFramePr>
            <a:graphicFrameLocks noChangeAspect="1"/>
          </p:cNvGraphicFramePr>
          <p:nvPr/>
        </p:nvGraphicFramePr>
        <p:xfrm>
          <a:off x="4648200" y="4246563"/>
          <a:ext cx="1736725" cy="554037"/>
        </p:xfrm>
        <a:graphic>
          <a:graphicData uri="http://schemas.openxmlformats.org/presentationml/2006/ole">
            <p:oleObj spid="_x0000_s18502" name="Equation" r:id="rId7" imgW="876240" imgH="279360" progId="Equation.DSMT4">
              <p:embed/>
            </p:oleObj>
          </a:graphicData>
        </a:graphic>
      </p:graphicFrame>
      <p:sp>
        <p:nvSpPr>
          <p:cNvPr id="18504" name="Line 72"/>
          <p:cNvSpPr>
            <a:spLocks noChangeShapeType="1"/>
          </p:cNvSpPr>
          <p:nvPr/>
        </p:nvSpPr>
        <p:spPr bwMode="auto">
          <a:xfrm flipV="1">
            <a:off x="5137150" y="46482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4756150" y="49974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outer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8506" name="Freeform 74"/>
          <p:cNvSpPr>
            <a:spLocks/>
          </p:cNvSpPr>
          <p:nvPr/>
        </p:nvSpPr>
        <p:spPr bwMode="auto">
          <a:xfrm>
            <a:off x="5740400" y="4622800"/>
            <a:ext cx="203200" cy="406400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0"/>
              </a:cxn>
            </a:cxnLst>
            <a:rect l="0" t="0" r="r" b="b"/>
            <a:pathLst>
              <a:path w="128" h="256">
                <a:moveTo>
                  <a:pt x="128" y="25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5670550" y="49974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inner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graphicFrame>
        <p:nvGraphicFramePr>
          <p:cNvPr id="18508" name="Object 76"/>
          <p:cNvGraphicFramePr>
            <a:graphicFrameLocks noChangeAspect="1"/>
          </p:cNvGraphicFramePr>
          <p:nvPr/>
        </p:nvGraphicFramePr>
        <p:xfrm>
          <a:off x="1905000" y="2667000"/>
          <a:ext cx="838200" cy="382588"/>
        </p:xfrm>
        <a:graphic>
          <a:graphicData uri="http://schemas.openxmlformats.org/presentationml/2006/ole">
            <p:oleObj spid="_x0000_s18508" name="Equation" r:id="rId8" imgW="444240" imgH="203040" progId="Equation.DSMT4">
              <p:embed/>
            </p:oleObj>
          </a:graphicData>
        </a:graphic>
      </p:graphicFrame>
      <p:graphicFrame>
        <p:nvGraphicFramePr>
          <p:cNvPr id="18509" name="Object 77"/>
          <p:cNvGraphicFramePr>
            <a:graphicFrameLocks noChangeAspect="1"/>
          </p:cNvGraphicFramePr>
          <p:nvPr/>
        </p:nvGraphicFramePr>
        <p:xfrm>
          <a:off x="2057400" y="3048000"/>
          <a:ext cx="741363" cy="741362"/>
        </p:xfrm>
        <a:graphic>
          <a:graphicData uri="http://schemas.openxmlformats.org/presentationml/2006/ole">
            <p:oleObj spid="_x0000_s18509" name="Equation" r:id="rId9" imgW="393480" imgH="393480" progId="Equation.DSMT4">
              <p:embed/>
            </p:oleObj>
          </a:graphicData>
        </a:graphic>
      </p:graphicFrame>
      <p:graphicFrame>
        <p:nvGraphicFramePr>
          <p:cNvPr id="18510" name="Object 78"/>
          <p:cNvGraphicFramePr>
            <a:graphicFrameLocks noChangeAspect="1"/>
          </p:cNvGraphicFramePr>
          <p:nvPr/>
        </p:nvGraphicFramePr>
        <p:xfrm>
          <a:off x="481013" y="2846388"/>
          <a:ext cx="790575" cy="430212"/>
        </p:xfrm>
        <a:graphic>
          <a:graphicData uri="http://schemas.openxmlformats.org/presentationml/2006/ole">
            <p:oleObj spid="_x0000_s18510" name="Equation" r:id="rId10" imgW="419040" imgH="228600" progId="Equation.DSMT4">
              <p:embed/>
            </p:oleObj>
          </a:graphicData>
        </a:graphic>
      </p:graphicFrame>
      <p:graphicFrame>
        <p:nvGraphicFramePr>
          <p:cNvPr id="18511" name="Object 79"/>
          <p:cNvGraphicFramePr>
            <a:graphicFrameLocks noChangeAspect="1"/>
          </p:cNvGraphicFramePr>
          <p:nvPr/>
        </p:nvGraphicFramePr>
        <p:xfrm>
          <a:off x="381000" y="3276600"/>
          <a:ext cx="909638" cy="477838"/>
        </p:xfrm>
        <a:graphic>
          <a:graphicData uri="http://schemas.openxmlformats.org/presentationml/2006/ole">
            <p:oleObj spid="_x0000_s18511" name="Equation" r:id="rId11" imgW="482400" imgH="253800" progId="Equation.DSMT4">
              <p:embed/>
            </p:oleObj>
          </a:graphicData>
        </a:graphic>
      </p:graphicFrame>
      <p:graphicFrame>
        <p:nvGraphicFramePr>
          <p:cNvPr id="18512" name="Object 80"/>
          <p:cNvGraphicFramePr>
            <a:graphicFrameLocks noChangeAspect="1"/>
          </p:cNvGraphicFramePr>
          <p:nvPr/>
        </p:nvGraphicFramePr>
        <p:xfrm>
          <a:off x="3962400" y="1955800"/>
          <a:ext cx="609600" cy="331788"/>
        </p:xfrm>
        <a:graphic>
          <a:graphicData uri="http://schemas.openxmlformats.org/presentationml/2006/ole">
            <p:oleObj spid="_x0000_s18512" name="Equation" r:id="rId12" imgW="419040" imgH="228600" progId="Equation.DSMT4">
              <p:embed/>
            </p:oleObj>
          </a:graphicData>
        </a:graphic>
      </p:graphicFrame>
      <p:graphicFrame>
        <p:nvGraphicFramePr>
          <p:cNvPr id="18513" name="Object 81"/>
          <p:cNvGraphicFramePr>
            <a:graphicFrameLocks noChangeAspect="1"/>
          </p:cNvGraphicFramePr>
          <p:nvPr/>
        </p:nvGraphicFramePr>
        <p:xfrm>
          <a:off x="3429000" y="1270000"/>
          <a:ext cx="609600" cy="277813"/>
        </p:xfrm>
        <a:graphic>
          <a:graphicData uri="http://schemas.openxmlformats.org/presentationml/2006/ole">
            <p:oleObj spid="_x0000_s18513" name="Equation" r:id="rId13" imgW="444240" imgH="203040" progId="Equation.DSMT4">
              <p:embed/>
            </p:oleObj>
          </a:graphicData>
        </a:graphic>
      </p:graphicFrame>
      <p:graphicFrame>
        <p:nvGraphicFramePr>
          <p:cNvPr id="18514" name="Object 82"/>
          <p:cNvGraphicFramePr>
            <a:graphicFrameLocks noChangeAspect="1"/>
          </p:cNvGraphicFramePr>
          <p:nvPr/>
        </p:nvGraphicFramePr>
        <p:xfrm>
          <a:off x="623888" y="4214812"/>
          <a:ext cx="3033712" cy="890588"/>
        </p:xfrm>
        <a:graphic>
          <a:graphicData uri="http://schemas.openxmlformats.org/presentationml/2006/ole">
            <p:oleObj spid="_x0000_s18514" name="Equation" r:id="rId14" imgW="1726920" imgH="507960" progId="Equation.DSMT4">
              <p:embed/>
            </p:oleObj>
          </a:graphicData>
        </a:graphic>
      </p:graphicFrame>
      <p:graphicFrame>
        <p:nvGraphicFramePr>
          <p:cNvPr id="18515" name="Object 83"/>
          <p:cNvGraphicFramePr>
            <a:graphicFrameLocks noChangeAspect="1"/>
          </p:cNvGraphicFramePr>
          <p:nvPr/>
        </p:nvGraphicFramePr>
        <p:xfrm>
          <a:off x="920750" y="5043488"/>
          <a:ext cx="2409825" cy="757237"/>
        </p:xfrm>
        <a:graphic>
          <a:graphicData uri="http://schemas.openxmlformats.org/presentationml/2006/ole">
            <p:oleObj spid="_x0000_s18515" name="Equation" r:id="rId15" imgW="1371600" imgH="431640" progId="Equation.DSMT4">
              <p:embed/>
            </p:oleObj>
          </a:graphicData>
        </a:graphic>
      </p:graphicFrame>
      <p:graphicFrame>
        <p:nvGraphicFramePr>
          <p:cNvPr id="18516" name="Object 84"/>
          <p:cNvGraphicFramePr>
            <a:graphicFrameLocks noChangeAspect="1"/>
          </p:cNvGraphicFramePr>
          <p:nvPr/>
        </p:nvGraphicFramePr>
        <p:xfrm>
          <a:off x="960438" y="5938838"/>
          <a:ext cx="2165350" cy="690562"/>
        </p:xfrm>
        <a:graphic>
          <a:graphicData uri="http://schemas.openxmlformats.org/presentationml/2006/ole">
            <p:oleObj spid="_x0000_s18516" name="Equation" r:id="rId16" imgW="1231560" imgH="393480" progId="Equation.DSMT4">
              <p:embed/>
            </p:oleObj>
          </a:graphicData>
        </a:graphic>
      </p:graphicFrame>
      <p:graphicFrame>
        <p:nvGraphicFramePr>
          <p:cNvPr id="18517" name="Object 85"/>
          <p:cNvGraphicFramePr>
            <a:graphicFrameLocks noChangeAspect="1"/>
          </p:cNvGraphicFramePr>
          <p:nvPr/>
        </p:nvGraphicFramePr>
        <p:xfrm>
          <a:off x="3389313" y="5865813"/>
          <a:ext cx="2097087" cy="847725"/>
        </p:xfrm>
        <a:graphic>
          <a:graphicData uri="http://schemas.openxmlformats.org/presentationml/2006/ole">
            <p:oleObj spid="_x0000_s18517" name="Equation" r:id="rId17" imgW="1193760" imgH="482400" progId="Equation.DSMT4">
              <p:embed/>
            </p:oleObj>
          </a:graphicData>
        </a:graphic>
      </p:graphicFrame>
      <p:graphicFrame>
        <p:nvGraphicFramePr>
          <p:cNvPr id="18518" name="Object 86"/>
          <p:cNvGraphicFramePr>
            <a:graphicFrameLocks noChangeAspect="1"/>
          </p:cNvGraphicFramePr>
          <p:nvPr/>
        </p:nvGraphicFramePr>
        <p:xfrm>
          <a:off x="5815013" y="5911850"/>
          <a:ext cx="1360487" cy="758825"/>
        </p:xfrm>
        <a:graphic>
          <a:graphicData uri="http://schemas.openxmlformats.org/presentationml/2006/ole">
            <p:oleObj spid="_x0000_s18518" name="Equation" r:id="rId18" imgW="774360" imgH="431640" progId="Equation.DSMT4">
              <p:embed/>
            </p:oleObj>
          </a:graphicData>
        </a:graphic>
      </p:graphicFrame>
      <p:graphicFrame>
        <p:nvGraphicFramePr>
          <p:cNvPr id="18519" name="Object 87"/>
          <p:cNvGraphicFramePr>
            <a:graphicFrameLocks noChangeAspect="1"/>
          </p:cNvGraphicFramePr>
          <p:nvPr/>
        </p:nvGraphicFramePr>
        <p:xfrm>
          <a:off x="7467600" y="5938838"/>
          <a:ext cx="625475" cy="690562"/>
        </p:xfrm>
        <a:graphic>
          <a:graphicData uri="http://schemas.openxmlformats.org/presentationml/2006/ole">
            <p:oleObj spid="_x0000_s18519" name="Equation" r:id="rId19" imgW="355320" imgH="393480" progId="Equation.DSMT4">
              <p:embed/>
            </p:oleObj>
          </a:graphicData>
        </a:graphic>
      </p:graphicFrame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3352800" y="762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7" grpId="0" animBg="1"/>
      <p:bldP spid="18497" grpId="0" autoUpdateAnimBg="0"/>
      <p:bldP spid="18499" grpId="0" autoUpdateAnimBg="0"/>
      <p:bldP spid="18504" grpId="0" animBg="1"/>
      <p:bldP spid="18505" grpId="0" autoUpdateAnimBg="0"/>
      <p:bldP spid="18506" grpId="0" animBg="1"/>
      <p:bldP spid="185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0" y="2971800"/>
            <a:ext cx="3200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1143000"/>
            <a:ext cx="7331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This application of the method of slicing is called the </a:t>
            </a:r>
            <a:r>
              <a:rPr lang="en-US" u="sng" dirty="0">
                <a:solidFill>
                  <a:srgbClr val="FF0000"/>
                </a:solidFill>
              </a:rPr>
              <a:t>washer method</a:t>
            </a:r>
            <a:r>
              <a:rPr lang="en-US" dirty="0"/>
              <a:t>.  The shape of the slice is a circle with a hole in it, so we subtract the area of the inner circle from the area of the outer circle.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533400" y="2971800"/>
            <a:ext cx="7823200" cy="833438"/>
            <a:chOff x="336" y="1728"/>
            <a:chExt cx="4928" cy="525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36" y="1824"/>
              <a:ext cx="27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washer method formula is:</a:t>
              </a:r>
            </a:p>
          </p:txBody>
        </p:sp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3408" y="1728"/>
            <a:ext cx="1856" cy="525"/>
          </p:xfrm>
          <a:graphic>
            <a:graphicData uri="http://schemas.openxmlformats.org/presentationml/2006/ole">
              <p:oleObj spid="_x0000_s21511" name="Equation" r:id="rId3" imgW="1168200" imgH="330120" progId="Equation.DSMT4">
                <p:embed/>
              </p:oleObj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895600" y="253425"/>
            <a:ext cx="3061223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Washer Method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3" name="Rectangle 173"/>
          <p:cNvSpPr>
            <a:spLocks noChangeArrowheads="1"/>
          </p:cNvSpPr>
          <p:nvPr/>
        </p:nvSpPr>
        <p:spPr bwMode="auto">
          <a:xfrm>
            <a:off x="533400" y="3276600"/>
            <a:ext cx="10668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2" name="Rectangle 172"/>
          <p:cNvSpPr>
            <a:spLocks noChangeArrowheads="1"/>
          </p:cNvSpPr>
          <p:nvPr/>
        </p:nvSpPr>
        <p:spPr bwMode="auto">
          <a:xfrm>
            <a:off x="1905000" y="3276600"/>
            <a:ext cx="9144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83" name="Picture 3" descr="H7DP6N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822325"/>
            <a:ext cx="3200400" cy="2286000"/>
          </a:xfrm>
          <a:prstGeom prst="rect">
            <a:avLst/>
          </a:prstGeom>
          <a:noFill/>
        </p:spPr>
      </p:pic>
      <p:grpSp>
        <p:nvGrpSpPr>
          <p:cNvPr id="20610" name="Group 130"/>
          <p:cNvGrpSpPr>
            <a:grpSpLocks/>
          </p:cNvGrpSpPr>
          <p:nvPr/>
        </p:nvGrpSpPr>
        <p:grpSpPr bwMode="auto">
          <a:xfrm>
            <a:off x="3228975" y="1050925"/>
            <a:ext cx="1727200" cy="1962150"/>
            <a:chOff x="2130" y="432"/>
            <a:chExt cx="1088" cy="1236"/>
          </a:xfrm>
        </p:grpSpPr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2680" y="432"/>
              <a:ext cx="536" cy="1152"/>
              <a:chOff x="2170" y="1699"/>
              <a:chExt cx="460" cy="922"/>
            </a:xfrm>
          </p:grpSpPr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1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2175" y="1711"/>
                <a:ext cx="26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2201" y="1761"/>
                <a:ext cx="22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2223" y="1807"/>
                <a:ext cx="25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>
                <a:off x="2248" y="1855"/>
                <a:ext cx="21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2269" y="1899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>
                <a:off x="2293" y="1946"/>
                <a:ext cx="23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>
                <a:off x="2316" y="1991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2339" y="2038"/>
                <a:ext cx="23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>
                <a:off x="2362" y="2084"/>
                <a:ext cx="24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>
                <a:off x="2386" y="213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>
                <a:off x="2410" y="2179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2433" y="2226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2457" y="2273"/>
                <a:ext cx="21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2478" y="2316"/>
                <a:ext cx="25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2503" y="2366"/>
                <a:ext cx="22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2525" y="2410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2549" y="2457"/>
                <a:ext cx="22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2571" y="2502"/>
                <a:ext cx="25" cy="5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2596" y="2553"/>
                <a:ext cx="22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2618" y="2596"/>
                <a:ext cx="12" cy="2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2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7"/>
              <p:cNvSpPr>
                <a:spLocks noChangeShapeType="1"/>
              </p:cNvSpPr>
              <p:nvPr/>
            </p:nvSpPr>
            <p:spPr bwMode="auto">
              <a:xfrm>
                <a:off x="2175" y="1723"/>
                <a:ext cx="26" cy="9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28"/>
              <p:cNvSpPr>
                <a:spLocks noChangeShapeType="1"/>
              </p:cNvSpPr>
              <p:nvPr/>
            </p:nvSpPr>
            <p:spPr bwMode="auto">
              <a:xfrm>
                <a:off x="2201" y="1819"/>
                <a:ext cx="22" cy="8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29"/>
              <p:cNvSpPr>
                <a:spLocks noChangeShapeType="1"/>
              </p:cNvSpPr>
              <p:nvPr/>
            </p:nvSpPr>
            <p:spPr bwMode="auto">
              <a:xfrm>
                <a:off x="2223" y="1901"/>
                <a:ext cx="25" cy="8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Line 30"/>
              <p:cNvSpPr>
                <a:spLocks noChangeShapeType="1"/>
              </p:cNvSpPr>
              <p:nvPr/>
            </p:nvSpPr>
            <p:spPr bwMode="auto">
              <a:xfrm>
                <a:off x="2248" y="1984"/>
                <a:ext cx="21" cy="7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auto">
              <a:xfrm>
                <a:off x="2269" y="2055"/>
                <a:ext cx="24" cy="7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Line 32"/>
              <p:cNvSpPr>
                <a:spLocks noChangeShapeType="1"/>
              </p:cNvSpPr>
              <p:nvPr/>
            </p:nvSpPr>
            <p:spPr bwMode="auto">
              <a:xfrm>
                <a:off x="2293" y="2127"/>
                <a:ext cx="23" cy="6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Line 33"/>
              <p:cNvSpPr>
                <a:spLocks noChangeShapeType="1"/>
              </p:cNvSpPr>
              <p:nvPr/>
            </p:nvSpPr>
            <p:spPr bwMode="auto">
              <a:xfrm>
                <a:off x="2316" y="2191"/>
                <a:ext cx="23" cy="6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/>
            </p:nvSpPr>
            <p:spPr bwMode="auto">
              <a:xfrm>
                <a:off x="2339" y="2253"/>
                <a:ext cx="23" cy="5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/>
            </p:nvSpPr>
            <p:spPr bwMode="auto">
              <a:xfrm>
                <a:off x="2362" y="2308"/>
                <a:ext cx="24" cy="5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/>
            </p:nvSpPr>
            <p:spPr bwMode="auto">
              <a:xfrm>
                <a:off x="2386" y="236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Line 37"/>
              <p:cNvSpPr>
                <a:spLocks noChangeShapeType="1"/>
              </p:cNvSpPr>
              <p:nvPr/>
            </p:nvSpPr>
            <p:spPr bwMode="auto">
              <a:xfrm>
                <a:off x="2410" y="2409"/>
                <a:ext cx="23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8" name="Line 38"/>
              <p:cNvSpPr>
                <a:spLocks noChangeShapeType="1"/>
              </p:cNvSpPr>
              <p:nvPr/>
            </p:nvSpPr>
            <p:spPr bwMode="auto">
              <a:xfrm>
                <a:off x="2433" y="2452"/>
                <a:ext cx="24" cy="3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Line 39"/>
              <p:cNvSpPr>
                <a:spLocks noChangeShapeType="1"/>
              </p:cNvSpPr>
              <p:nvPr/>
            </p:nvSpPr>
            <p:spPr bwMode="auto">
              <a:xfrm>
                <a:off x="2457" y="2490"/>
                <a:ext cx="21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Line 40"/>
              <p:cNvSpPr>
                <a:spLocks noChangeShapeType="1"/>
              </p:cNvSpPr>
              <p:nvPr/>
            </p:nvSpPr>
            <p:spPr bwMode="auto">
              <a:xfrm>
                <a:off x="2478" y="2520"/>
                <a:ext cx="25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>
                <a:off x="2503" y="2550"/>
                <a:ext cx="22" cy="2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>
                <a:off x="2525" y="2573"/>
                <a:ext cx="24" cy="19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Line 43"/>
              <p:cNvSpPr>
                <a:spLocks noChangeShapeType="1"/>
              </p:cNvSpPr>
              <p:nvPr/>
            </p:nvSpPr>
            <p:spPr bwMode="auto">
              <a:xfrm>
                <a:off x="2549" y="2592"/>
                <a:ext cx="22" cy="1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Line 44"/>
              <p:cNvSpPr>
                <a:spLocks noChangeShapeType="1"/>
              </p:cNvSpPr>
              <p:nvPr/>
            </p:nvSpPr>
            <p:spPr bwMode="auto">
              <a:xfrm>
                <a:off x="2571" y="2605"/>
                <a:ext cx="25" cy="1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2596" y="2616"/>
                <a:ext cx="22" cy="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>
                <a:off x="2618" y="2620"/>
                <a:ext cx="12" cy="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27" name="Oval 47"/>
            <p:cNvSpPr>
              <a:spLocks noChangeArrowheads="1"/>
            </p:cNvSpPr>
            <p:nvPr/>
          </p:nvSpPr>
          <p:spPr bwMode="auto">
            <a:xfrm>
              <a:off x="2130" y="1488"/>
              <a:ext cx="1088" cy="18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05" name="Group 125"/>
          <p:cNvGrpSpPr>
            <a:grpSpLocks/>
          </p:cNvGrpSpPr>
          <p:nvPr/>
        </p:nvGrpSpPr>
        <p:grpSpPr bwMode="auto">
          <a:xfrm>
            <a:off x="762000" y="855663"/>
            <a:ext cx="1728787" cy="1963737"/>
            <a:chOff x="495" y="431"/>
            <a:chExt cx="1089" cy="1237"/>
          </a:xfrm>
        </p:grpSpPr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495" y="431"/>
              <a:ext cx="1089" cy="1237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1089" y="1153"/>
                </a:cxn>
                <a:cxn ang="0">
                  <a:pos x="996" y="1198"/>
                </a:cxn>
                <a:cxn ang="0">
                  <a:pos x="903" y="1213"/>
                </a:cxn>
                <a:cxn ang="0">
                  <a:pos x="741" y="1231"/>
                </a:cxn>
                <a:cxn ang="0">
                  <a:pos x="590" y="1236"/>
                </a:cxn>
                <a:cxn ang="0">
                  <a:pos x="519" y="1237"/>
                </a:cxn>
                <a:cxn ang="0">
                  <a:pos x="264" y="1225"/>
                </a:cxn>
                <a:cxn ang="0">
                  <a:pos x="195" y="1216"/>
                </a:cxn>
                <a:cxn ang="0">
                  <a:pos x="153" y="1210"/>
                </a:cxn>
                <a:cxn ang="0">
                  <a:pos x="93" y="1198"/>
                </a:cxn>
                <a:cxn ang="0">
                  <a:pos x="45" y="1183"/>
                </a:cxn>
                <a:cxn ang="0">
                  <a:pos x="18" y="1171"/>
                </a:cxn>
                <a:cxn ang="0">
                  <a:pos x="0" y="1153"/>
                </a:cxn>
                <a:cxn ang="0">
                  <a:pos x="548" y="0"/>
                </a:cxn>
              </a:cxnLst>
              <a:rect l="0" t="0" r="r" b="b"/>
              <a:pathLst>
                <a:path w="1089" h="1237">
                  <a:moveTo>
                    <a:pt x="548" y="0"/>
                  </a:moveTo>
                  <a:lnTo>
                    <a:pt x="1089" y="1153"/>
                  </a:lnTo>
                  <a:cubicBezTo>
                    <a:pt x="1052" y="1178"/>
                    <a:pt x="1052" y="1180"/>
                    <a:pt x="996" y="1198"/>
                  </a:cubicBezTo>
                  <a:cubicBezTo>
                    <a:pt x="963" y="1206"/>
                    <a:pt x="947" y="1207"/>
                    <a:pt x="903" y="1213"/>
                  </a:cubicBezTo>
                  <a:cubicBezTo>
                    <a:pt x="831" y="1224"/>
                    <a:pt x="815" y="1225"/>
                    <a:pt x="741" y="1231"/>
                  </a:cubicBezTo>
                  <a:cubicBezTo>
                    <a:pt x="690" y="1234"/>
                    <a:pt x="634" y="1236"/>
                    <a:pt x="590" y="1236"/>
                  </a:cubicBezTo>
                  <a:cubicBezTo>
                    <a:pt x="555" y="1236"/>
                    <a:pt x="519" y="1237"/>
                    <a:pt x="519" y="1237"/>
                  </a:cubicBezTo>
                  <a:cubicBezTo>
                    <a:pt x="429" y="1234"/>
                    <a:pt x="350" y="1230"/>
                    <a:pt x="264" y="1225"/>
                  </a:cubicBezTo>
                  <a:cubicBezTo>
                    <a:pt x="245" y="1221"/>
                    <a:pt x="213" y="1218"/>
                    <a:pt x="195" y="1216"/>
                  </a:cubicBezTo>
                  <a:cubicBezTo>
                    <a:pt x="181" y="1214"/>
                    <a:pt x="153" y="1210"/>
                    <a:pt x="153" y="1210"/>
                  </a:cubicBezTo>
                  <a:cubicBezTo>
                    <a:pt x="132" y="1206"/>
                    <a:pt x="115" y="1201"/>
                    <a:pt x="93" y="1198"/>
                  </a:cubicBezTo>
                  <a:cubicBezTo>
                    <a:pt x="75" y="1192"/>
                    <a:pt x="64" y="1186"/>
                    <a:pt x="45" y="1183"/>
                  </a:cubicBezTo>
                  <a:cubicBezTo>
                    <a:pt x="27" y="1177"/>
                    <a:pt x="32" y="1176"/>
                    <a:pt x="18" y="1171"/>
                  </a:cubicBezTo>
                  <a:cubicBezTo>
                    <a:pt x="11" y="1166"/>
                    <a:pt x="0" y="1153"/>
                    <a:pt x="0" y="1153"/>
                  </a:cubicBezTo>
                  <a:lnTo>
                    <a:pt x="54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chemeClr val="bg1"/>
                </a:gs>
                <a:gs pos="100000">
                  <a:srgbClr val="FFE1C3"/>
                </a:gs>
              </a:gsLst>
              <a:lin ang="0" scaled="1"/>
            </a:gra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00" name="Group 120"/>
            <p:cNvGrpSpPr>
              <a:grpSpLocks/>
            </p:cNvGrpSpPr>
            <p:nvPr/>
          </p:nvGrpSpPr>
          <p:grpSpPr bwMode="auto">
            <a:xfrm>
              <a:off x="512" y="432"/>
              <a:ext cx="1069" cy="1152"/>
              <a:chOff x="3731" y="528"/>
              <a:chExt cx="1069" cy="1152"/>
            </a:xfrm>
          </p:grpSpPr>
          <p:grpSp>
            <p:nvGrpSpPr>
              <p:cNvPr id="20576" name="Group 96"/>
              <p:cNvGrpSpPr>
                <a:grpSpLocks/>
              </p:cNvGrpSpPr>
              <p:nvPr/>
            </p:nvGrpSpPr>
            <p:grpSpPr bwMode="auto">
              <a:xfrm>
                <a:off x="4264" y="528"/>
                <a:ext cx="536" cy="1152"/>
                <a:chOff x="3928" y="528"/>
                <a:chExt cx="536" cy="1152"/>
              </a:xfrm>
            </p:grpSpPr>
            <p:sp>
              <p:nvSpPr>
                <p:cNvPr id="20534" name="Line 54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1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5" name="Line 75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3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6" name="Line 76"/>
                <p:cNvSpPr>
                  <a:spLocks noChangeShapeType="1"/>
                </p:cNvSpPr>
                <p:nvPr/>
              </p:nvSpPr>
              <p:spPr bwMode="auto">
                <a:xfrm>
                  <a:off x="3934" y="558"/>
                  <a:ext cx="30" cy="12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77"/>
                <p:cNvSpPr>
                  <a:spLocks noChangeShapeType="1"/>
                </p:cNvSpPr>
                <p:nvPr/>
              </p:nvSpPr>
              <p:spPr bwMode="auto">
                <a:xfrm>
                  <a:off x="3964" y="678"/>
                  <a:ext cx="26" cy="102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8" name="Line 78"/>
                <p:cNvSpPr>
                  <a:spLocks noChangeShapeType="1"/>
                </p:cNvSpPr>
                <p:nvPr/>
              </p:nvSpPr>
              <p:spPr bwMode="auto">
                <a:xfrm>
                  <a:off x="3990" y="780"/>
                  <a:ext cx="29" cy="10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9" name="Line 79"/>
                <p:cNvSpPr>
                  <a:spLocks noChangeShapeType="1"/>
                </p:cNvSpPr>
                <p:nvPr/>
              </p:nvSpPr>
              <p:spPr bwMode="auto">
                <a:xfrm>
                  <a:off x="4019" y="884"/>
                  <a:ext cx="24" cy="8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0" name="Line 80"/>
                <p:cNvSpPr>
                  <a:spLocks noChangeShapeType="1"/>
                </p:cNvSpPr>
                <p:nvPr/>
              </p:nvSpPr>
              <p:spPr bwMode="auto">
                <a:xfrm>
                  <a:off x="4043" y="973"/>
                  <a:ext cx="28" cy="9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1" name="Line 81"/>
                <p:cNvSpPr>
                  <a:spLocks noChangeShapeType="1"/>
                </p:cNvSpPr>
                <p:nvPr/>
              </p:nvSpPr>
              <p:spPr bwMode="auto">
                <a:xfrm>
                  <a:off x="4071" y="1063"/>
                  <a:ext cx="27" cy="8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2" name="Line 82"/>
                <p:cNvSpPr>
                  <a:spLocks noChangeShapeType="1"/>
                </p:cNvSpPr>
                <p:nvPr/>
              </p:nvSpPr>
              <p:spPr bwMode="auto">
                <a:xfrm>
                  <a:off x="4098" y="1143"/>
                  <a:ext cx="27" cy="7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3" name="Line 83"/>
                <p:cNvSpPr>
                  <a:spLocks noChangeShapeType="1"/>
                </p:cNvSpPr>
                <p:nvPr/>
              </p:nvSpPr>
              <p:spPr bwMode="auto">
                <a:xfrm>
                  <a:off x="4125" y="1220"/>
                  <a:ext cx="27" cy="6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Line 84"/>
                <p:cNvSpPr>
                  <a:spLocks noChangeShapeType="1"/>
                </p:cNvSpPr>
                <p:nvPr/>
              </p:nvSpPr>
              <p:spPr bwMode="auto">
                <a:xfrm>
                  <a:off x="4152" y="1289"/>
                  <a:ext cx="28" cy="6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5" name="Line 85"/>
                <p:cNvSpPr>
                  <a:spLocks noChangeShapeType="1"/>
                </p:cNvSpPr>
                <p:nvPr/>
              </p:nvSpPr>
              <p:spPr bwMode="auto">
                <a:xfrm>
                  <a:off x="4180" y="1356"/>
                  <a:ext cx="28" cy="5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6" name="Line 86"/>
                <p:cNvSpPr>
                  <a:spLocks noChangeShapeType="1"/>
                </p:cNvSpPr>
                <p:nvPr/>
              </p:nvSpPr>
              <p:spPr bwMode="auto">
                <a:xfrm>
                  <a:off x="4208" y="1415"/>
                  <a:ext cx="26" cy="5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7" name="Line 87"/>
                <p:cNvSpPr>
                  <a:spLocks noChangeShapeType="1"/>
                </p:cNvSpPr>
                <p:nvPr/>
              </p:nvSpPr>
              <p:spPr bwMode="auto">
                <a:xfrm>
                  <a:off x="4234" y="1469"/>
                  <a:ext cx="28" cy="4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8" name="Line 88"/>
                <p:cNvSpPr>
                  <a:spLocks noChangeShapeType="1"/>
                </p:cNvSpPr>
                <p:nvPr/>
              </p:nvSpPr>
              <p:spPr bwMode="auto">
                <a:xfrm>
                  <a:off x="4262" y="1516"/>
                  <a:ext cx="25" cy="38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9" name="Line 89"/>
                <p:cNvSpPr>
                  <a:spLocks noChangeShapeType="1"/>
                </p:cNvSpPr>
                <p:nvPr/>
              </p:nvSpPr>
              <p:spPr bwMode="auto">
                <a:xfrm>
                  <a:off x="4287" y="1554"/>
                  <a:ext cx="29" cy="3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0" name="Line 90"/>
                <p:cNvSpPr>
                  <a:spLocks noChangeShapeType="1"/>
                </p:cNvSpPr>
                <p:nvPr/>
              </p:nvSpPr>
              <p:spPr bwMode="auto">
                <a:xfrm>
                  <a:off x="4316" y="1591"/>
                  <a:ext cx="26" cy="2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1" name="Line 91"/>
                <p:cNvSpPr>
                  <a:spLocks noChangeShapeType="1"/>
                </p:cNvSpPr>
                <p:nvPr/>
              </p:nvSpPr>
              <p:spPr bwMode="auto">
                <a:xfrm>
                  <a:off x="4342" y="1620"/>
                  <a:ext cx="28" cy="2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2" name="Line 92"/>
                <p:cNvSpPr>
                  <a:spLocks noChangeShapeType="1"/>
                </p:cNvSpPr>
                <p:nvPr/>
              </p:nvSpPr>
              <p:spPr bwMode="auto">
                <a:xfrm>
                  <a:off x="4370" y="1644"/>
                  <a:ext cx="25" cy="16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3" name="Line 93"/>
                <p:cNvSpPr>
                  <a:spLocks noChangeShapeType="1"/>
                </p:cNvSpPr>
                <p:nvPr/>
              </p:nvSpPr>
              <p:spPr bwMode="auto">
                <a:xfrm>
                  <a:off x="4395" y="1660"/>
                  <a:ext cx="29" cy="1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4" name="Line 94"/>
                <p:cNvSpPr>
                  <a:spLocks noChangeShapeType="1"/>
                </p:cNvSpPr>
                <p:nvPr/>
              </p:nvSpPr>
              <p:spPr bwMode="auto">
                <a:xfrm>
                  <a:off x="4424" y="1674"/>
                  <a:ext cx="26" cy="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5" name="Line 95"/>
                <p:cNvSpPr>
                  <a:spLocks noChangeShapeType="1"/>
                </p:cNvSpPr>
                <p:nvPr/>
              </p:nvSpPr>
              <p:spPr bwMode="auto">
                <a:xfrm>
                  <a:off x="4450" y="1679"/>
                  <a:ext cx="14" cy="1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77" name="Group 97"/>
              <p:cNvGrpSpPr>
                <a:grpSpLocks/>
              </p:cNvGrpSpPr>
              <p:nvPr/>
            </p:nvGrpSpPr>
            <p:grpSpPr bwMode="auto">
              <a:xfrm flipH="1">
                <a:off x="3731" y="528"/>
                <a:ext cx="528" cy="1152"/>
                <a:chOff x="3928" y="528"/>
                <a:chExt cx="536" cy="1152"/>
              </a:xfrm>
            </p:grpSpPr>
            <p:sp>
              <p:nvSpPr>
                <p:cNvPr id="20578" name="Line 98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1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99"/>
                <p:cNvSpPr>
                  <a:spLocks noChangeShapeType="1"/>
                </p:cNvSpPr>
                <p:nvPr/>
              </p:nvSpPr>
              <p:spPr bwMode="auto">
                <a:xfrm>
                  <a:off x="3928" y="528"/>
                  <a:ext cx="6" cy="3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0" name="Line 100"/>
                <p:cNvSpPr>
                  <a:spLocks noChangeShapeType="1"/>
                </p:cNvSpPr>
                <p:nvPr/>
              </p:nvSpPr>
              <p:spPr bwMode="auto">
                <a:xfrm>
                  <a:off x="3934" y="558"/>
                  <a:ext cx="30" cy="12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1" name="Line 101"/>
                <p:cNvSpPr>
                  <a:spLocks noChangeShapeType="1"/>
                </p:cNvSpPr>
                <p:nvPr/>
              </p:nvSpPr>
              <p:spPr bwMode="auto">
                <a:xfrm>
                  <a:off x="3964" y="678"/>
                  <a:ext cx="26" cy="102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2" name="Line 102"/>
                <p:cNvSpPr>
                  <a:spLocks noChangeShapeType="1"/>
                </p:cNvSpPr>
                <p:nvPr/>
              </p:nvSpPr>
              <p:spPr bwMode="auto">
                <a:xfrm>
                  <a:off x="3990" y="780"/>
                  <a:ext cx="29" cy="10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3" name="Line 103"/>
                <p:cNvSpPr>
                  <a:spLocks noChangeShapeType="1"/>
                </p:cNvSpPr>
                <p:nvPr/>
              </p:nvSpPr>
              <p:spPr bwMode="auto">
                <a:xfrm>
                  <a:off x="4019" y="884"/>
                  <a:ext cx="24" cy="8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4" name="Line 104"/>
                <p:cNvSpPr>
                  <a:spLocks noChangeShapeType="1"/>
                </p:cNvSpPr>
                <p:nvPr/>
              </p:nvSpPr>
              <p:spPr bwMode="auto">
                <a:xfrm>
                  <a:off x="4043" y="973"/>
                  <a:ext cx="28" cy="9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5" name="Line 105"/>
                <p:cNvSpPr>
                  <a:spLocks noChangeShapeType="1"/>
                </p:cNvSpPr>
                <p:nvPr/>
              </p:nvSpPr>
              <p:spPr bwMode="auto">
                <a:xfrm>
                  <a:off x="4071" y="1063"/>
                  <a:ext cx="27" cy="80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6" name="Line 106"/>
                <p:cNvSpPr>
                  <a:spLocks noChangeShapeType="1"/>
                </p:cNvSpPr>
                <p:nvPr/>
              </p:nvSpPr>
              <p:spPr bwMode="auto">
                <a:xfrm>
                  <a:off x="4098" y="1143"/>
                  <a:ext cx="27" cy="7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7" name="Line 107"/>
                <p:cNvSpPr>
                  <a:spLocks noChangeShapeType="1"/>
                </p:cNvSpPr>
                <p:nvPr/>
              </p:nvSpPr>
              <p:spPr bwMode="auto">
                <a:xfrm>
                  <a:off x="4125" y="1220"/>
                  <a:ext cx="27" cy="6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8" name="Line 108"/>
                <p:cNvSpPr>
                  <a:spLocks noChangeShapeType="1"/>
                </p:cNvSpPr>
                <p:nvPr/>
              </p:nvSpPr>
              <p:spPr bwMode="auto">
                <a:xfrm>
                  <a:off x="4152" y="1289"/>
                  <a:ext cx="28" cy="6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9" name="Line 109"/>
                <p:cNvSpPr>
                  <a:spLocks noChangeShapeType="1"/>
                </p:cNvSpPr>
                <p:nvPr/>
              </p:nvSpPr>
              <p:spPr bwMode="auto">
                <a:xfrm>
                  <a:off x="4180" y="1356"/>
                  <a:ext cx="28" cy="5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110"/>
                <p:cNvSpPr>
                  <a:spLocks noChangeShapeType="1"/>
                </p:cNvSpPr>
                <p:nvPr/>
              </p:nvSpPr>
              <p:spPr bwMode="auto">
                <a:xfrm>
                  <a:off x="4208" y="1415"/>
                  <a:ext cx="26" cy="5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1" name="Line 111"/>
                <p:cNvSpPr>
                  <a:spLocks noChangeShapeType="1"/>
                </p:cNvSpPr>
                <p:nvPr/>
              </p:nvSpPr>
              <p:spPr bwMode="auto">
                <a:xfrm>
                  <a:off x="4234" y="1469"/>
                  <a:ext cx="28" cy="4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2" name="Line 112"/>
                <p:cNvSpPr>
                  <a:spLocks noChangeShapeType="1"/>
                </p:cNvSpPr>
                <p:nvPr/>
              </p:nvSpPr>
              <p:spPr bwMode="auto">
                <a:xfrm>
                  <a:off x="4262" y="1516"/>
                  <a:ext cx="25" cy="38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3" name="Line 113"/>
                <p:cNvSpPr>
                  <a:spLocks noChangeShapeType="1"/>
                </p:cNvSpPr>
                <p:nvPr/>
              </p:nvSpPr>
              <p:spPr bwMode="auto">
                <a:xfrm>
                  <a:off x="4287" y="1554"/>
                  <a:ext cx="29" cy="37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4" name="Line 114"/>
                <p:cNvSpPr>
                  <a:spLocks noChangeShapeType="1"/>
                </p:cNvSpPr>
                <p:nvPr/>
              </p:nvSpPr>
              <p:spPr bwMode="auto">
                <a:xfrm>
                  <a:off x="4316" y="1591"/>
                  <a:ext cx="26" cy="29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5" name="Line 115"/>
                <p:cNvSpPr>
                  <a:spLocks noChangeShapeType="1"/>
                </p:cNvSpPr>
                <p:nvPr/>
              </p:nvSpPr>
              <p:spPr bwMode="auto">
                <a:xfrm>
                  <a:off x="4342" y="1620"/>
                  <a:ext cx="28" cy="2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6" name="Line 116"/>
                <p:cNvSpPr>
                  <a:spLocks noChangeShapeType="1"/>
                </p:cNvSpPr>
                <p:nvPr/>
              </p:nvSpPr>
              <p:spPr bwMode="auto">
                <a:xfrm>
                  <a:off x="4370" y="1644"/>
                  <a:ext cx="25" cy="16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7" name="Line 117"/>
                <p:cNvSpPr>
                  <a:spLocks noChangeShapeType="1"/>
                </p:cNvSpPr>
                <p:nvPr/>
              </p:nvSpPr>
              <p:spPr bwMode="auto">
                <a:xfrm>
                  <a:off x="4395" y="1660"/>
                  <a:ext cx="29" cy="14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8" name="Line 118"/>
                <p:cNvSpPr>
                  <a:spLocks noChangeShapeType="1"/>
                </p:cNvSpPr>
                <p:nvPr/>
              </p:nvSpPr>
              <p:spPr bwMode="auto">
                <a:xfrm>
                  <a:off x="4424" y="1674"/>
                  <a:ext cx="26" cy="5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9" name="Line 119"/>
                <p:cNvSpPr>
                  <a:spLocks noChangeShapeType="1"/>
                </p:cNvSpPr>
                <p:nvPr/>
              </p:nvSpPr>
              <p:spPr bwMode="auto">
                <a:xfrm>
                  <a:off x="4450" y="1679"/>
                  <a:ext cx="14" cy="1"/>
                </a:xfrm>
                <a:prstGeom prst="line">
                  <a:avLst/>
                </a:prstGeom>
                <a:noFill/>
                <a:ln w="4826">
                  <a:solidFill>
                    <a:srgbClr val="9966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04" name="Freeform 124"/>
            <p:cNvSpPr>
              <a:spLocks/>
            </p:cNvSpPr>
            <p:nvPr/>
          </p:nvSpPr>
          <p:spPr bwMode="auto">
            <a:xfrm>
              <a:off x="641" y="1488"/>
              <a:ext cx="816" cy="32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55" y="20"/>
                </a:cxn>
                <a:cxn ang="0">
                  <a:pos x="129" y="12"/>
                </a:cxn>
                <a:cxn ang="0">
                  <a:pos x="180" y="9"/>
                </a:cxn>
                <a:cxn ang="0">
                  <a:pos x="228" y="6"/>
                </a:cxn>
                <a:cxn ang="0">
                  <a:pos x="297" y="2"/>
                </a:cxn>
                <a:cxn ang="0">
                  <a:pos x="367" y="0"/>
                </a:cxn>
                <a:cxn ang="0">
                  <a:pos x="415" y="0"/>
                </a:cxn>
                <a:cxn ang="0">
                  <a:pos x="463" y="0"/>
                </a:cxn>
                <a:cxn ang="0">
                  <a:pos x="561" y="3"/>
                </a:cxn>
                <a:cxn ang="0">
                  <a:pos x="613" y="8"/>
                </a:cxn>
                <a:cxn ang="0">
                  <a:pos x="660" y="11"/>
                </a:cxn>
                <a:cxn ang="0">
                  <a:pos x="708" y="17"/>
                </a:cxn>
                <a:cxn ang="0">
                  <a:pos x="759" y="23"/>
                </a:cxn>
                <a:cxn ang="0">
                  <a:pos x="816" y="32"/>
                </a:cxn>
              </a:cxnLst>
              <a:rect l="0" t="0" r="r" b="b"/>
              <a:pathLst>
                <a:path w="816" h="32">
                  <a:moveTo>
                    <a:pt x="0" y="27"/>
                  </a:moveTo>
                  <a:cubicBezTo>
                    <a:pt x="9" y="26"/>
                    <a:pt x="33" y="22"/>
                    <a:pt x="55" y="20"/>
                  </a:cubicBezTo>
                  <a:cubicBezTo>
                    <a:pt x="77" y="18"/>
                    <a:pt x="108" y="14"/>
                    <a:pt x="129" y="12"/>
                  </a:cubicBezTo>
                  <a:cubicBezTo>
                    <a:pt x="150" y="10"/>
                    <a:pt x="164" y="10"/>
                    <a:pt x="180" y="9"/>
                  </a:cubicBezTo>
                  <a:cubicBezTo>
                    <a:pt x="196" y="8"/>
                    <a:pt x="209" y="7"/>
                    <a:pt x="228" y="6"/>
                  </a:cubicBezTo>
                  <a:cubicBezTo>
                    <a:pt x="247" y="5"/>
                    <a:pt x="274" y="3"/>
                    <a:pt x="297" y="2"/>
                  </a:cubicBezTo>
                  <a:cubicBezTo>
                    <a:pt x="320" y="1"/>
                    <a:pt x="347" y="0"/>
                    <a:pt x="367" y="0"/>
                  </a:cubicBezTo>
                  <a:cubicBezTo>
                    <a:pt x="387" y="0"/>
                    <a:pt x="399" y="0"/>
                    <a:pt x="415" y="0"/>
                  </a:cubicBezTo>
                  <a:cubicBezTo>
                    <a:pt x="431" y="0"/>
                    <a:pt x="439" y="0"/>
                    <a:pt x="463" y="0"/>
                  </a:cubicBezTo>
                  <a:cubicBezTo>
                    <a:pt x="487" y="0"/>
                    <a:pt x="536" y="2"/>
                    <a:pt x="561" y="3"/>
                  </a:cubicBezTo>
                  <a:cubicBezTo>
                    <a:pt x="586" y="4"/>
                    <a:pt x="597" y="7"/>
                    <a:pt x="613" y="8"/>
                  </a:cubicBezTo>
                  <a:cubicBezTo>
                    <a:pt x="629" y="9"/>
                    <a:pt x="644" y="10"/>
                    <a:pt x="660" y="11"/>
                  </a:cubicBezTo>
                  <a:cubicBezTo>
                    <a:pt x="676" y="12"/>
                    <a:pt x="692" y="15"/>
                    <a:pt x="708" y="17"/>
                  </a:cubicBezTo>
                  <a:cubicBezTo>
                    <a:pt x="724" y="19"/>
                    <a:pt x="741" y="21"/>
                    <a:pt x="759" y="23"/>
                  </a:cubicBezTo>
                  <a:cubicBezTo>
                    <a:pt x="777" y="25"/>
                    <a:pt x="804" y="30"/>
                    <a:pt x="816" y="32"/>
                  </a:cubicBez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607" name="Object 127"/>
          <p:cNvGraphicFramePr>
            <a:graphicFrameLocks noChangeAspect="1"/>
          </p:cNvGraphicFramePr>
          <p:nvPr/>
        </p:nvGraphicFramePr>
        <p:xfrm>
          <a:off x="3276600" y="1279525"/>
          <a:ext cx="609600" cy="277813"/>
        </p:xfrm>
        <a:graphic>
          <a:graphicData uri="http://schemas.openxmlformats.org/presentationml/2006/ole">
            <p:oleObj spid="_x0000_s20607" name="Equation" r:id="rId4" imgW="444240" imgH="203040" progId="Equation.DSMT4">
              <p:embed/>
            </p:oleObj>
          </a:graphicData>
        </a:graphic>
      </p:graphicFrame>
      <p:sp>
        <p:nvSpPr>
          <p:cNvPr id="20608" name="Text Box 128"/>
          <p:cNvSpPr txBox="1">
            <a:spLocks noChangeArrowheads="1"/>
          </p:cNvSpPr>
          <p:nvPr/>
        </p:nvSpPr>
        <p:spPr bwMode="auto">
          <a:xfrm>
            <a:off x="5181600" y="457200"/>
            <a:ext cx="3733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the same region is rotated about the line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=</a:t>
            </a:r>
            <a:r>
              <a:rPr lang="en-US" sz="2800" i="1" dirty="0">
                <a:latin typeface="Times New Roman" pitchFamily="18" charset="0"/>
              </a:rPr>
              <a:t>2</a:t>
            </a:r>
            <a:r>
              <a:rPr lang="en-US" dirty="0"/>
              <a:t>:</a:t>
            </a:r>
          </a:p>
        </p:txBody>
      </p:sp>
      <p:sp>
        <p:nvSpPr>
          <p:cNvPr id="20609" name="Line 129"/>
          <p:cNvSpPr>
            <a:spLocks noChangeShapeType="1"/>
          </p:cNvSpPr>
          <p:nvPr/>
        </p:nvSpPr>
        <p:spPr bwMode="auto">
          <a:xfrm>
            <a:off x="4087813" y="839788"/>
            <a:ext cx="0" cy="2741612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5" name="Freeform 135"/>
          <p:cNvSpPr>
            <a:spLocks/>
          </p:cNvSpPr>
          <p:nvPr/>
        </p:nvSpPr>
        <p:spPr bwMode="auto">
          <a:xfrm>
            <a:off x="3700463" y="2246313"/>
            <a:ext cx="31750" cy="85725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20" y="0"/>
              </a:cxn>
            </a:cxnLst>
            <a:rect l="0" t="0" r="r" b="b"/>
            <a:pathLst>
              <a:path w="20" h="54">
                <a:moveTo>
                  <a:pt x="0" y="54"/>
                </a:moveTo>
                <a:lnTo>
                  <a:pt x="20" y="0"/>
                </a:lnTo>
              </a:path>
            </a:pathLst>
          </a:custGeom>
          <a:noFill/>
          <a:ln w="5080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20" name="Group 140"/>
          <p:cNvGrpSpPr>
            <a:grpSpLocks/>
          </p:cNvGrpSpPr>
          <p:nvPr/>
        </p:nvGrpSpPr>
        <p:grpSpPr bwMode="auto">
          <a:xfrm>
            <a:off x="3484563" y="2238375"/>
            <a:ext cx="1225550" cy="228600"/>
            <a:chOff x="2291" y="1180"/>
            <a:chExt cx="772" cy="144"/>
          </a:xfrm>
        </p:grpSpPr>
        <p:sp>
          <p:nvSpPr>
            <p:cNvPr id="20613" name="Oval 133"/>
            <p:cNvSpPr>
              <a:spLocks noChangeArrowheads="1"/>
            </p:cNvSpPr>
            <p:nvPr/>
          </p:nvSpPr>
          <p:spPr bwMode="auto">
            <a:xfrm>
              <a:off x="2291" y="1180"/>
              <a:ext cx="772" cy="144"/>
            </a:xfrm>
            <a:prstGeom prst="ellipse">
              <a:avLst/>
            </a:prstGeom>
            <a:solidFill>
              <a:srgbClr val="99FFCC">
                <a:alpha val="50000"/>
              </a:srgb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auto">
            <a:xfrm>
              <a:off x="2424" y="1214"/>
              <a:ext cx="498" cy="69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6" name="Freeform 136"/>
            <p:cNvSpPr>
              <a:spLocks/>
            </p:cNvSpPr>
            <p:nvPr/>
          </p:nvSpPr>
          <p:spPr bwMode="auto">
            <a:xfrm>
              <a:off x="2672" y="1188"/>
              <a:ext cx="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"/>
                </a:cxn>
              </a:cxnLst>
              <a:rect l="0" t="0" r="r" b="b"/>
              <a:pathLst>
                <a:path w="1" h="18">
                  <a:moveTo>
                    <a:pt x="0" y="0"/>
                  </a:moveTo>
                  <a:lnTo>
                    <a:pt x="0" y="18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Freeform 137"/>
            <p:cNvSpPr>
              <a:spLocks/>
            </p:cNvSpPr>
            <p:nvPr/>
          </p:nvSpPr>
          <p:spPr bwMode="auto">
            <a:xfrm>
              <a:off x="2672" y="1239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7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Freeform 138"/>
            <p:cNvSpPr>
              <a:spLocks/>
            </p:cNvSpPr>
            <p:nvPr/>
          </p:nvSpPr>
          <p:spPr bwMode="auto">
            <a:xfrm>
              <a:off x="2672" y="1268"/>
              <a:ext cx="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1" h="9">
                  <a:moveTo>
                    <a:pt x="0" y="0"/>
                  </a:moveTo>
                  <a:lnTo>
                    <a:pt x="0" y="9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Freeform 139"/>
            <p:cNvSpPr>
              <a:spLocks/>
            </p:cNvSpPr>
            <p:nvPr/>
          </p:nvSpPr>
          <p:spPr bwMode="auto">
            <a:xfrm>
              <a:off x="2672" y="1220"/>
              <a:ext cx="1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6"/>
                  </a:lnTo>
                </a:path>
              </a:pathLst>
            </a:custGeom>
            <a:noFill/>
            <a:ln w="508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606" name="Object 126"/>
          <p:cNvGraphicFramePr>
            <a:graphicFrameLocks noChangeAspect="1"/>
          </p:cNvGraphicFramePr>
          <p:nvPr/>
        </p:nvGraphicFramePr>
        <p:xfrm>
          <a:off x="4191000" y="822325"/>
          <a:ext cx="609600" cy="331788"/>
        </p:xfrm>
        <a:graphic>
          <a:graphicData uri="http://schemas.openxmlformats.org/presentationml/2006/ole">
            <p:oleObj spid="_x0000_s20606" name="Equation" r:id="rId5" imgW="419040" imgH="228600" progId="Equation.DSMT4">
              <p:embed/>
            </p:oleObj>
          </a:graphicData>
        </a:graphic>
      </p:graphicFrame>
      <p:sp>
        <p:nvSpPr>
          <p:cNvPr id="20611" name="Line 131"/>
          <p:cNvSpPr>
            <a:spLocks noChangeShapeType="1"/>
          </p:cNvSpPr>
          <p:nvPr/>
        </p:nvSpPr>
        <p:spPr bwMode="auto">
          <a:xfrm>
            <a:off x="3476625" y="2346325"/>
            <a:ext cx="219075" cy="0"/>
          </a:xfrm>
          <a:prstGeom prst="line">
            <a:avLst/>
          </a:prstGeom>
          <a:noFill/>
          <a:ln w="254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1" name="Text Box 141"/>
          <p:cNvSpPr txBox="1">
            <a:spLocks noChangeArrowheads="1"/>
          </p:cNvSpPr>
          <p:nvPr/>
        </p:nvSpPr>
        <p:spPr bwMode="auto">
          <a:xfrm>
            <a:off x="5241925" y="1411288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outer radius is:</a:t>
            </a:r>
          </a:p>
        </p:txBody>
      </p:sp>
      <p:graphicFrame>
        <p:nvGraphicFramePr>
          <p:cNvPr id="20622" name="Object 142"/>
          <p:cNvGraphicFramePr>
            <a:graphicFrameLocks noChangeAspect="1"/>
          </p:cNvGraphicFramePr>
          <p:nvPr/>
        </p:nvGraphicFramePr>
        <p:xfrm>
          <a:off x="6172200" y="1828800"/>
          <a:ext cx="1219200" cy="771525"/>
        </p:xfrm>
        <a:graphic>
          <a:graphicData uri="http://schemas.openxmlformats.org/presentationml/2006/ole">
            <p:oleObj spid="_x0000_s20622" name="Equation" r:id="rId6" imgW="622080" imgH="393480" progId="Equation.DSMT4">
              <p:embed/>
            </p:oleObj>
          </a:graphicData>
        </a:graphic>
      </p:graphicFrame>
      <p:grpSp>
        <p:nvGrpSpPr>
          <p:cNvPr id="20628" name="Group 148"/>
          <p:cNvGrpSpPr>
            <a:grpSpLocks/>
          </p:cNvGrpSpPr>
          <p:nvPr/>
        </p:nvGrpSpPr>
        <p:grpSpPr bwMode="auto">
          <a:xfrm>
            <a:off x="3476625" y="3262313"/>
            <a:ext cx="609600" cy="274637"/>
            <a:chOff x="2286" y="1825"/>
            <a:chExt cx="384" cy="173"/>
          </a:xfrm>
        </p:grpSpPr>
        <p:sp>
          <p:nvSpPr>
            <p:cNvPr id="20624" name="Freeform 144"/>
            <p:cNvSpPr>
              <a:spLocks/>
            </p:cNvSpPr>
            <p:nvPr/>
          </p:nvSpPr>
          <p:spPr bwMode="auto">
            <a:xfrm>
              <a:off x="2286" y="1917"/>
              <a:ext cx="384" cy="3"/>
            </a:xfrm>
            <a:custGeom>
              <a:avLst/>
              <a:gdLst/>
              <a:ahLst/>
              <a:cxnLst>
                <a:cxn ang="0">
                  <a:pos x="384" y="3"/>
                </a:cxn>
                <a:cxn ang="0">
                  <a:pos x="0" y="0"/>
                </a:cxn>
              </a:cxnLst>
              <a:rect l="0" t="0" r="r" b="b"/>
              <a:pathLst>
                <a:path w="384" h="3">
                  <a:moveTo>
                    <a:pt x="384" y="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6" name="Rectangle 146"/>
            <p:cNvSpPr>
              <a:spLocks noChangeArrowheads="1"/>
            </p:cNvSpPr>
            <p:nvPr/>
          </p:nvSpPr>
          <p:spPr bwMode="auto">
            <a:xfrm>
              <a:off x="2476" y="1859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5" name="Text Box 145"/>
            <p:cNvSpPr txBox="1">
              <a:spLocks noChangeArrowheads="1"/>
            </p:cNvSpPr>
            <p:nvPr/>
          </p:nvSpPr>
          <p:spPr bwMode="auto">
            <a:xfrm>
              <a:off x="2438" y="1825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20627" name="Freeform 147"/>
          <p:cNvSpPr>
            <a:spLocks/>
          </p:cNvSpPr>
          <p:nvPr/>
        </p:nvSpPr>
        <p:spPr bwMode="auto">
          <a:xfrm>
            <a:off x="3476625" y="3027363"/>
            <a:ext cx="1588" cy="538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</a:cxnLst>
            <a:rect l="0" t="0" r="r" b="b"/>
            <a:pathLst>
              <a:path w="1" h="339">
                <a:moveTo>
                  <a:pt x="0" y="0"/>
                </a:moveTo>
                <a:lnTo>
                  <a:pt x="0" y="339"/>
                </a:lnTo>
              </a:path>
            </a:pathLst>
          </a:custGeom>
          <a:noFill/>
          <a:ln w="635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9" name="Text Box 149"/>
          <p:cNvSpPr txBox="1">
            <a:spLocks noChangeArrowheads="1"/>
          </p:cNvSpPr>
          <p:nvPr/>
        </p:nvSpPr>
        <p:spPr bwMode="auto">
          <a:xfrm>
            <a:off x="5237163" y="2478088"/>
            <a:ext cx="277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inner radius is:</a:t>
            </a:r>
          </a:p>
        </p:txBody>
      </p:sp>
      <p:graphicFrame>
        <p:nvGraphicFramePr>
          <p:cNvPr id="20630" name="Object 150"/>
          <p:cNvGraphicFramePr>
            <a:graphicFrameLocks noChangeAspect="1"/>
          </p:cNvGraphicFramePr>
          <p:nvPr/>
        </p:nvGraphicFramePr>
        <p:xfrm>
          <a:off x="6151563" y="3032125"/>
          <a:ext cx="1344612" cy="496888"/>
        </p:xfrm>
        <a:graphic>
          <a:graphicData uri="http://schemas.openxmlformats.org/presentationml/2006/ole">
            <p:oleObj spid="_x0000_s20630" name="Equation" r:id="rId7" imgW="685800" imgH="253800" progId="Equation.DSMT4">
              <p:embed/>
            </p:oleObj>
          </a:graphicData>
        </a:graphic>
      </p:graphicFrame>
      <p:grpSp>
        <p:nvGrpSpPr>
          <p:cNvPr id="20636" name="Group 156"/>
          <p:cNvGrpSpPr>
            <a:grpSpLocks/>
          </p:cNvGrpSpPr>
          <p:nvPr/>
        </p:nvGrpSpPr>
        <p:grpSpPr bwMode="auto">
          <a:xfrm>
            <a:off x="3657600" y="3032125"/>
            <a:ext cx="428625" cy="274638"/>
            <a:chOff x="2400" y="1680"/>
            <a:chExt cx="270" cy="173"/>
          </a:xfrm>
        </p:grpSpPr>
        <p:sp>
          <p:nvSpPr>
            <p:cNvPr id="20632" name="Freeform 152"/>
            <p:cNvSpPr>
              <a:spLocks/>
            </p:cNvSpPr>
            <p:nvPr/>
          </p:nvSpPr>
          <p:spPr bwMode="auto">
            <a:xfrm>
              <a:off x="2400" y="1773"/>
              <a:ext cx="270" cy="2"/>
            </a:xfrm>
            <a:custGeom>
              <a:avLst/>
              <a:gdLst/>
              <a:ahLst/>
              <a:cxnLst>
                <a:cxn ang="0">
                  <a:pos x="270" y="2"/>
                </a:cxn>
                <a:cxn ang="0">
                  <a:pos x="0" y="0"/>
                </a:cxn>
              </a:cxnLst>
              <a:rect l="0" t="0" r="r" b="b"/>
              <a:pathLst>
                <a:path w="270" h="2">
                  <a:moveTo>
                    <a:pt x="270" y="2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Rectangle 153"/>
            <p:cNvSpPr>
              <a:spLocks noChangeArrowheads="1"/>
            </p:cNvSpPr>
            <p:nvPr/>
          </p:nvSpPr>
          <p:spPr bwMode="auto">
            <a:xfrm>
              <a:off x="2522" y="1714"/>
              <a:ext cx="88" cy="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4" name="Text Box 154"/>
            <p:cNvSpPr txBox="1">
              <a:spLocks noChangeArrowheads="1"/>
            </p:cNvSpPr>
            <p:nvPr/>
          </p:nvSpPr>
          <p:spPr bwMode="auto">
            <a:xfrm>
              <a:off x="2487" y="1680"/>
              <a:ext cx="1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20635" name="Freeform 155"/>
          <p:cNvSpPr>
            <a:spLocks/>
          </p:cNvSpPr>
          <p:nvPr/>
        </p:nvSpPr>
        <p:spPr bwMode="auto">
          <a:xfrm>
            <a:off x="3657600" y="3032125"/>
            <a:ext cx="762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</a:cxnLst>
            <a:rect l="0" t="0" r="r" b="b"/>
            <a:pathLst>
              <a:path w="1" h="339">
                <a:moveTo>
                  <a:pt x="0" y="0"/>
                </a:moveTo>
                <a:lnTo>
                  <a:pt x="0" y="339"/>
                </a:lnTo>
              </a:path>
            </a:pathLst>
          </a:custGeom>
          <a:noFill/>
          <a:ln w="635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41" name="Group 161"/>
          <p:cNvGrpSpPr>
            <a:grpSpLocks/>
          </p:cNvGrpSpPr>
          <p:nvPr/>
        </p:nvGrpSpPr>
        <p:grpSpPr bwMode="auto">
          <a:xfrm>
            <a:off x="609600" y="2871788"/>
            <a:ext cx="2209800" cy="1166812"/>
            <a:chOff x="384" y="1809"/>
            <a:chExt cx="1392" cy="735"/>
          </a:xfrm>
        </p:grpSpPr>
        <p:graphicFrame>
          <p:nvGraphicFramePr>
            <p:cNvPr id="20637" name="Object 157"/>
            <p:cNvGraphicFramePr>
              <a:graphicFrameLocks noChangeAspect="1"/>
            </p:cNvGraphicFramePr>
            <p:nvPr/>
          </p:nvGraphicFramePr>
          <p:xfrm>
            <a:off x="1248" y="1824"/>
            <a:ext cx="528" cy="241"/>
          </p:xfrm>
          <a:graphic>
            <a:graphicData uri="http://schemas.openxmlformats.org/presentationml/2006/ole">
              <p:oleObj spid="_x0000_s20637" name="Equation" r:id="rId8" imgW="444240" imgH="203040" progId="Equation.DSMT4">
                <p:embed/>
              </p:oleObj>
            </a:graphicData>
          </a:graphic>
        </p:graphicFrame>
        <p:graphicFrame>
          <p:nvGraphicFramePr>
            <p:cNvPr id="20638" name="Object 158"/>
            <p:cNvGraphicFramePr>
              <a:graphicFrameLocks noChangeAspect="1"/>
            </p:cNvGraphicFramePr>
            <p:nvPr/>
          </p:nvGraphicFramePr>
          <p:xfrm>
            <a:off x="1248" y="2077"/>
            <a:ext cx="467" cy="467"/>
          </p:xfrm>
          <a:graphic>
            <a:graphicData uri="http://schemas.openxmlformats.org/presentationml/2006/ole">
              <p:oleObj spid="_x0000_s20638" name="Equation" r:id="rId9" imgW="393480" imgH="393480" progId="Equation.DSMT4">
                <p:embed/>
              </p:oleObj>
            </a:graphicData>
          </a:graphic>
        </p:graphicFrame>
        <p:graphicFrame>
          <p:nvGraphicFramePr>
            <p:cNvPr id="20639" name="Object 159"/>
            <p:cNvGraphicFramePr>
              <a:graphicFrameLocks noChangeAspect="1"/>
            </p:cNvGraphicFramePr>
            <p:nvPr/>
          </p:nvGraphicFramePr>
          <p:xfrm>
            <a:off x="495" y="1809"/>
            <a:ext cx="498" cy="271"/>
          </p:xfrm>
          <a:graphic>
            <a:graphicData uri="http://schemas.openxmlformats.org/presentationml/2006/ole">
              <p:oleObj spid="_x0000_s20639" name="Equation" r:id="rId10" imgW="419040" imgH="228600" progId="Equation.DSMT4">
                <p:embed/>
              </p:oleObj>
            </a:graphicData>
          </a:graphic>
        </p:graphicFrame>
        <p:graphicFrame>
          <p:nvGraphicFramePr>
            <p:cNvPr id="20640" name="Object 160"/>
            <p:cNvGraphicFramePr>
              <a:graphicFrameLocks noChangeAspect="1"/>
            </p:cNvGraphicFramePr>
            <p:nvPr/>
          </p:nvGraphicFramePr>
          <p:xfrm>
            <a:off x="384" y="2160"/>
            <a:ext cx="573" cy="301"/>
          </p:xfrm>
          <a:graphic>
            <a:graphicData uri="http://schemas.openxmlformats.org/presentationml/2006/ole">
              <p:oleObj spid="_x0000_s20640" name="Equation" r:id="rId11" imgW="482400" imgH="253800" progId="Equation.DSMT4">
                <p:embed/>
              </p:oleObj>
            </a:graphicData>
          </a:graphic>
        </p:graphicFrame>
      </p:grpSp>
      <p:graphicFrame>
        <p:nvGraphicFramePr>
          <p:cNvPr id="20642" name="Object 162"/>
          <p:cNvGraphicFramePr>
            <a:graphicFrameLocks noChangeAspect="1"/>
          </p:cNvGraphicFramePr>
          <p:nvPr/>
        </p:nvGraphicFramePr>
        <p:xfrm>
          <a:off x="830263" y="4191000"/>
          <a:ext cx="1963737" cy="579438"/>
        </p:xfrm>
        <a:graphic>
          <a:graphicData uri="http://schemas.openxmlformats.org/presentationml/2006/ole">
            <p:oleObj spid="_x0000_s20642" name="Equation" r:id="rId12" imgW="1117440" imgH="330120" progId="Equation.DSMT4">
              <p:embed/>
            </p:oleObj>
          </a:graphicData>
        </a:graphic>
      </p:graphicFrame>
      <p:graphicFrame>
        <p:nvGraphicFramePr>
          <p:cNvPr id="20643" name="Object 163"/>
          <p:cNvGraphicFramePr>
            <a:graphicFrameLocks noChangeAspect="1"/>
          </p:cNvGraphicFramePr>
          <p:nvPr/>
        </p:nvGraphicFramePr>
        <p:xfrm>
          <a:off x="803275" y="4784725"/>
          <a:ext cx="3235325" cy="823913"/>
        </p:xfrm>
        <a:graphic>
          <a:graphicData uri="http://schemas.openxmlformats.org/presentationml/2006/ole">
            <p:oleObj spid="_x0000_s20643" name="Equation" r:id="rId13" imgW="1841400" imgH="469800" progId="Equation.DSMT4">
              <p:embed/>
            </p:oleObj>
          </a:graphicData>
        </a:graphic>
      </p:graphicFrame>
      <p:graphicFrame>
        <p:nvGraphicFramePr>
          <p:cNvPr id="20644" name="Object 164"/>
          <p:cNvGraphicFramePr>
            <a:graphicFrameLocks noChangeAspect="1"/>
          </p:cNvGraphicFramePr>
          <p:nvPr/>
        </p:nvGraphicFramePr>
        <p:xfrm>
          <a:off x="323850" y="5718175"/>
          <a:ext cx="4194175" cy="846138"/>
        </p:xfrm>
        <a:graphic>
          <a:graphicData uri="http://schemas.openxmlformats.org/presentationml/2006/ole">
            <p:oleObj spid="_x0000_s20644" name="Equation" r:id="rId14" imgW="2387520" imgH="482400" progId="Equation.DSMT4">
              <p:embed/>
            </p:oleObj>
          </a:graphicData>
        </a:graphic>
      </p:graphicFrame>
      <p:graphicFrame>
        <p:nvGraphicFramePr>
          <p:cNvPr id="20645" name="Object 165"/>
          <p:cNvGraphicFramePr>
            <a:graphicFrameLocks noChangeAspect="1"/>
          </p:cNvGraphicFramePr>
          <p:nvPr/>
        </p:nvGraphicFramePr>
        <p:xfrm>
          <a:off x="4856163" y="3581400"/>
          <a:ext cx="3770312" cy="735013"/>
        </p:xfrm>
        <a:graphic>
          <a:graphicData uri="http://schemas.openxmlformats.org/presentationml/2006/ole">
            <p:oleObj spid="_x0000_s20645" name="Equation" r:id="rId15" imgW="2145960" imgH="419040" progId="Equation.DSMT4">
              <p:embed/>
            </p:oleObj>
          </a:graphicData>
        </a:graphic>
      </p:graphicFrame>
      <p:sp>
        <p:nvSpPr>
          <p:cNvPr id="20646" name="Line 166"/>
          <p:cNvSpPr>
            <a:spLocks noChangeShapeType="1"/>
          </p:cNvSpPr>
          <p:nvPr/>
        </p:nvSpPr>
        <p:spPr bwMode="auto">
          <a:xfrm flipV="1">
            <a:off x="5486400" y="3810000"/>
            <a:ext cx="228600" cy="2286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7" name="Line 167"/>
          <p:cNvSpPr>
            <a:spLocks noChangeShapeType="1"/>
          </p:cNvSpPr>
          <p:nvPr/>
        </p:nvSpPr>
        <p:spPr bwMode="auto">
          <a:xfrm flipV="1">
            <a:off x="6934200" y="3810000"/>
            <a:ext cx="228600" cy="2286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648" name="Object 168"/>
          <p:cNvGraphicFramePr>
            <a:graphicFrameLocks noChangeAspect="1"/>
          </p:cNvGraphicFramePr>
          <p:nvPr/>
        </p:nvGraphicFramePr>
        <p:xfrm>
          <a:off x="5322888" y="4343400"/>
          <a:ext cx="2878137" cy="735013"/>
        </p:xfrm>
        <a:graphic>
          <a:graphicData uri="http://schemas.openxmlformats.org/presentationml/2006/ole">
            <p:oleObj spid="_x0000_s20648" name="Equation" r:id="rId16" imgW="1638000" imgH="419040" progId="Equation.DSMT4">
              <p:embed/>
            </p:oleObj>
          </a:graphicData>
        </a:graphic>
      </p:graphicFrame>
      <p:graphicFrame>
        <p:nvGraphicFramePr>
          <p:cNvPr id="20649" name="Object 169"/>
          <p:cNvGraphicFramePr>
            <a:graphicFrameLocks noChangeAspect="1"/>
          </p:cNvGraphicFramePr>
          <p:nvPr/>
        </p:nvGraphicFramePr>
        <p:xfrm>
          <a:off x="5334000" y="5105400"/>
          <a:ext cx="3122613" cy="912813"/>
        </p:xfrm>
        <a:graphic>
          <a:graphicData uri="http://schemas.openxmlformats.org/presentationml/2006/ole">
            <p:oleObj spid="_x0000_s20649" name="Equation" r:id="rId17" imgW="1777680" imgH="520560" progId="Equation.DSMT4">
              <p:embed/>
            </p:oleObj>
          </a:graphicData>
        </a:graphic>
      </p:graphicFrame>
      <p:graphicFrame>
        <p:nvGraphicFramePr>
          <p:cNvPr id="20650" name="Object 170"/>
          <p:cNvGraphicFramePr>
            <a:graphicFrameLocks noChangeAspect="1"/>
          </p:cNvGraphicFramePr>
          <p:nvPr/>
        </p:nvGraphicFramePr>
        <p:xfrm>
          <a:off x="5364163" y="6022975"/>
          <a:ext cx="2298700" cy="755650"/>
        </p:xfrm>
        <a:graphic>
          <a:graphicData uri="http://schemas.openxmlformats.org/presentationml/2006/ole">
            <p:oleObj spid="_x0000_s20650" name="Equation" r:id="rId18" imgW="1307880" imgH="431640" progId="Equation.DSMT4">
              <p:embed/>
            </p:oleObj>
          </a:graphicData>
        </a:graphic>
      </p:graphicFrame>
      <p:graphicFrame>
        <p:nvGraphicFramePr>
          <p:cNvPr id="20651" name="Object 171"/>
          <p:cNvGraphicFramePr>
            <a:graphicFrameLocks noChangeAspect="1"/>
          </p:cNvGraphicFramePr>
          <p:nvPr/>
        </p:nvGraphicFramePr>
        <p:xfrm>
          <a:off x="7908925" y="6053138"/>
          <a:ext cx="625475" cy="688975"/>
        </p:xfrm>
        <a:graphic>
          <a:graphicData uri="http://schemas.openxmlformats.org/presentationml/2006/ole">
            <p:oleObj spid="_x0000_s20651" name="Equation" r:id="rId19" imgW="355320" imgH="393480" progId="Equation.DSMT4">
              <p:embed/>
            </p:oleObj>
          </a:graphicData>
        </a:graphic>
      </p:graphicFrame>
      <p:sp>
        <p:nvSpPr>
          <p:cNvPr id="142" name="Text Box 2"/>
          <p:cNvSpPr txBox="1">
            <a:spLocks noChangeArrowheads="1"/>
          </p:cNvSpPr>
          <p:nvPr/>
        </p:nvSpPr>
        <p:spPr bwMode="auto">
          <a:xfrm>
            <a:off x="3352800" y="1010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3" grpId="0" animBg="1"/>
      <p:bldP spid="20652" grpId="0" animBg="1"/>
      <p:bldP spid="20609" grpId="0" animBg="1"/>
      <p:bldP spid="20611" grpId="0" animBg="1"/>
      <p:bldP spid="20621" grpId="0" autoUpdateAnimBg="0"/>
      <p:bldP spid="20627" grpId="0" animBg="1"/>
      <p:bldP spid="20629" grpId="0" autoUpdateAnimBg="0"/>
      <p:bldP spid="20635" grpId="0" animBg="1"/>
      <p:bldP spid="20646" grpId="0" animBg="1"/>
      <p:bldP spid="206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4724400"/>
            <a:ext cx="49530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4724400"/>
            <a:ext cx="495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3276600"/>
            <a:ext cx="48006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1000" y="3276600"/>
            <a:ext cx="4800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81000" y="1752600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81000" y="1752600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04800" y="838200"/>
            <a:ext cx="69342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04800" y="838200"/>
            <a:ext cx="6934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38150" y="954088"/>
            <a:ext cx="381000" cy="457200"/>
            <a:chOff x="276" y="601"/>
            <a:chExt cx="240" cy="288"/>
          </a:xfrm>
        </p:grpSpPr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78" y="6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276" y="61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066800" y="187325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a formula for </a:t>
            </a:r>
            <a:r>
              <a:rPr lang="en-US" sz="2800" i="1" dirty="0">
                <a:latin typeface="Times New Roman" pitchFamily="18" charset="0"/>
              </a:rPr>
              <a:t>V</a:t>
            </a:r>
            <a:r>
              <a:rPr lang="en-US" sz="2800" dirty="0"/>
              <a:t>(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066800" y="962025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Sketch the solid and a typical cross section.</a:t>
            </a:r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457200" y="19494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4572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66800" y="3352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limits of integration.</a:t>
            </a:r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457200" y="47847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66800" y="4784725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Integrate </a:t>
            </a:r>
            <a:r>
              <a:rPr lang="en-US" sz="2800" i="1">
                <a:latin typeface="Times New Roman" pitchFamily="18" charset="0"/>
              </a:rPr>
              <a:t>V</a:t>
            </a:r>
            <a:r>
              <a:rPr lang="en-US" sz="2800"/>
              <a:t>(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/>
              <a:t>)</a:t>
            </a:r>
            <a:r>
              <a:rPr lang="en-US"/>
              <a:t> to find volume.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819400" y="228600"/>
            <a:ext cx="332815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Method of Slicing</a:t>
            </a:r>
            <a:endParaRPr lang="en-US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066800" y="4343400"/>
            <a:ext cx="2057400" cy="2057400"/>
          </a:xfrm>
          <a:prstGeom prst="triangle">
            <a:avLst>
              <a:gd name="adj" fmla="val 50000"/>
            </a:avLst>
          </a:prstGeom>
          <a:solidFill>
            <a:srgbClr val="FFDD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3505200" cy="3429000"/>
            <a:chOff x="0" y="0"/>
            <a:chExt cx="2208" cy="2160"/>
          </a:xfrm>
        </p:grpSpPr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432" y="288"/>
              <a:ext cx="1776" cy="1872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912" y="1296"/>
                </a:cxn>
                <a:cxn ang="0">
                  <a:pos x="1776" y="720"/>
                </a:cxn>
                <a:cxn ang="0">
                  <a:pos x="864" y="0"/>
                </a:cxn>
                <a:cxn ang="0">
                  <a:pos x="0" y="768"/>
                </a:cxn>
              </a:cxnLst>
              <a:rect l="0" t="0" r="r" b="b"/>
              <a:pathLst>
                <a:path w="1776" h="1296">
                  <a:moveTo>
                    <a:pt x="0" y="768"/>
                  </a:moveTo>
                  <a:lnTo>
                    <a:pt x="912" y="1296"/>
                  </a:lnTo>
                  <a:lnTo>
                    <a:pt x="1776" y="720"/>
                  </a:lnTo>
                  <a:lnTo>
                    <a:pt x="864" y="0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DDB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32" y="704"/>
              <a:ext cx="1776" cy="693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768" y="0"/>
                </a:cxn>
                <a:cxn ang="0">
                  <a:pos x="1776" y="432"/>
                </a:cxn>
              </a:cxnLst>
              <a:rect l="0" t="0" r="r" b="b"/>
              <a:pathLst>
                <a:path w="1776" h="480">
                  <a:moveTo>
                    <a:pt x="0" y="480"/>
                  </a:moveTo>
                  <a:lnTo>
                    <a:pt x="768" y="0"/>
                  </a:lnTo>
                  <a:lnTo>
                    <a:pt x="1776" y="43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1200" y="288"/>
              <a:ext cx="96" cy="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240" y="2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9" name="Object 11"/>
            <p:cNvGraphicFramePr>
              <a:graphicFrameLocks noChangeAspect="1"/>
            </p:cNvGraphicFramePr>
            <p:nvPr/>
          </p:nvGraphicFramePr>
          <p:xfrm>
            <a:off x="0" y="0"/>
            <a:ext cx="576" cy="125"/>
          </p:xfrm>
          <a:graphic>
            <a:graphicData uri="http://schemas.openxmlformats.org/presentationml/2006/ole">
              <p:oleObj spid="_x0000_s29706" name="Equation" r:id="rId3" imgW="914400" imgH="198720" progId="Equation.DSMT4">
                <p:embed/>
              </p:oleObj>
            </a:graphicData>
          </a:graphic>
        </p:graphicFrame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1852" y="16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62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44" y="672"/>
              <a:ext cx="21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96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96" y="2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1296" y="288"/>
              <a:ext cx="48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489075" y="5562600"/>
            <a:ext cx="1216025" cy="0"/>
          </a:xfrm>
          <a:prstGeom prst="line">
            <a:avLst/>
          </a:prstGeom>
          <a:noFill/>
          <a:ln w="31750">
            <a:solidFill>
              <a:srgbClr val="00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717925" y="673100"/>
            <a:ext cx="445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Find the </a:t>
            </a:r>
            <a:r>
              <a:rPr lang="en-US" dirty="0">
                <a:solidFill>
                  <a:srgbClr val="FF0000"/>
                </a:solidFill>
              </a:rPr>
              <a:t>volume</a:t>
            </a:r>
            <a:r>
              <a:rPr lang="en-US" dirty="0"/>
              <a:t> of the pyramid: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717925" y="1130300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Consider a horizontal slice through the pyramid.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889125" y="5527675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971800" y="5556250"/>
            <a:ext cx="609600" cy="28575"/>
            <a:chOff x="1872" y="3500"/>
            <a:chExt cx="384" cy="18"/>
          </a:xfrm>
        </p:grpSpPr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1872" y="351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1872" y="35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429000" y="5334000"/>
            <a:ext cx="0" cy="479425"/>
            <a:chOff x="2160" y="3360"/>
            <a:chExt cx="0" cy="302"/>
          </a:xfrm>
        </p:grpSpPr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2160" y="351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2160" y="3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168650" y="5715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</a:rPr>
              <a:t>dh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717925" y="1926037"/>
            <a:ext cx="4406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volume of the slice is </a:t>
            </a:r>
            <a:r>
              <a:rPr lang="en-US" sz="2800" i="1" dirty="0">
                <a:latin typeface="Times New Roman" pitchFamily="18" charset="0"/>
              </a:rPr>
              <a:t>s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dh</a:t>
            </a:r>
            <a:r>
              <a:rPr lang="en-US" dirty="0"/>
              <a:t>.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717925" y="2401888"/>
            <a:ext cx="512127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we put zero at the top of the pyramid and make down the positive direction, then </a:t>
            </a:r>
            <a:r>
              <a:rPr lang="en-US" sz="2800" i="1">
                <a:latin typeface="Times New Roman" pitchFamily="18" charset="0"/>
              </a:rPr>
              <a:t>s=h</a:t>
            </a:r>
            <a:r>
              <a:rPr lang="en-US"/>
              <a:t>.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52400" y="4038600"/>
            <a:ext cx="685800" cy="457200"/>
            <a:chOff x="96" y="2544"/>
            <a:chExt cx="432" cy="288"/>
          </a:xfrm>
        </p:grpSpPr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H="1">
              <a:off x="288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96" y="25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52400" y="6096000"/>
            <a:ext cx="685800" cy="457200"/>
            <a:chOff x="96" y="3840"/>
            <a:chExt cx="432" cy="288"/>
          </a:xfrm>
        </p:grpSpPr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 flipH="1">
              <a:off x="288" y="40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96" y="38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4572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200" y="4343400"/>
            <a:ext cx="381000" cy="1219200"/>
            <a:chOff x="288" y="2736"/>
            <a:chExt cx="240" cy="768"/>
          </a:xfrm>
        </p:grpSpPr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38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88" y="3024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288" y="29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h</a:t>
              </a:r>
            </a:p>
          </p:txBody>
        </p:sp>
      </p:grpSp>
      <p:graphicFrame>
        <p:nvGraphicFramePr>
          <p:cNvPr id="2093" name="Object 45"/>
          <p:cNvGraphicFramePr>
            <a:graphicFrameLocks noChangeAspect="1"/>
          </p:cNvGraphicFramePr>
          <p:nvPr/>
        </p:nvGraphicFramePr>
        <p:xfrm>
          <a:off x="4953000" y="3743325"/>
          <a:ext cx="1828800" cy="600075"/>
        </p:xfrm>
        <a:graphic>
          <a:graphicData uri="http://schemas.openxmlformats.org/presentationml/2006/ole">
            <p:oleObj spid="_x0000_s29698" name="Equation" r:id="rId4" imgW="736560" imgH="241200" progId="Equation.DSMT4">
              <p:embed/>
            </p:oleObj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4202113" y="4568825"/>
          <a:ext cx="1828800" cy="820738"/>
        </p:xfrm>
        <a:graphic>
          <a:graphicData uri="http://schemas.openxmlformats.org/presentationml/2006/ole">
            <p:oleObj spid="_x0000_s29699" name="Equation" r:id="rId5" imgW="736560" imgH="330120" progId="Equation.DSMT4">
              <p:embed/>
            </p:oleObj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6030913" y="4362450"/>
          <a:ext cx="1196975" cy="1200150"/>
        </p:xfrm>
        <a:graphic>
          <a:graphicData uri="http://schemas.openxmlformats.org/presentationml/2006/ole">
            <p:oleObj spid="_x0000_s29700" name="Equation" r:id="rId6" imgW="482400" imgH="482400" progId="Equation.DSMT4">
              <p:embed/>
            </p:oleObj>
          </a:graphicData>
        </a:graphic>
      </p:graphicFrame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7326313" y="4740275"/>
          <a:ext cx="598487" cy="441325"/>
        </p:xfrm>
        <a:graphic>
          <a:graphicData uri="http://schemas.openxmlformats.org/presentationml/2006/ole">
            <p:oleObj spid="_x0000_s29701" name="Equation" r:id="rId7" imgW="241200" imgH="177480" progId="Equation.DSMT4">
              <p:embed/>
            </p:oleObj>
          </a:graphicData>
        </a:graphic>
      </p:graphicFrame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037013" y="5486400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correlates with the formula:</a:t>
            </a:r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4416425" y="5807075"/>
          <a:ext cx="1450975" cy="977900"/>
        </p:xfrm>
        <a:graphic>
          <a:graphicData uri="http://schemas.openxmlformats.org/presentationml/2006/ole">
            <p:oleObj spid="_x0000_s29702" name="Equation" r:id="rId8" imgW="583920" imgH="393480" progId="Equation.DSMT4">
              <p:embed/>
            </p:oleObj>
          </a:graphicData>
        </a:graphic>
      </p:graphicFrame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5943600" y="5791200"/>
          <a:ext cx="1355725" cy="977900"/>
        </p:xfrm>
        <a:graphic>
          <a:graphicData uri="http://schemas.openxmlformats.org/presentationml/2006/ole">
            <p:oleObj spid="_x0000_s29703" name="Equation" r:id="rId9" imgW="545760" imgH="393480" progId="Equation.DSMT4">
              <p:embed/>
            </p:oleObj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7391400" y="6057900"/>
          <a:ext cx="600075" cy="442913"/>
        </p:xfrm>
        <a:graphic>
          <a:graphicData uri="http://schemas.openxmlformats.org/presentationml/2006/ole">
            <p:oleObj spid="_x0000_s29704" name="Equation" r:id="rId10" imgW="241200" imgH="177480" progId="Equation.DSMT4">
              <p:embed/>
            </p:oleObj>
          </a:graphicData>
        </a:graphic>
      </p:graphicFrame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 autoUpdateAnimBg="0"/>
      <p:bldP spid="2068" grpId="0" animBg="1"/>
      <p:bldP spid="2070" grpId="0" autoUpdateAnimBg="0"/>
      <p:bldP spid="2071" grpId="0" autoUpdateAnimBg="0"/>
      <p:bldP spid="2076" grpId="0" autoUpdateAnimBg="0"/>
      <p:bldP spid="2079" grpId="0" autoUpdateAnimBg="0"/>
      <p:bldP spid="2080" grpId="0" autoUpdateAnimBg="0"/>
      <p:bldP spid="2089" grpId="0" animBg="1"/>
      <p:bldP spid="209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161871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volume of the solid of revolution generated by rotating the curve </a:t>
            </a:r>
            <a:r>
              <a:rPr lang="en-US" i="1" dirty="0" smtClean="0"/>
              <a:t>y = x</a:t>
            </a:r>
            <a:r>
              <a:rPr lang="en-US" i="1" baseline="30000" dirty="0" smtClean="0"/>
              <a:t>2</a:t>
            </a:r>
            <a:r>
              <a:rPr lang="en-US" dirty="0" smtClean="0"/>
              <a:t> ,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= 0 and </a:t>
            </a:r>
            <a:r>
              <a:rPr lang="en-US" i="1" dirty="0" smtClean="0"/>
              <a:t>y</a:t>
            </a:r>
            <a:r>
              <a:rPr lang="en-US" dirty="0" smtClean="0"/>
              <a:t> = 4 about the </a:t>
            </a:r>
            <a:r>
              <a:rPr lang="en-US" dirty="0" smtClean="0"/>
              <a:t>given line.</a:t>
            </a:r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y</a:t>
            </a:r>
            <a:r>
              <a:rPr lang="en-US" dirty="0" smtClean="0">
                <a:latin typeface="+mj-lt"/>
              </a:rPr>
              <a:t>-axis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x-</a:t>
            </a:r>
            <a:r>
              <a:rPr lang="en-US" dirty="0" smtClean="0">
                <a:latin typeface="+mj-lt"/>
              </a:rPr>
              <a:t>axis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the line x = 3</a:t>
            </a:r>
          </a:p>
          <a:p>
            <a:pPr marL="457200" indent="-457200">
              <a:buAutoNum type="arabicParenR"/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the line y = - 2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26408" y="228600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4114800" cy="2743200"/>
          </a:xfrm>
          <a:prstGeom prst="rect">
            <a:avLst/>
          </a:prstGeom>
          <a:noFill/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38200" y="3252788"/>
            <a:ext cx="3702050" cy="3300412"/>
            <a:chOff x="500" y="2049"/>
            <a:chExt cx="2332" cy="2079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498600" y="596900"/>
          <a:ext cx="939800" cy="469900"/>
        </p:xfrm>
        <a:graphic>
          <a:graphicData uri="http://schemas.openxmlformats.org/presentationml/2006/ole">
            <p:oleObj spid="_x0000_s5135" name="Equation" r:id="rId4" imgW="482400" imgH="241200" progId="Equation.DSMT4">
              <p:embed/>
            </p:oleObj>
          </a:graphicData>
        </a:graphic>
      </p:graphicFrame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572000" y="1150203"/>
            <a:ext cx="433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Suppose I start with this curve.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572000" y="1791553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Rotate the curve about the x-axis to obtain a nose cone in this </a:t>
            </a:r>
            <a:r>
              <a:rPr lang="en-US" dirty="0"/>
              <a:t>shape.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48200" y="3055203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How could we find the volume of this cone?</a:t>
            </a:r>
            <a:endParaRPr lang="en-US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038600" y="1772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utoUpdateAnimBg="0"/>
      <p:bldP spid="51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4114800" cy="2743200"/>
          </a:xfrm>
          <a:prstGeom prst="rect">
            <a:avLst/>
          </a:prstGeom>
          <a:noFill/>
        </p:spPr>
      </p:pic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838200" y="3252788"/>
            <a:ext cx="3702050" cy="3300412"/>
            <a:chOff x="500" y="2049"/>
            <a:chExt cx="2332" cy="2079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2362200" y="3692525"/>
            <a:ext cx="514350" cy="2459038"/>
            <a:chOff x="1488" y="2326"/>
            <a:chExt cx="324" cy="1549"/>
          </a:xfrm>
        </p:grpSpPr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559050" y="1041400"/>
            <a:ext cx="55563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1498600" y="596900"/>
          <a:ext cx="939800" cy="469900"/>
        </p:xfrm>
        <a:graphic>
          <a:graphicData uri="http://schemas.openxmlformats.org/presentationml/2006/ole">
            <p:oleObj spid="_x0000_s4117" name="Equation" r:id="rId4" imgW="482400" imgH="241200" progId="Equation.DSMT4">
              <p:embed/>
            </p:oleObj>
          </a:graphicData>
        </a:graphic>
      </p:graphicFrame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191000" y="76200"/>
            <a:ext cx="495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One way would be to cut it into a series of thin slices (flat cylinders) and add their volumes.</a:t>
            </a:r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4876800" y="1219200"/>
            <a:ext cx="4267200" cy="1295400"/>
            <a:chOff x="2880" y="1585"/>
            <a:chExt cx="2688" cy="816"/>
          </a:xfrm>
        </p:grpSpPr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2880" y="1585"/>
              <a:ext cx="26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The volume of each flat cylinder (disk) is:</a:t>
              </a:r>
            </a:p>
          </p:txBody>
        </p:sp>
        <p:graphicFrame>
          <p:nvGraphicFramePr>
            <p:cNvPr id="4122" name="Object 26"/>
            <p:cNvGraphicFramePr>
              <a:graphicFrameLocks noChangeAspect="1"/>
            </p:cNvGraphicFramePr>
            <p:nvPr/>
          </p:nvGraphicFramePr>
          <p:xfrm>
            <a:off x="2880" y="2112"/>
            <a:ext cx="2240" cy="289"/>
          </p:xfrm>
          <a:graphic>
            <a:graphicData uri="http://schemas.openxmlformats.org/presentationml/2006/ole">
              <p:oleObj spid="_x0000_s4122" name="Equation" r:id="rId5" imgW="1574640" imgH="203040" progId="Equation.DSMT4">
                <p:embed/>
              </p:oleObj>
            </a:graphicData>
          </a:graphic>
        </p:graphicFrame>
      </p:grp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890913" y="3581400"/>
            <a:ext cx="4253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</a:rPr>
              <a:t>r =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sz="2800" i="1" dirty="0">
                <a:latin typeface="Times New Roman" pitchFamily="18" charset="0"/>
              </a:rPr>
              <a:t>y</a:t>
            </a:r>
            <a:r>
              <a:rPr lang="en-US" dirty="0"/>
              <a:t> value of the function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876800" y="4114800"/>
            <a:ext cx="4130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thickness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en-US" dirty="0"/>
              <a:t> </a:t>
            </a:r>
            <a:r>
              <a:rPr lang="en-US" sz="2800" i="1" dirty="0" err="1" smtClean="0">
                <a:latin typeface="Times New Roman" pitchFamily="18" charset="0"/>
              </a:rPr>
              <a:t>dx</a:t>
            </a:r>
            <a:endParaRPr lang="en-US" sz="2800" i="1" dirty="0">
              <a:latin typeface="Times New Roman" pitchFamily="18" charset="0"/>
            </a:endParaRP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5492750" y="2951163"/>
          <a:ext cx="381000" cy="381000"/>
        </p:xfrm>
        <a:graphic>
          <a:graphicData uri="http://schemas.openxmlformats.org/presentationml/2006/ole">
            <p:oleObj spid="_x0000_s4128" name="Equation" r:id="rId6" imgW="139680" imgH="139680" progId="Equation.DSMT4">
              <p:embed/>
            </p:oleObj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5832475" y="2570163"/>
          <a:ext cx="1108075" cy="935038"/>
        </p:xfrm>
        <a:graphic>
          <a:graphicData uri="http://schemas.openxmlformats.org/presentationml/2006/ole">
            <p:oleObj spid="_x0000_s4129" name="Equation" r:id="rId7" imgW="406080" imgH="342720" progId="Equation.DSMT4">
              <p:embed/>
            </p:oleObj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7024688" y="2847976"/>
          <a:ext cx="519112" cy="484187"/>
        </p:xfrm>
        <a:graphic>
          <a:graphicData uri="http://schemas.openxmlformats.org/presentationml/2006/ole">
            <p:oleObj spid="_x0000_s4130" name="Equation" r:id="rId8" imgW="190440" imgH="177480" progId="Equation.DSMT4">
              <p:embed/>
            </p:oleObj>
          </a:graphicData>
        </a:graphic>
      </p:graphicFrame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6102350" y="2493963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7321550" y="2570163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5721350" y="2570163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35"/>
          <p:cNvGraphicFramePr>
            <a:graphicFrameLocks noChangeAspect="1"/>
          </p:cNvGraphicFramePr>
          <p:nvPr/>
        </p:nvGraphicFramePr>
        <p:xfrm>
          <a:off x="4953000" y="5105400"/>
          <a:ext cx="2401888" cy="736600"/>
        </p:xfrm>
        <a:graphic>
          <a:graphicData uri="http://schemas.openxmlformats.org/presentationml/2006/ole">
            <p:oleObj spid="_x0000_s4131" name="Equation" r:id="rId9" imgW="1117440" imgH="342720" progId="Equation.DSMT4">
              <p:embed/>
            </p:oleObj>
          </a:graphicData>
        </a:graphic>
      </p:graphicFrame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7391400" y="5105400"/>
          <a:ext cx="1446213" cy="708025"/>
        </p:xfrm>
        <a:graphic>
          <a:graphicData uri="http://schemas.openxmlformats.org/presentationml/2006/ole">
            <p:oleObj spid="_x0000_s4132" name="Equation" r:id="rId10" imgW="672840" imgH="330120" progId="Equation.DSMT4">
              <p:embed/>
            </p:oleObj>
          </a:graphicData>
        </a:graphic>
      </p:graphicFrame>
      <p:graphicFrame>
        <p:nvGraphicFramePr>
          <p:cNvPr id="4" name="Object 37"/>
          <p:cNvGraphicFramePr>
            <a:graphicFrameLocks noChangeAspect="1"/>
          </p:cNvGraphicFramePr>
          <p:nvPr/>
        </p:nvGraphicFramePr>
        <p:xfrm>
          <a:off x="5257800" y="5715000"/>
          <a:ext cx="1119188" cy="1035050"/>
        </p:xfrm>
        <a:graphic>
          <a:graphicData uri="http://schemas.openxmlformats.org/presentationml/2006/ole">
            <p:oleObj spid="_x0000_s4133" name="Equation" r:id="rId11" imgW="520560" imgH="482400" progId="Equation.DSMT4">
              <p:embed/>
            </p:oleObj>
          </a:graphicData>
        </a:graphic>
      </p:graphicFrame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6477000" y="6075363"/>
          <a:ext cx="709613" cy="381000"/>
        </p:xfrm>
        <a:graphic>
          <a:graphicData uri="http://schemas.openxmlformats.org/presentationml/2006/ole">
            <p:oleObj spid="_x0000_s4134" name="Equation" r:id="rId12" imgW="330120" imgH="177480" progId="Equation.DSMT4">
              <p:embed/>
            </p:oleObj>
          </a:graphicData>
        </a:graphic>
      </p:graphicFrame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767262" y="4648200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add the volumes, we get: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21" grpId="0" autoUpdateAnimBg="0"/>
      <p:bldP spid="4125" grpId="0" autoUpdateAnimBg="0"/>
      <p:bldP spid="4126" grpId="0" autoUpdateAnimBg="0"/>
      <p:bldP spid="4131" grpId="0" animBg="1"/>
      <p:bldP spid="4132" grpId="0" animBg="1"/>
      <p:bldP spid="4133" grpId="0" animBg="1"/>
      <p:bldP spid="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2209800" y="2286000"/>
            <a:ext cx="37338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1295400"/>
          </a:xfrm>
        </p:spPr>
        <p:txBody>
          <a:bodyPr/>
          <a:lstStyle/>
          <a:p>
            <a:pPr algn="l"/>
            <a:r>
              <a:rPr lang="en-US" sz="3000" dirty="0" smtClean="0"/>
              <a:t>If</a:t>
            </a:r>
            <a:r>
              <a:rPr lang="en-US" sz="3000" i="1" dirty="0" smtClean="0"/>
              <a:t> y = 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/>
              <a:t>)</a:t>
            </a:r>
            <a:r>
              <a:rPr lang="en-US" sz="3000" i="1" dirty="0"/>
              <a:t> </a:t>
            </a:r>
            <a:r>
              <a:rPr lang="en-US" sz="3000" dirty="0"/>
              <a:t>is the equation of the curve whose area is being </a:t>
            </a:r>
            <a:r>
              <a:rPr lang="en-US" sz="3000" dirty="0" smtClean="0"/>
              <a:t>rotated about the x-axis, then the volume is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286000"/>
          <a:ext cx="3097822" cy="904982"/>
        </p:xfrm>
        <a:graphic>
          <a:graphicData uri="http://schemas.openxmlformats.org/presentationml/2006/ole">
            <p:oleObj spid="_x0000_s35841" name="Equation" r:id="rId3" imgW="1130040" imgH="330120" progId="Equation.3">
              <p:embed/>
            </p:oleObj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00400" y="228600"/>
            <a:ext cx="246253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Disk Method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35052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 a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are the limits of the area being rotated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 </a:t>
            </a:r>
            <a:r>
              <a:rPr lang="en-US" i="1" dirty="0" err="1" smtClean="0"/>
              <a:t>dx</a:t>
            </a:r>
            <a:r>
              <a:rPr lang="en-US" dirty="0" smtClean="0"/>
              <a:t> shows that the area is being rotated about the </a:t>
            </a:r>
            <a:r>
              <a:rPr lang="en-US" i="1" dirty="0" smtClean="0"/>
              <a:t>x-</a:t>
            </a:r>
            <a:r>
              <a:rPr lang="en-US" dirty="0" smtClean="0"/>
              <a:t>axis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077200" cy="55927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volume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the solid obtained by rotating the region bounded by the given curves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</a:t>
            </a:r>
          </a:p>
          <a:p>
            <a:endParaRPr lang="en-US" sz="2800" dirty="0"/>
          </a:p>
        </p:txBody>
      </p:sp>
      <p:pic>
        <p:nvPicPr>
          <p:cNvPr id="16393" name="Picture 9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98174"/>
            <a:ext cx="2971800" cy="21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ma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276600"/>
            <a:ext cx="314113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685800" y="1981200"/>
          <a:ext cx="7162800" cy="709827"/>
        </p:xfrm>
        <a:graphic>
          <a:graphicData uri="http://schemas.openxmlformats.org/presentationml/2006/ole">
            <p:oleObj spid="_x0000_s34818" name="Equation" r:id="rId5" imgW="2450880" imgH="228600" progId="Equation.3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57600" y="1772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volume of a cone whose radius is 3 ft and height is 1ft.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m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25" y="2484675"/>
            <a:ext cx="4343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0125" y="2179875"/>
            <a:ext cx="35814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57600" y="3296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533400" y="762000"/>
            <a:ext cx="8305800" cy="1447800"/>
            <a:chOff x="240" y="240"/>
            <a:chExt cx="5232" cy="912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40" y="240"/>
              <a:ext cx="4896" cy="91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278" y="240"/>
              <a:ext cx="519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The region between the curve             ,              and the</a:t>
              </a:r>
            </a:p>
            <a:p>
              <a:pPr>
                <a:lnSpc>
                  <a:spcPct val="150000"/>
                </a:lnSpc>
              </a:pP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dirty="0"/>
                <a:t>-axis is revolved about the </a:t>
              </a: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dirty="0"/>
                <a:t>-axis.  Find the volume.</a:t>
              </a:r>
            </a:p>
          </p:txBody>
        </p:sp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2976" y="240"/>
            <a:ext cx="576" cy="504"/>
          </p:xfrm>
          <a:graphic>
            <a:graphicData uri="http://schemas.openxmlformats.org/presentationml/2006/ole">
              <p:oleObj spid="_x0000_s17411" name="Equation" r:id="rId3" imgW="507960" imgH="444240" progId="Equation.DSMT4">
                <p:embed/>
              </p:oleObj>
            </a:graphicData>
          </a:graphic>
        </p:graphicFrame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3696" y="393"/>
            <a:ext cx="634" cy="231"/>
          </p:xfrm>
          <a:graphic>
            <a:graphicData uri="http://schemas.openxmlformats.org/presentationml/2006/ole">
              <p:oleObj spid="_x0000_s17412" name="Equation" r:id="rId4" imgW="558720" imgH="203040" progId="Equation.DSMT4">
                <p:embed/>
              </p:oleObj>
            </a:graphicData>
          </a:graphic>
        </p:graphicFrame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2688" y="100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698500" y="2133600"/>
            <a:ext cx="4483100" cy="2971800"/>
            <a:chOff x="-88" y="1344"/>
            <a:chExt cx="2824" cy="1872"/>
          </a:xfrm>
        </p:grpSpPr>
        <p:pic>
          <p:nvPicPr>
            <p:cNvPr id="17417" name="Picture 9" descr="H78HH70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88" y="1344"/>
              <a:ext cx="2824" cy="1872"/>
            </a:xfrm>
            <a:prstGeom prst="rect">
              <a:avLst/>
            </a:prstGeom>
            <a:noFill/>
          </p:spPr>
        </p:pic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1137" y="2654"/>
              <a:ext cx="372" cy="1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0" y="0"/>
                </a:cxn>
              </a:cxnLst>
              <a:rect l="0" t="0" r="r" b="b"/>
              <a:pathLst>
                <a:path w="372" h="1">
                  <a:moveTo>
                    <a:pt x="372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1137" y="1533"/>
              <a:ext cx="189" cy="1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0" y="0"/>
                </a:cxn>
              </a:cxnLst>
              <a:rect l="0" t="0" r="r" b="b"/>
              <a:pathLst>
                <a:path w="189" h="1">
                  <a:moveTo>
                    <a:pt x="189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76200" y="2133600"/>
            <a:ext cx="4483100" cy="2971800"/>
            <a:chOff x="-480" y="1344"/>
            <a:chExt cx="2824" cy="1872"/>
          </a:xfrm>
        </p:grpSpPr>
        <p:pic>
          <p:nvPicPr>
            <p:cNvPr id="17418" name="Picture 10" descr="H78HH7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80" y="1344"/>
              <a:ext cx="2824" cy="1872"/>
            </a:xfrm>
            <a:prstGeom prst="rect">
              <a:avLst/>
            </a:prstGeom>
            <a:noFill/>
          </p:spPr>
        </p:pic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932" y="1488"/>
              <a:ext cx="397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748" y="2562"/>
              <a:ext cx="76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304800" y="2251075"/>
            <a:ext cx="1219200" cy="2701925"/>
            <a:chOff x="192" y="1418"/>
            <a:chExt cx="768" cy="1702"/>
          </a:xfrm>
        </p:grpSpPr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576" y="1440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192" y="172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278" y="1418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672" y="144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</p:grpSp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457200" y="2819400"/>
          <a:ext cx="204788" cy="381000"/>
        </p:xfrm>
        <a:graphic>
          <a:graphicData uri="http://schemas.openxmlformats.org/presentationml/2006/ole">
            <p:oleObj spid="_x0000_s17431" name="Equation" r:id="rId7" imgW="88560" imgH="164880" progId="Equation.DSMT4">
              <p:embed/>
            </p:oleObj>
          </a:graphicData>
        </a:graphic>
      </p:graphicFrame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1090613" y="2819400"/>
          <a:ext cx="204787" cy="381000"/>
        </p:xfrm>
        <a:graphic>
          <a:graphicData uri="http://schemas.openxmlformats.org/presentationml/2006/ole">
            <p:oleObj spid="_x0000_s17432" name="Equation" r:id="rId8" imgW="88560" imgH="164880" progId="Equation.DSMT4">
              <p:embed/>
            </p:oleObj>
          </a:graphicData>
        </a:graphic>
      </p:graphicFrame>
      <p:graphicFrame>
        <p:nvGraphicFramePr>
          <p:cNvPr id="17433" name="Object 25"/>
          <p:cNvGraphicFramePr>
            <a:graphicFrameLocks noChangeAspect="1"/>
          </p:cNvGraphicFramePr>
          <p:nvPr/>
        </p:nvGraphicFramePr>
        <p:xfrm>
          <a:off x="412750" y="3352800"/>
          <a:ext cx="293688" cy="381000"/>
        </p:xfrm>
        <a:graphic>
          <a:graphicData uri="http://schemas.openxmlformats.org/presentationml/2006/ole">
            <p:oleObj spid="_x0000_s17433" name="Equation" r:id="rId9" imgW="126720" imgH="164880" progId="Equation.DSMT4">
              <p:embed/>
            </p:oleObj>
          </a:graphicData>
        </a:graphic>
      </p:graphicFrame>
      <p:graphicFrame>
        <p:nvGraphicFramePr>
          <p:cNvPr id="17434" name="Object 26"/>
          <p:cNvGraphicFramePr>
            <a:graphicFrameLocks noChangeAspect="1"/>
          </p:cNvGraphicFramePr>
          <p:nvPr/>
        </p:nvGraphicFramePr>
        <p:xfrm>
          <a:off x="428625" y="3932238"/>
          <a:ext cx="263525" cy="411162"/>
        </p:xfrm>
        <a:graphic>
          <a:graphicData uri="http://schemas.openxmlformats.org/presentationml/2006/ole">
            <p:oleObj spid="_x0000_s17434" name="Equation" r:id="rId10" imgW="114120" imgH="177480" progId="Equation.DSMT4">
              <p:embed/>
            </p:oleObj>
          </a:graphicData>
        </a:graphic>
      </p:graphicFrame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412750" y="4648200"/>
          <a:ext cx="293688" cy="381000"/>
        </p:xfrm>
        <a:graphic>
          <a:graphicData uri="http://schemas.openxmlformats.org/presentationml/2006/ole">
            <p:oleObj spid="_x0000_s17435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990600" y="3241675"/>
          <a:ext cx="914400" cy="568325"/>
        </p:xfrm>
        <a:graphic>
          <a:graphicData uri="http://schemas.openxmlformats.org/presentationml/2006/ole">
            <p:oleObj spid="_x0000_s17436" name="Equation" r:id="rId12" imgW="672840" imgH="419040" progId="Equation.DSMT4">
              <p:embed/>
            </p:oleObj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998538" y="3851275"/>
          <a:ext cx="896937" cy="568325"/>
        </p:xfrm>
        <a:graphic>
          <a:graphicData uri="http://schemas.openxmlformats.org/presentationml/2006/ole">
            <p:oleObj spid="_x0000_s17437" name="Equation" r:id="rId13" imgW="660240" imgH="419040" progId="Equation.DSMT4">
              <p:embed/>
            </p:oleObj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1066800" y="4554538"/>
          <a:ext cx="206375" cy="533400"/>
        </p:xfrm>
        <a:graphic>
          <a:graphicData uri="http://schemas.openxmlformats.org/presentationml/2006/ole">
            <p:oleObj spid="_x0000_s17438" name="Equation" r:id="rId14" imgW="152280" imgH="393480" progId="Equation.DSMT4">
              <p:embed/>
            </p:oleObj>
          </a:graphicData>
        </a:graphic>
      </p:graphicFrame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479925" y="2401888"/>
            <a:ext cx="359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We use a horizontal disk.</a:t>
            </a:r>
          </a:p>
        </p:txBody>
      </p:sp>
      <p:sp>
        <p:nvSpPr>
          <p:cNvPr id="17442" name="Freeform 34"/>
          <p:cNvSpPr>
            <a:spLocks/>
          </p:cNvSpPr>
          <p:nvPr/>
        </p:nvSpPr>
        <p:spPr bwMode="auto">
          <a:xfrm>
            <a:off x="2647950" y="3200400"/>
            <a:ext cx="357188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25" y="0"/>
              </a:cxn>
            </a:cxnLst>
            <a:rect l="0" t="0" r="r" b="b"/>
            <a:pathLst>
              <a:path w="225" h="3">
                <a:moveTo>
                  <a:pt x="0" y="3"/>
                </a:moveTo>
                <a:lnTo>
                  <a:pt x="225" y="0"/>
                </a:lnTo>
              </a:path>
            </a:pathLst>
          </a:custGeom>
          <a:noFill/>
          <a:ln w="31750">
            <a:solidFill>
              <a:srgbClr val="00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46" name="Group 38"/>
          <p:cNvGrpSpPr>
            <a:grpSpLocks/>
          </p:cNvGrpSpPr>
          <p:nvPr/>
        </p:nvGrpSpPr>
        <p:grpSpPr bwMode="auto">
          <a:xfrm>
            <a:off x="2819400" y="2960688"/>
            <a:ext cx="0" cy="484187"/>
            <a:chOff x="1776" y="1865"/>
            <a:chExt cx="0" cy="305"/>
          </a:xfrm>
        </p:grpSpPr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flipV="1">
              <a:off x="1776" y="202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776" y="186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445" name="Object 37"/>
          <p:cNvGraphicFramePr>
            <a:graphicFrameLocks noChangeAspect="1"/>
          </p:cNvGraphicFramePr>
          <p:nvPr/>
        </p:nvGraphicFramePr>
        <p:xfrm>
          <a:off x="2667000" y="3429000"/>
          <a:ext cx="304800" cy="304800"/>
        </p:xfrm>
        <a:graphic>
          <a:graphicData uri="http://schemas.openxmlformats.org/presentationml/2006/ole">
            <p:oleObj spid="_x0000_s17445" name="Equation" r:id="rId15" imgW="203040" imgH="203040" progId="Equation.DSMT4">
              <p:embed/>
            </p:oleObj>
          </a:graphicData>
        </a:graphic>
      </p:graphicFrame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479925" y="2809875"/>
            <a:ext cx="287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thickness is </a:t>
            </a:r>
            <a:r>
              <a:rPr lang="en-US" sz="2800" i="1" dirty="0">
                <a:latin typeface="Times New Roman" pitchFamily="18" charset="0"/>
              </a:rPr>
              <a:t>dy</a:t>
            </a:r>
            <a:r>
              <a:rPr lang="en-US" dirty="0"/>
              <a:t>.</a:t>
            </a:r>
          </a:p>
        </p:txBody>
      </p:sp>
      <p:grpSp>
        <p:nvGrpSpPr>
          <p:cNvPr id="17450" name="Group 42"/>
          <p:cNvGrpSpPr>
            <a:grpSpLocks/>
          </p:cNvGrpSpPr>
          <p:nvPr/>
        </p:nvGrpSpPr>
        <p:grpSpPr bwMode="auto">
          <a:xfrm>
            <a:off x="4479925" y="3352800"/>
            <a:ext cx="4816475" cy="1066800"/>
            <a:chOff x="2438" y="1920"/>
            <a:chExt cx="3034" cy="672"/>
          </a:xfrm>
        </p:grpSpPr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2438" y="1920"/>
              <a:ext cx="303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The radius is the x value of the function            .</a:t>
              </a:r>
            </a:p>
          </p:txBody>
        </p:sp>
        <p:graphicFrame>
          <p:nvGraphicFramePr>
            <p:cNvPr id="17449" name="Object 41"/>
            <p:cNvGraphicFramePr>
              <a:graphicFrameLocks noChangeAspect="1"/>
            </p:cNvGraphicFramePr>
            <p:nvPr/>
          </p:nvGraphicFramePr>
          <p:xfrm>
            <a:off x="3271" y="2112"/>
            <a:ext cx="425" cy="480"/>
          </p:xfrm>
          <a:graphic>
            <a:graphicData uri="http://schemas.openxmlformats.org/presentationml/2006/ole">
              <p:oleObj spid="_x0000_s17449" name="Equation" r:id="rId16" imgW="393480" imgH="444240" progId="Equation.DSMT4">
                <p:embed/>
              </p:oleObj>
            </a:graphicData>
          </a:graphic>
        </p:graphicFrame>
      </p:grpSp>
      <p:graphicFrame>
        <p:nvGraphicFramePr>
          <p:cNvPr id="17451" name="Object 43"/>
          <p:cNvGraphicFramePr>
            <a:graphicFrameLocks noChangeAspect="1"/>
          </p:cNvGraphicFramePr>
          <p:nvPr/>
        </p:nvGraphicFramePr>
        <p:xfrm>
          <a:off x="3810000" y="4267200"/>
          <a:ext cx="2209800" cy="990600"/>
        </p:xfrm>
        <a:graphic>
          <a:graphicData uri="http://schemas.openxmlformats.org/presentationml/2006/ole">
            <p:oleObj spid="_x0000_s17451" name="Equation" r:id="rId17" imgW="1218960" imgH="545760" progId="Equation.DSMT4">
              <p:embed/>
            </p:oleObj>
          </a:graphicData>
        </a:graphic>
      </p:graphicFrame>
      <p:sp>
        <p:nvSpPr>
          <p:cNvPr id="17452" name="AutoShape 44"/>
          <p:cNvSpPr>
            <a:spLocks/>
          </p:cNvSpPr>
          <p:nvPr/>
        </p:nvSpPr>
        <p:spPr bwMode="auto">
          <a:xfrm rot="16200000">
            <a:off x="5219700" y="46101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51350" y="53482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volume of disk</a:t>
            </a:r>
          </a:p>
        </p:txBody>
      </p:sp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6400800" y="4381500"/>
          <a:ext cx="1358900" cy="760413"/>
        </p:xfrm>
        <a:graphic>
          <a:graphicData uri="http://schemas.openxmlformats.org/presentationml/2006/ole">
            <p:oleObj spid="_x0000_s17454" name="Equation" r:id="rId18" imgW="749160" imgH="419040" progId="Equation.DSMT4">
              <p:embed/>
            </p:oleObj>
          </a:graphicData>
        </a:graphic>
      </p:graphicFrame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3425825" y="5995988"/>
          <a:ext cx="1060450" cy="506412"/>
        </p:xfrm>
        <a:graphic>
          <a:graphicData uri="http://schemas.openxmlformats.org/presentationml/2006/ole">
            <p:oleObj spid="_x0000_s17455" name="Equation" r:id="rId19" imgW="583920" imgH="279360" progId="Equation.DSMT4">
              <p:embed/>
            </p:oleObj>
          </a:graphicData>
        </a:graphic>
      </p:graphicFrame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4541838" y="6042025"/>
          <a:ext cx="1706562" cy="460375"/>
        </p:xfrm>
        <a:graphic>
          <a:graphicData uri="http://schemas.openxmlformats.org/presentationml/2006/ole">
            <p:oleObj spid="_x0000_s17456" name="Equation" r:id="rId20" imgW="939600" imgH="253800" progId="Equation.DSMT4">
              <p:embed/>
            </p:oleObj>
          </a:graphicData>
        </a:graphic>
      </p:graphicFrame>
      <p:sp>
        <p:nvSpPr>
          <p:cNvPr id="17457" name="Line 49"/>
          <p:cNvSpPr>
            <a:spLocks noChangeShapeType="1"/>
          </p:cNvSpPr>
          <p:nvPr/>
        </p:nvSpPr>
        <p:spPr bwMode="auto">
          <a:xfrm flipV="1">
            <a:off x="5715000" y="6019800"/>
            <a:ext cx="381000" cy="4572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58" name="Object 50"/>
          <p:cNvGraphicFramePr>
            <a:graphicFrameLocks noChangeAspect="1"/>
          </p:cNvGraphicFramePr>
          <p:nvPr/>
        </p:nvGraphicFramePr>
        <p:xfrm>
          <a:off x="6096000" y="5715000"/>
          <a:ext cx="325438" cy="457200"/>
        </p:xfrm>
        <a:graphic>
          <a:graphicData uri="http://schemas.openxmlformats.org/presentationml/2006/ole">
            <p:oleObj spid="_x0000_s17458" name="Equation" r:id="rId21" imgW="126720" imgH="177480" progId="Equation.DSMT4">
              <p:embed/>
            </p:oleObj>
          </a:graphicData>
        </a:graphic>
      </p:graphicFrame>
      <p:graphicFrame>
        <p:nvGraphicFramePr>
          <p:cNvPr id="17459" name="Object 51"/>
          <p:cNvGraphicFramePr>
            <a:graphicFrameLocks noChangeAspect="1"/>
          </p:cNvGraphicFramePr>
          <p:nvPr/>
        </p:nvGraphicFramePr>
        <p:xfrm>
          <a:off x="6400800" y="6019800"/>
          <a:ext cx="992188" cy="368300"/>
        </p:xfrm>
        <a:graphic>
          <a:graphicData uri="http://schemas.openxmlformats.org/presentationml/2006/ole">
            <p:oleObj spid="_x0000_s17459" name="Equation" r:id="rId22" imgW="545760" imgH="203040" progId="Equation.DSMT4">
              <p:embed/>
            </p:oleObj>
          </a:graphicData>
        </a:graphic>
      </p:graphicFrame>
      <p:graphicFrame>
        <p:nvGraphicFramePr>
          <p:cNvPr id="17460" name="Object 52"/>
          <p:cNvGraphicFramePr>
            <a:graphicFrameLocks noChangeAspect="1"/>
          </p:cNvGraphicFramePr>
          <p:nvPr/>
        </p:nvGraphicFramePr>
        <p:xfrm>
          <a:off x="7443788" y="6042025"/>
          <a:ext cx="1038225" cy="322263"/>
        </p:xfrm>
        <a:graphic>
          <a:graphicData uri="http://schemas.openxmlformats.org/presentationml/2006/ole">
            <p:oleObj spid="_x0000_s17460" name="Equation" r:id="rId23" imgW="571320" imgH="177480" progId="Equation.DSMT4">
              <p:embed/>
            </p:oleObj>
          </a:graphicData>
        </a:graphic>
      </p:graphicFrame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3352800" y="1010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1" grpId="0" autoUpdateAnimBg="0"/>
      <p:bldP spid="17442" grpId="0" animBg="1"/>
      <p:bldP spid="17447" grpId="0" autoUpdateAnimBg="0"/>
      <p:bldP spid="17452" grpId="0" animBg="1"/>
      <p:bldP spid="17453" grpId="0" autoUpdateAnimBg="0"/>
      <p:bldP spid="17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305800" cy="5181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volume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the solid of revolution generated by rotating the curve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y =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between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0 and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4 about the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y-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</a:rPr>
              <a:t>	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pic>
        <p:nvPicPr>
          <p:cNvPr id="4" name="Picture 9" descr="m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30067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0387" y="2743200"/>
            <a:ext cx="366553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362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Limeric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4025900" cy="4038600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0" y="533400"/>
            <a:ext cx="4359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natural draft cooling tower shown at left is about 500 feet high and its shape can be approximated by the graph of this equation revolved about the y-axis: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737100" y="3352800"/>
          <a:ext cx="3830638" cy="503238"/>
        </p:xfrm>
        <a:graphic>
          <a:graphicData uri="http://schemas.openxmlformats.org/presentationml/2006/ole">
            <p:oleObj spid="_x0000_s23558" name="Equation" r:id="rId5" imgW="1739880" imgH="228600" progId="Equation.DSMT4">
              <p:embed/>
            </p:oleObj>
          </a:graphicData>
        </a:graphic>
      </p:graphicFrame>
      <p:sp>
        <p:nvSpPr>
          <p:cNvPr id="23564" name="Freeform 12"/>
          <p:cNvSpPr>
            <a:spLocks/>
          </p:cNvSpPr>
          <p:nvPr/>
        </p:nvSpPr>
        <p:spPr bwMode="auto">
          <a:xfrm>
            <a:off x="2300288" y="2057400"/>
            <a:ext cx="609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4" h="1">
                <a:moveTo>
                  <a:pt x="0" y="0"/>
                </a:moveTo>
                <a:lnTo>
                  <a:pt x="384" y="0"/>
                </a:lnTo>
              </a:path>
            </a:pathLst>
          </a:custGeom>
          <a:noFill/>
          <a:ln w="31750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2886075" y="906463"/>
            <a:ext cx="466725" cy="2979737"/>
          </a:xfrm>
          <a:custGeom>
            <a:avLst/>
            <a:gdLst/>
            <a:ahLst/>
            <a:cxnLst>
              <a:cxn ang="0">
                <a:pos x="294" y="1877"/>
              </a:cxn>
              <a:cxn ang="0">
                <a:pos x="217" y="1627"/>
              </a:cxn>
              <a:cxn ang="0">
                <a:pos x="140" y="1354"/>
              </a:cxn>
              <a:cxn ang="0">
                <a:pos x="73" y="1095"/>
              </a:cxn>
              <a:cxn ang="0">
                <a:pos x="35" y="869"/>
              </a:cxn>
              <a:cxn ang="0">
                <a:pos x="6" y="629"/>
              </a:cxn>
              <a:cxn ang="0">
                <a:pos x="1" y="504"/>
              </a:cxn>
              <a:cxn ang="0">
                <a:pos x="6" y="389"/>
              </a:cxn>
              <a:cxn ang="0">
                <a:pos x="20" y="255"/>
              </a:cxn>
              <a:cxn ang="0">
                <a:pos x="40" y="125"/>
              </a:cxn>
              <a:cxn ang="0">
                <a:pos x="64" y="0"/>
              </a:cxn>
            </a:cxnLst>
            <a:rect l="0" t="0" r="r" b="b"/>
            <a:pathLst>
              <a:path w="294" h="1877">
                <a:moveTo>
                  <a:pt x="294" y="1877"/>
                </a:moveTo>
                <a:cubicBezTo>
                  <a:pt x="281" y="1835"/>
                  <a:pt x="243" y="1714"/>
                  <a:pt x="217" y="1627"/>
                </a:cubicBezTo>
                <a:cubicBezTo>
                  <a:pt x="191" y="1540"/>
                  <a:pt x="164" y="1443"/>
                  <a:pt x="140" y="1354"/>
                </a:cubicBezTo>
                <a:cubicBezTo>
                  <a:pt x="116" y="1265"/>
                  <a:pt x="90" y="1176"/>
                  <a:pt x="73" y="1095"/>
                </a:cubicBezTo>
                <a:cubicBezTo>
                  <a:pt x="56" y="1014"/>
                  <a:pt x="46" y="947"/>
                  <a:pt x="35" y="869"/>
                </a:cubicBezTo>
                <a:cubicBezTo>
                  <a:pt x="24" y="791"/>
                  <a:pt x="12" y="690"/>
                  <a:pt x="6" y="629"/>
                </a:cubicBezTo>
                <a:cubicBezTo>
                  <a:pt x="0" y="568"/>
                  <a:pt x="1" y="544"/>
                  <a:pt x="1" y="504"/>
                </a:cubicBezTo>
                <a:cubicBezTo>
                  <a:pt x="1" y="464"/>
                  <a:pt x="3" y="430"/>
                  <a:pt x="6" y="389"/>
                </a:cubicBezTo>
                <a:cubicBezTo>
                  <a:pt x="9" y="348"/>
                  <a:pt x="14" y="299"/>
                  <a:pt x="20" y="255"/>
                </a:cubicBezTo>
                <a:cubicBezTo>
                  <a:pt x="26" y="211"/>
                  <a:pt x="33" y="167"/>
                  <a:pt x="40" y="125"/>
                </a:cubicBezTo>
                <a:cubicBezTo>
                  <a:pt x="47" y="83"/>
                  <a:pt x="59" y="26"/>
                  <a:pt x="64" y="0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457200" y="358775"/>
            <a:ext cx="3578225" cy="3756025"/>
            <a:chOff x="288" y="226"/>
            <a:chExt cx="2254" cy="2366"/>
          </a:xfrm>
        </p:grpSpPr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288" y="2447"/>
              <a:ext cx="2112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1451" y="384"/>
              <a:ext cx="0" cy="220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70" name="Object 18"/>
            <p:cNvGraphicFramePr>
              <a:graphicFrameLocks noChangeAspect="1"/>
            </p:cNvGraphicFramePr>
            <p:nvPr/>
          </p:nvGraphicFramePr>
          <p:xfrm>
            <a:off x="2400" y="2373"/>
            <a:ext cx="142" cy="156"/>
          </p:xfrm>
          <a:graphic>
            <a:graphicData uri="http://schemas.openxmlformats.org/presentationml/2006/ole">
              <p:oleObj spid="_x0000_s23570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23571" name="Object 19"/>
            <p:cNvGraphicFramePr>
              <a:graphicFrameLocks noChangeAspect="1"/>
            </p:cNvGraphicFramePr>
            <p:nvPr/>
          </p:nvGraphicFramePr>
          <p:xfrm>
            <a:off x="1385" y="226"/>
            <a:ext cx="156" cy="184"/>
          </p:xfrm>
          <a:graphic>
            <a:graphicData uri="http://schemas.openxmlformats.org/presentationml/2006/ole">
              <p:oleObj spid="_x0000_s23571" name="Equation" r:id="rId7" imgW="139680" imgH="164880" progId="Equation.DSMT4">
                <p:embed/>
              </p:oleObj>
            </a:graphicData>
          </a:graphic>
        </p:graphicFrame>
      </p:grp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1371600" y="750888"/>
            <a:ext cx="1023938" cy="315912"/>
            <a:chOff x="864" y="473"/>
            <a:chExt cx="645" cy="199"/>
          </a:xfrm>
        </p:grpSpPr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864" y="473"/>
            <a:ext cx="468" cy="199"/>
          </p:xfrm>
          <a:graphic>
            <a:graphicData uri="http://schemas.openxmlformats.org/presentationml/2006/ole">
              <p:oleObj spid="_x0000_s23561" name="Equation" r:id="rId8" imgW="419040" imgH="177480" progId="Equation.DSMT4">
                <p:embed/>
              </p:oleObj>
            </a:graphicData>
          </a:graphic>
        </p:graphicFrame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1392" y="576"/>
              <a:ext cx="1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7" y="0"/>
                </a:cxn>
              </a:cxnLst>
              <a:rect l="0" t="0" r="r" b="b"/>
              <a:pathLst>
                <a:path w="117" h="1">
                  <a:moveTo>
                    <a:pt x="0" y="0"/>
                  </a:moveTo>
                  <a:lnTo>
                    <a:pt x="117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590550" y="5715000"/>
          <a:ext cx="4953000" cy="730250"/>
        </p:xfrm>
        <a:graphic>
          <a:graphicData uri="http://schemas.openxmlformats.org/presentationml/2006/ole">
            <p:oleObj spid="_x0000_s23575" name="Equation" r:id="rId9" imgW="2234880" imgH="330120" progId="Equation.DSMT4">
              <p:embed/>
            </p:oleObj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17525" y="4687888"/>
            <a:ext cx="809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volume can be calculated using the disk method with a horizontal disk.</a:t>
            </a:r>
          </a:p>
        </p:txBody>
      </p:sp>
      <p:graphicFrame>
        <p:nvGraphicFramePr>
          <p:cNvPr id="23578" name="Object 26"/>
          <p:cNvGraphicFramePr>
            <a:graphicFrameLocks noChangeAspect="1"/>
          </p:cNvGraphicFramePr>
          <p:nvPr/>
        </p:nvGraphicFramePr>
        <p:xfrm>
          <a:off x="5635625" y="5867400"/>
          <a:ext cx="2365375" cy="504825"/>
        </p:xfrm>
        <a:graphic>
          <a:graphicData uri="http://schemas.openxmlformats.org/presentationml/2006/ole">
            <p:oleObj spid="_x0000_s23578" name="Equation" r:id="rId10" imgW="1066680" imgH="228600" progId="Equation.DSMT4">
              <p:embed/>
            </p:oleObj>
          </a:graphicData>
        </a:graphic>
      </p:graphicFrame>
      <p:sp>
        <p:nvSpPr>
          <p:cNvPr id="23579" name="AutoShape 27"/>
          <p:cNvSpPr>
            <a:spLocks noChangeArrowheads="1"/>
          </p:cNvSpPr>
          <p:nvPr/>
        </p:nvSpPr>
        <p:spPr bwMode="auto">
          <a:xfrm>
            <a:off x="5562600" y="5715000"/>
            <a:ext cx="25146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3563" grpId="0" animBg="1"/>
      <p:bldP spid="23576" grpId="0" autoUpdateAnimBg="0"/>
      <p:bldP spid="235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504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Slide 1</vt:lpstr>
      <vt:lpstr>Slide 2</vt:lpstr>
      <vt:lpstr>Slide 3</vt:lpstr>
      <vt:lpstr>If y = f(x) is the equation of the curve whose area is being rotated about the x-axis, then the volume is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7.3 Day 2</dc:title>
  <dc:subject>Disks and Washer Methods</dc:subject>
  <dc:creator>Gregory Kelly</dc:creator>
  <cp:lastModifiedBy>pqchau</cp:lastModifiedBy>
  <cp:revision>93</cp:revision>
  <dcterms:created xsi:type="dcterms:W3CDTF">2002-12-09T18:08:56Z</dcterms:created>
  <dcterms:modified xsi:type="dcterms:W3CDTF">2012-09-11T20:32:11Z</dcterms:modified>
</cp:coreProperties>
</file>