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9" r:id="rId3"/>
    <p:sldId id="286" r:id="rId4"/>
    <p:sldId id="287" r:id="rId5"/>
    <p:sldId id="29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33FF"/>
    <a:srgbClr val="9900CC"/>
    <a:srgbClr val="CC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106" d="100"/>
          <a:sy n="106" d="100"/>
        </p:scale>
        <p:origin x="13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007345" y="1905000"/>
            <a:ext cx="699742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2.6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Exact Differential Equations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609600" y="878541"/>
                <a:ext cx="7696200" cy="53235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 A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differential form</a:t>
                </a:r>
                <a:r>
                  <a:rPr lang="en-US" dirty="0" smtClean="0"/>
                  <a:t> in two variables x and y is an expression of the type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𝑑𝑦</m:t>
                    </m:r>
                  </m:oMath>
                </a14:m>
                <a:r>
                  <a:rPr lang="en-US" dirty="0" smtClean="0"/>
                  <a:t>. </a:t>
                </a:r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 A differential form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𝑃𝑑𝑥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𝑄𝑑𝑦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is </a:t>
                </a:r>
                <a:r>
                  <a:rPr lang="en-US" dirty="0"/>
                  <a:t>called </a:t>
                </a:r>
                <a:r>
                  <a:rPr lang="en-US" u="sng" dirty="0">
                    <a:solidFill>
                      <a:srgbClr val="FF0000"/>
                    </a:solidFill>
                  </a:rPr>
                  <a:t>exact</a:t>
                </a:r>
                <a:r>
                  <a:rPr lang="en-US" dirty="0"/>
                  <a:t> if there is a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𝑃𝑑𝑥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𝑄𝑑𝑦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u="sng" dirty="0" smtClean="0">
                    <a:solidFill>
                      <a:srgbClr val="9900CC"/>
                    </a:solidFill>
                  </a:rPr>
                  <a:t>Examples</a:t>
                </a:r>
                <a:r>
                  <a:rPr lang="en-US" dirty="0" smtClean="0"/>
                  <a:t>:</a:t>
                </a:r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en-US" dirty="0"/>
              </a:p>
              <a:p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An equation of the form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𝑃𝑑𝑥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𝑄𝑑𝑦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called </a:t>
                </a:r>
                <a:r>
                  <a:rPr lang="en-US" u="sng" dirty="0">
                    <a:solidFill>
                      <a:srgbClr val="FF0000"/>
                    </a:solidFill>
                  </a:rPr>
                  <a:t>exact</a:t>
                </a:r>
                <a:r>
                  <a:rPr lang="en-US" dirty="0"/>
                  <a:t> </a:t>
                </a:r>
                <a:r>
                  <a:rPr lang="en-US" dirty="0" smtClean="0"/>
                  <a:t>if the differential form on the left is exact. In fact, the equation is exact if and only if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 .</a:t>
                </a:r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u="sng" dirty="0" smtClean="0">
                    <a:solidFill>
                      <a:srgbClr val="9900CC"/>
                    </a:solidFill>
                  </a:rPr>
                  <a:t>Examples</a:t>
                </a:r>
                <a:r>
                  <a:rPr lang="en-US" dirty="0" smtClean="0"/>
                  <a:t>:</a:t>
                </a:r>
                <a:endParaRPr lang="en-US" dirty="0"/>
              </a:p>
              <a:p>
                <a:pPr>
                  <a:buFont typeface="Wingdings" pitchFamily="2" charset="2"/>
                  <a:buChar char="Ø"/>
                </a:pPr>
                <a:endParaRPr lang="en-US" dirty="0" smtClean="0"/>
              </a:p>
            </p:txBody>
          </p:sp>
        </mc:Choice>
        <mc:Fallback xmlns=""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878541"/>
                <a:ext cx="7696200" cy="5323509"/>
              </a:xfrm>
              <a:prstGeom prst="rect">
                <a:avLst/>
              </a:prstGeom>
              <a:blipFill rotWithShape="0">
                <a:blip r:embed="rId2"/>
                <a:stretch>
                  <a:fillRect l="-1029" t="-80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11403" y="2905541"/>
                <a:ext cx="23330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1403" y="2905541"/>
                <a:ext cx="2333011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971800" y="3352800"/>
                <a:ext cx="23389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𝑥𝑦𝑑𝑥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352800"/>
                <a:ext cx="2338910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819400" y="6044698"/>
                <a:ext cx="21814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6044698"/>
                <a:ext cx="2181495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590800" y="5449504"/>
                <a:ext cx="29031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5449504"/>
                <a:ext cx="2903102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486882" y="196096"/>
            <a:ext cx="3028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</a:p>
        </p:txBody>
      </p:sp>
    </p:spTree>
    <p:extLst>
      <p:ext uri="{BB962C8B-B14F-4D97-AF65-F5344CB8AC3E}">
        <p14:creationId xmlns:p14="http://schemas.microsoft.com/office/powerpoint/2010/main" val="289622900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762000" y="933271"/>
                <a:ext cx="7620000" cy="43699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dirty="0" smtClean="0"/>
                  <a:t>To solve an exact equation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𝑃𝑑𝑥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𝑄𝑑𝑦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, we will find the function </a:t>
                </a:r>
                <a:r>
                  <a:rPr lang="en-US" i="1" dirty="0" smtClean="0">
                    <a:latin typeface="+mj-lt"/>
                  </a:rPr>
                  <a:t>F</a:t>
                </a:r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Find </a:t>
                </a:r>
                <a:r>
                  <a:rPr lang="en-US" i="1" dirty="0" smtClean="0">
                    <a:latin typeface="+mj-lt"/>
                  </a:rPr>
                  <a:t>F(</a:t>
                </a:r>
                <a:r>
                  <a:rPr lang="en-US" i="1" dirty="0" err="1" smtClean="0">
                    <a:latin typeface="+mj-lt"/>
                  </a:rPr>
                  <a:t>x,y</a:t>
                </a:r>
                <a:r>
                  <a:rPr lang="en-US" i="1" dirty="0" smtClean="0">
                    <a:latin typeface="+mj-lt"/>
                  </a:rPr>
                  <a:t>)</a:t>
                </a:r>
                <a:r>
                  <a:rPr lang="en-US" dirty="0" smtClean="0"/>
                  <a:t> by integration with respect to </a:t>
                </a:r>
                <a:r>
                  <a:rPr lang="en-US" i="1" dirty="0">
                    <a:latin typeface="+mj-lt"/>
                  </a:rPr>
                  <a:t>x</a:t>
                </a:r>
                <a:r>
                  <a:rPr lang="en-US" dirty="0" smtClean="0"/>
                  <a:t> first, </a:t>
                </a: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n-US" dirty="0" smtClean="0"/>
                  <a:t>with </a:t>
                </a:r>
                <a:r>
                  <a:rPr lang="en-US" dirty="0" smtClean="0"/>
                  <a:t>the constant of integration </a:t>
                </a:r>
                <a:r>
                  <a:rPr lang="en-US" i="1" dirty="0">
                    <a:latin typeface="+mj-lt"/>
                  </a:rPr>
                  <a:t>c(y)</a:t>
                </a:r>
                <a:r>
                  <a:rPr lang="en-US" dirty="0" smtClean="0"/>
                  <a:t>, which will be determined in the next step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Take </a:t>
                </a:r>
                <a:r>
                  <a:rPr lang="en-US" dirty="0" smtClean="0"/>
                  <a:t>the partial derivative with respect of </a:t>
                </a:r>
                <a:r>
                  <a:rPr lang="en-US" i="1" dirty="0" smtClean="0">
                    <a:latin typeface="+mj-lt"/>
                  </a:rPr>
                  <a:t>y.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Set </a:t>
                </a:r>
                <a:r>
                  <a:rPr lang="en-US" dirty="0"/>
                  <a:t>it equal to </a:t>
                </a:r>
                <a:r>
                  <a:rPr lang="en-US" i="1" dirty="0" smtClean="0"/>
                  <a:t>Q and s</a:t>
                </a:r>
                <a:r>
                  <a:rPr lang="en-US" dirty="0" smtClean="0"/>
                  <a:t>olve for </a:t>
                </a:r>
                <a:r>
                  <a:rPr lang="en-US" i="1" dirty="0">
                    <a:latin typeface="+mj-lt"/>
                  </a:rPr>
                  <a:t>c(y)</a:t>
                </a:r>
                <a:r>
                  <a:rPr lang="en-US" dirty="0" smtClean="0"/>
                  <a:t> to obtain the implicit solution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>
                  <a:buFont typeface="Wingdings" pitchFamily="2" charset="2"/>
                  <a:buChar char="Ø"/>
                </a:pPr>
                <a:endParaRPr lang="en-US" dirty="0" smtClean="0"/>
              </a:p>
              <a:p>
                <a:r>
                  <a:rPr lang="en-US" u="sng" dirty="0" smtClean="0">
                    <a:solidFill>
                      <a:srgbClr val="9900CC"/>
                    </a:solidFill>
                  </a:rPr>
                  <a:t>Examples</a:t>
                </a:r>
                <a:r>
                  <a:rPr lang="en-US" dirty="0" smtClean="0"/>
                  <a:t>: Solve the equations</a:t>
                </a:r>
              </a:p>
              <a:p>
                <a:pPr>
                  <a:buFont typeface="Wingdings" pitchFamily="2" charset="2"/>
                  <a:buChar char="Ø"/>
                </a:pPr>
                <a:endParaRPr lang="en-US" i="1" dirty="0"/>
              </a:p>
            </p:txBody>
          </p:sp>
        </mc:Choice>
        <mc:Fallback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933271"/>
                <a:ext cx="7620000" cy="4369914"/>
              </a:xfrm>
              <a:prstGeom prst="rect">
                <a:avLst/>
              </a:prstGeom>
              <a:blipFill rotWithShape="0">
                <a:blip r:embed="rId2"/>
                <a:stretch>
                  <a:fillRect l="-1200" t="-976" r="-104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209800" y="2286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Exact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454524" y="4930040"/>
                <a:ext cx="54875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4524" y="4930040"/>
                <a:ext cx="5487592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485900" y="5460555"/>
                <a:ext cx="44200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900" y="5460555"/>
                <a:ext cx="4420056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83223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228600" y="914400"/>
                <a:ext cx="8458200" cy="56928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A </a:t>
                </a:r>
                <a:r>
                  <a:rPr lang="en-US" dirty="0" smtClean="0">
                    <a:solidFill>
                      <a:srgbClr val="9933FF"/>
                    </a:solidFill>
                  </a:rPr>
                  <a:t>separable equation</a:t>
                </a:r>
                <a:r>
                  <a:rPr lang="en-US" dirty="0" smtClean="0"/>
                  <a:t> is a (simple) exact equation. 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Sometimes, we </a:t>
                </a:r>
                <a:r>
                  <a:rPr lang="en-US" dirty="0" smtClean="0"/>
                  <a:t>can </a:t>
                </a:r>
                <a:r>
                  <a:rPr lang="en-US" dirty="0" smtClean="0"/>
                  <a:t>multiply both sides of an equation by an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integrating factor </a:t>
                </a:r>
                <a:r>
                  <a:rPr lang="en-US" dirty="0" smtClean="0"/>
                  <a:t>to </a:t>
                </a:r>
                <a:r>
                  <a:rPr lang="en-US" dirty="0" smtClean="0"/>
                  <a:t>turn </a:t>
                </a:r>
                <a:r>
                  <a:rPr lang="en-US" dirty="0" smtClean="0"/>
                  <a:t>it into an exact </a:t>
                </a:r>
                <a:r>
                  <a:rPr lang="en-US" dirty="0" smtClean="0"/>
                  <a:t>equation.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en-US" dirty="0"/>
                  <a:t> </a:t>
                </a:r>
                <a:r>
                  <a:rPr lang="en-US" dirty="0" smtClean="0"/>
                  <a:t>In fact, multiplying a </a:t>
                </a:r>
                <a:r>
                  <a:rPr lang="en-US" dirty="0" smtClean="0">
                    <a:solidFill>
                      <a:srgbClr val="9933FF"/>
                    </a:solidFill>
                  </a:rPr>
                  <a:t>linear equation </a:t>
                </a:r>
                <a:r>
                  <a:rPr lang="en-US" dirty="0" smtClean="0"/>
                  <a:t>by the integrating factor turns it into an exact equation.</a:t>
                </a:r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To find an integrating factor in general, consider the following </a:t>
                </a:r>
                <a:r>
                  <a:rPr lang="en-US" dirty="0" smtClean="0"/>
                  <a:t>two cases</a:t>
                </a:r>
                <a:r>
                  <a:rPr lang="en-US" dirty="0" smtClean="0"/>
                  <a:t>:</a:t>
                </a:r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 </a:t>
                </a: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contains no </a:t>
                </a:r>
                <a:r>
                  <a:rPr lang="en-US" i="1" dirty="0" smtClean="0">
                    <a:latin typeface="+mj-lt"/>
                  </a:rPr>
                  <a:t>y</a:t>
                </a:r>
                <a:r>
                  <a:rPr lang="en-US" dirty="0" smtClean="0"/>
                  <a:t>, </a:t>
                </a:r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𝑑𝑥</m:t>
                            </m:r>
                          </m:e>
                        </m:nary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is an integrating </a:t>
                </a:r>
                <a:r>
                  <a:rPr lang="en-US" dirty="0" smtClean="0"/>
                  <a:t>factor.</a:t>
                </a:r>
              </a:p>
              <a:p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 </a:t>
                </a: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contains no </a:t>
                </a:r>
                <a:r>
                  <a:rPr lang="en-US" i="1" dirty="0" smtClean="0">
                    <a:latin typeface="+mj-lt"/>
                  </a:rPr>
                  <a:t>x</a:t>
                </a:r>
                <a:r>
                  <a:rPr lang="en-US" dirty="0" smtClean="0"/>
                  <a:t>, </a:t>
                </a:r>
                <a:r>
                  <a:rPr lang="en-US" dirty="0"/>
                  <a:t>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nary>
                      </m:sup>
                    </m:sSup>
                  </m:oMath>
                </a14:m>
                <a:r>
                  <a:rPr lang="en-US" dirty="0"/>
                  <a:t> is an integrating factor</a:t>
                </a:r>
                <a:r>
                  <a:rPr lang="en-US" dirty="0" smtClean="0"/>
                  <a:t>.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en-US" dirty="0" smtClean="0">
                    <a:solidFill>
                      <a:srgbClr val="9933FF"/>
                    </a:solidFill>
                  </a:rPr>
                  <a:t>  </a:t>
                </a:r>
                <a:r>
                  <a:rPr lang="en-US" u="sng" dirty="0" smtClean="0">
                    <a:solidFill>
                      <a:srgbClr val="9933FF"/>
                    </a:solidFill>
                  </a:rPr>
                  <a:t>Examples</a:t>
                </a:r>
                <a:r>
                  <a:rPr lang="en-US" dirty="0" smtClean="0"/>
                  <a:t>:    Solve</a:t>
                </a:r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endParaRPr lang="en-US" i="1" dirty="0"/>
              </a:p>
            </p:txBody>
          </p:sp>
        </mc:Choice>
        <mc:Fallback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914400"/>
                <a:ext cx="8458200" cy="5692840"/>
              </a:xfrm>
              <a:prstGeom prst="rect">
                <a:avLst/>
              </a:prstGeom>
              <a:blipFill rotWithShape="0">
                <a:blip r:embed="rId2"/>
                <a:stretch>
                  <a:fillRect l="-1154" t="-74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514600" y="2286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Integrating factor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3505200" y="5715000"/>
                <a:ext cx="33767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𝑦𝑑𝑥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715000"/>
                <a:ext cx="3376758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83223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609600" y="964374"/>
                <a:ext cx="7924800" cy="4649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A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</a:t>
                </a:r>
                <a:r>
                  <a:rPr lang="en-US" u="sng" dirty="0">
                    <a:solidFill>
                      <a:srgbClr val="FF0000"/>
                    </a:solidFill>
                  </a:rPr>
                  <a:t>homogeneous of degree </a:t>
                </a:r>
                <a:r>
                  <a:rPr lang="en-US" i="1" u="sng" dirty="0">
                    <a:solidFill>
                      <a:srgbClr val="FF0000"/>
                    </a:solidFill>
                  </a:rPr>
                  <a:t>n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if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).</m:t>
                    </m:r>
                  </m:oMath>
                </a14:m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dirty="0"/>
                  <a:t>An equation is </a:t>
                </a:r>
                <a:r>
                  <a:rPr lang="en-US" b="1" dirty="0"/>
                  <a:t>homogeneous of degree </a:t>
                </a:r>
                <a:r>
                  <a:rPr lang="en-US" b="1" i="1" dirty="0"/>
                  <a:t>n</a:t>
                </a:r>
                <a:r>
                  <a:rPr lang="en-US" b="1" dirty="0"/>
                  <a:t> </a:t>
                </a:r>
                <a:r>
                  <a:rPr lang="en-US" dirty="0"/>
                  <a:t>if every term is homogeneous of the same </a:t>
                </a:r>
                <a:r>
                  <a:rPr lang="en-US" dirty="0" smtClean="0"/>
                  <a:t>degree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. </a:t>
                </a:r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u="sng" dirty="0" smtClean="0">
                    <a:solidFill>
                      <a:srgbClr val="9933FF"/>
                    </a:solidFill>
                  </a:rPr>
                  <a:t>Example</a:t>
                </a:r>
                <a:r>
                  <a:rPr lang="en-US" dirty="0" smtClean="0">
                    <a:solidFill>
                      <a:srgbClr val="9933FF"/>
                    </a:solidFill>
                  </a:rPr>
                  <a:t>:</a:t>
                </a:r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dirty="0"/>
                  <a:t>To solve this type of equation, we change the </a:t>
                </a:r>
                <a:r>
                  <a:rPr lang="en-US" dirty="0" smtClean="0"/>
                  <a:t>variable: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𝑜𝑟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ea typeface="Cambria Math" panose="02040503050406030204" pitchFamily="18" charset="0"/>
                  </a:rPr>
                  <a:t> and turn it into a </a:t>
                </a:r>
                <a:r>
                  <a:rPr lang="en-US" dirty="0" smtClean="0">
                    <a:solidFill>
                      <a:srgbClr val="9933FF"/>
                    </a:solidFill>
                    <a:ea typeface="Cambria Math" panose="02040503050406030204" pitchFamily="18" charset="0"/>
                  </a:rPr>
                  <a:t>separable equation</a:t>
                </a:r>
                <a:r>
                  <a:rPr lang="en-US" dirty="0" smtClean="0">
                    <a:ea typeface="Cambria Math" panose="02040503050406030204" pitchFamily="18" charset="0"/>
                  </a:rPr>
                  <a:t>.</a:t>
                </a:r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Note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𝑣𝑑𝑥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𝑥𝑑𝑣</m:t>
                    </m:r>
                  </m:oMath>
                </a14:m>
                <a:r>
                  <a:rPr lang="en-US" i="1" dirty="0" smtClean="0">
                    <a:latin typeface="+mj-lt"/>
                  </a:rPr>
                  <a:t>   </a:t>
                </a:r>
                <a:r>
                  <a:rPr lang="en-US" dirty="0" smtClean="0">
                    <a:latin typeface="+mj-lt"/>
                  </a:rPr>
                  <a:t>(Product rule)</a:t>
                </a:r>
                <a:endParaRPr lang="en-US" i="1" dirty="0" smtClean="0">
                  <a:latin typeface="+mj-lt"/>
                </a:endParaRPr>
              </a:p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u="sng" dirty="0" smtClean="0">
                    <a:solidFill>
                      <a:srgbClr val="9900CC"/>
                    </a:solidFill>
                  </a:rPr>
                  <a:t>Examples</a:t>
                </a:r>
                <a:r>
                  <a:rPr lang="en-US" dirty="0" smtClean="0"/>
                  <a:t>: Solve the equations</a:t>
                </a:r>
              </a:p>
              <a:p>
                <a:pPr>
                  <a:buFont typeface="Wingdings" pitchFamily="2" charset="2"/>
                  <a:buChar char="Ø"/>
                </a:pPr>
                <a:endParaRPr lang="en-US" i="1" dirty="0"/>
              </a:p>
            </p:txBody>
          </p:sp>
        </mc:Choice>
        <mc:Fallback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964374"/>
                <a:ext cx="7924800" cy="4649221"/>
              </a:xfrm>
              <a:prstGeom prst="rect">
                <a:avLst/>
              </a:prstGeom>
              <a:blipFill rotWithShape="0">
                <a:blip r:embed="rId2"/>
                <a:stretch>
                  <a:fillRect l="-1000" t="-917" r="-230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465729" y="2743200"/>
                <a:ext cx="6268383" cy="7081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den>
                            </m:f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729" y="2743200"/>
                <a:ext cx="6268383" cy="7081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514600" y="5258752"/>
                <a:ext cx="42140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258752"/>
                <a:ext cx="4214039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066800" y="3048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Degree-</a:t>
            </a:r>
            <a:r>
              <a:rPr lang="en-US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Homogeneous Equations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514600" y="5795216"/>
                <a:ext cx="3759362" cy="6803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795216"/>
                <a:ext cx="3759362" cy="6803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492335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2404</TotalTime>
  <Words>151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Cambria Math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in the Plane</dc:title>
  <dc:subject>Cal II</dc:subject>
  <dc:creator>Phong Chau</dc:creator>
  <cp:lastModifiedBy>Chau,Phong Quoc</cp:lastModifiedBy>
  <cp:revision>129</cp:revision>
  <dcterms:created xsi:type="dcterms:W3CDTF">2002-03-20T19:03:20Z</dcterms:created>
  <dcterms:modified xsi:type="dcterms:W3CDTF">2014-01-27T20:59:14Z</dcterms:modified>
</cp:coreProperties>
</file>