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0" r:id="rId3"/>
    <p:sldId id="288" r:id="rId4"/>
    <p:sldId id="291" r:id="rId5"/>
    <p:sldId id="29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CC"/>
    <a:srgbClr val="FF0000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8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-83950" y="1905000"/>
            <a:ext cx="93041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4.5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Inhomogeneous Equations: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Method of Undetermined Coefficients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600200" y="1524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Inhomogeneous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26051" y="954093"/>
                <a:ext cx="31039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𝑞𝑦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051" y="954093"/>
                <a:ext cx="3103927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1632676"/>
                <a:ext cx="830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 where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called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forcing term</a:t>
                </a:r>
                <a:r>
                  <a:rPr lang="en-US" dirty="0" smtClean="0"/>
                  <a:t>, or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inhomogeneous term</a:t>
                </a:r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32676"/>
                <a:ext cx="830580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73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381000" y="2315741"/>
                <a:ext cx="8458200" cy="4641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To find a </a:t>
                </a:r>
                <a:r>
                  <a:rPr lang="en-US" u="sng" dirty="0" smtClean="0">
                    <a:solidFill>
                      <a:srgbClr val="FF0000"/>
                    </a:solidFill>
                  </a:rPr>
                  <a:t>particular solution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to the equation, we try the following form:</a:t>
                </a:r>
              </a:p>
              <a:p>
                <a:pPr lvl="1"/>
                <a:r>
                  <a:rPr lang="en-US" dirty="0" smtClean="0">
                    <a:solidFill>
                      <a:srgbClr val="9933FF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𝑟𝑡</m:t>
                        </m:r>
                      </m:sup>
                    </m:sSup>
                  </m:oMath>
                </a14:m>
                <a:r>
                  <a:rPr lang="en-US" dirty="0" smtClean="0"/>
                  <a:t>: 		</a:t>
                </a:r>
              </a:p>
              <a:p>
                <a:pPr lvl="1"/>
                <a:r>
                  <a:rPr lang="en-US" dirty="0"/>
                  <a:t>	</a:t>
                </a:r>
                <a:r>
                  <a:rPr lang="en-US" dirty="0" smtClean="0"/>
                  <a:t>	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endParaRPr lang="en-US" dirty="0" smtClean="0">
                  <a:solidFill>
                    <a:srgbClr val="9933FF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9933FF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</a:rPr>
                      <m:t>polynomial</m:t>
                    </m:r>
                  </m:oMath>
                </a14:m>
                <a:r>
                  <a:rPr lang="en-US" dirty="0" smtClean="0"/>
                  <a:t>: 	</a:t>
                </a:r>
              </a:p>
              <a:p>
                <a:pPr lvl="1"/>
                <a:r>
                  <a:rPr lang="en-US" dirty="0"/>
                  <a:t>	</a:t>
                </a:r>
                <a:r>
                  <a:rPr lang="en-US" dirty="0" smtClean="0"/>
                  <a:t>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of the same degree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9933FF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9933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𝑂𝑅</m:t>
                        </m:r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b="0" i="1" smtClean="0">
                            <a:solidFill>
                              <a:srgbClr val="99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99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99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rgbClr val="99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b="0" i="1" smtClean="0">
                                <a:solidFill>
                                  <a:srgbClr val="9933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dirty="0" smtClean="0"/>
                  <a:t>: </a:t>
                </a:r>
              </a:p>
              <a:p>
                <a:pPr lvl="2"/>
                <a:r>
                  <a:rPr lang="en-US" b="0" dirty="0"/>
                  <a:t>	</a:t>
                </a: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𝑎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𝑏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 xmlns="">
          <p:sp>
            <p:nvSpPr>
              <p:cNvPr id="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315741"/>
                <a:ext cx="8458200" cy="4641399"/>
              </a:xfrm>
              <a:prstGeom prst="rect">
                <a:avLst/>
              </a:prstGeom>
              <a:blipFill rotWithShape="0">
                <a:blip r:embed="rId4"/>
                <a:stretch>
                  <a:fillRect l="-1154" t="-105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05256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505200" y="17945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1513697" y="1905000"/>
                <a:ext cx="5410200" cy="2677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	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=18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 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=−4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dirty="0" smtClean="0"/>
                  <a:t> </a:t>
                </a:r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>
                    <a:solidFill>
                      <a:schemeClr val="tx1"/>
                    </a:solidFill>
                  </a:rPr>
                  <a:t> 	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dirty="0"/>
                  <a:t> 	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13697" y="1905000"/>
                <a:ext cx="5410200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1464" t="-683" b="-364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990600" y="990600"/>
            <a:ext cx="7188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Find a particular solution to the following equations: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696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76600" y="152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685800" y="1905000"/>
                <a:ext cx="8229600" cy="12900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has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where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a solution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solution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  <a:endParaRPr lang="en-US" i="1" dirty="0"/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905000"/>
                <a:ext cx="8229600" cy="1290097"/>
              </a:xfrm>
              <a:prstGeom prst="rect">
                <a:avLst/>
              </a:prstGeom>
              <a:blipFill rotWithShape="0">
                <a:blip r:embed="rId2"/>
                <a:stretch>
                  <a:fillRect l="-1185" t="-3791" r="-2370" b="-758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23212" y="1285632"/>
                <a:ext cx="45693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𝑞𝑦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212" y="1285632"/>
                <a:ext cx="4569392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5800" y="769136"/>
            <a:ext cx="701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u="sng" dirty="0" smtClean="0">
                <a:solidFill>
                  <a:srgbClr val="9933FF"/>
                </a:solidFill>
              </a:rPr>
              <a:t>particular solution</a:t>
            </a:r>
            <a:r>
              <a:rPr lang="en-US" dirty="0" smtClean="0"/>
              <a:t> to the equation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81000" y="723728"/>
            <a:ext cx="8458200" cy="2629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685800" y="3924128"/>
                <a:ext cx="8039100" cy="1228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a solution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smtClean="0"/>
                  <a:t>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solution to </a:t>
                </a:r>
                <a:r>
                  <a:rPr lang="en-US" dirty="0" smtClean="0"/>
                  <a:t>its associated homogeneous equation, then the </a:t>
                </a:r>
                <a:r>
                  <a:rPr lang="en-US" u="sng" dirty="0" smtClean="0">
                    <a:solidFill>
                      <a:srgbClr val="9933FF"/>
                    </a:solidFill>
                  </a:rPr>
                  <a:t>general solution</a:t>
                </a:r>
                <a:r>
                  <a:rPr lang="en-US" dirty="0" smtClean="0"/>
                  <a:t> is of the form:</a:t>
                </a:r>
                <a:endParaRPr lang="en-US" i="1" dirty="0"/>
              </a:p>
            </p:txBody>
          </p:sp>
        </mc:Choice>
        <mc:Fallback xmlns="">
          <p:sp>
            <p:nvSpPr>
              <p:cNvPr id="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3924128"/>
                <a:ext cx="8039100" cy="1228863"/>
              </a:xfrm>
              <a:prstGeom prst="rect">
                <a:avLst/>
              </a:prstGeom>
              <a:blipFill rotWithShape="0">
                <a:blip r:embed="rId4"/>
                <a:stretch>
                  <a:fillRect l="-1214" t="-3980" b="-1094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240741" y="5152991"/>
                <a:ext cx="2990241" cy="49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741" y="5152991"/>
                <a:ext cx="2990241" cy="490199"/>
              </a:xfrm>
              <a:prstGeom prst="rect">
                <a:avLst/>
              </a:prstGeom>
              <a:blipFill rotWithShape="0"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>
          <a:xfrm>
            <a:off x="407894" y="3733800"/>
            <a:ext cx="8458200" cy="2057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012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505200" y="17945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609600" y="990600"/>
                <a:ext cx="7401703" cy="3098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arenR"/>
                </a:pPr>
                <a:r>
                  <a:rPr lang="en-US" dirty="0" smtClean="0"/>
                  <a:t>Find a </a:t>
                </a:r>
                <a:r>
                  <a:rPr lang="en-US" u="sng" dirty="0" smtClean="0"/>
                  <a:t>particular solution</a:t>
                </a:r>
                <a:r>
                  <a:rPr lang="en-US" dirty="0" smtClean="0"/>
                  <a:t> to the equation</a:t>
                </a:r>
              </a:p>
              <a:p>
                <a:r>
                  <a:rPr lang="en-US" dirty="0" smtClean="0"/>
                  <a:t>	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=18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/>
                </a:pPr>
                <a:endParaRPr lang="en-US" dirty="0" smtClean="0"/>
              </a:p>
              <a:p>
                <a:endParaRPr lang="en-US" dirty="0" smtClean="0"/>
              </a:p>
              <a:p>
                <a:pPr marL="457200" indent="-457200">
                  <a:buAutoNum type="arabicParenR" startAt="2"/>
                </a:pPr>
                <a:r>
                  <a:rPr lang="en-US" dirty="0" smtClean="0"/>
                  <a:t>Find the </a:t>
                </a:r>
                <a:r>
                  <a:rPr lang="en-US" u="sng" dirty="0" smtClean="0">
                    <a:solidFill>
                      <a:srgbClr val="9900CC"/>
                    </a:solidFill>
                  </a:rPr>
                  <a:t>general solution</a:t>
                </a:r>
                <a:r>
                  <a:rPr lang="en-US" dirty="0" smtClean="0"/>
                  <a:t> to the equation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990600"/>
                <a:ext cx="7401703" cy="3098990"/>
              </a:xfrm>
              <a:prstGeom prst="rect">
                <a:avLst/>
              </a:prstGeom>
              <a:blipFill rotWithShape="0">
                <a:blip r:embed="rId2"/>
                <a:stretch>
                  <a:fillRect l="-1071" t="-1378" b="-39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0532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65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135</cp:revision>
  <dcterms:created xsi:type="dcterms:W3CDTF">2002-03-20T19:03:20Z</dcterms:created>
  <dcterms:modified xsi:type="dcterms:W3CDTF">2014-02-19T22:23:33Z</dcterms:modified>
</cp:coreProperties>
</file>