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93" r:id="rId3"/>
    <p:sldId id="294" r:id="rId4"/>
    <p:sldId id="295" r:id="rId5"/>
    <p:sldId id="296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33FF"/>
    <a:srgbClr val="9900CC"/>
    <a:srgbClr val="CC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0" autoAdjust="0"/>
    <p:restoredTop sz="91002" autoAdjust="0"/>
  </p:normalViewPr>
  <p:slideViewPr>
    <p:cSldViewPr>
      <p:cViewPr varScale="1">
        <p:scale>
          <a:sx n="106" d="100"/>
          <a:sy n="106" d="100"/>
        </p:scale>
        <p:origin x="189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E6CF8-46CA-4907-B88E-8694588906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B8BD4-83EE-4552-AE36-4C382B7BE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C3E8A-0572-4036-BCBD-D884D3E346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F31EC-8C7B-4A1D-90CB-6344B1C35D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3B8D1-4E95-423F-9BC0-D2B6C20B9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B2054-07BF-4D3B-AB05-24EA85433F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B6DF4-6549-468D-9BF3-BCF8660CCF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DAD6A-871D-4276-880F-60A5E46473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DA85F-D838-4EB0-9F46-EEFDCE59F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37D4A-FE35-4DF3-B136-5E354EB1A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16602-0CAF-44EF-A713-A72DE4C05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4C7FC7B-D092-4627-AA8E-4C5B436BB3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05881" y="1905000"/>
            <a:ext cx="600036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5.2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Basic Properties of the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Laplace </a:t>
            </a:r>
            <a:r>
              <a:rPr lang="en-US" sz="4000" b="1" dirty="0" err="1" smtClean="0">
                <a:solidFill>
                  <a:srgbClr val="FF0000"/>
                </a:solidFill>
              </a:rPr>
              <a:t>Tranform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122" name="Text Box 2"/>
              <p:cNvSpPr txBox="1">
                <a:spLocks noChangeArrowheads="1"/>
              </p:cNvSpPr>
              <p:nvPr/>
            </p:nvSpPr>
            <p:spPr bwMode="auto">
              <a:xfrm>
                <a:off x="457200" y="914400"/>
                <a:ext cx="8213706" cy="51426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i="1" u="sng" dirty="0" smtClean="0">
                    <a:solidFill>
                      <a:srgbClr val="00B050"/>
                    </a:solidFill>
                  </a:rPr>
                  <a:t>Theorem</a:t>
                </a:r>
                <a:r>
                  <a:rPr lang="en-US" i="1" dirty="0" smtClean="0">
                    <a:solidFill>
                      <a:srgbClr val="00B050"/>
                    </a:solidFill>
                  </a:rPr>
                  <a:t>: </a:t>
                </a:r>
              </a:p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/>
                  <a:t> is </a:t>
                </a:r>
                <a:r>
                  <a:rPr lang="en-US" dirty="0" smtClean="0"/>
                  <a:t>a </a:t>
                </a:r>
                <a:r>
                  <a:rPr lang="en-US" dirty="0" smtClean="0">
                    <a:solidFill>
                      <a:srgbClr val="9933FF"/>
                    </a:solidFill>
                  </a:rPr>
                  <a:t>piecewise differentiable</a:t>
                </a:r>
                <a:r>
                  <a:rPr lang="en-US" dirty="0" smtClean="0"/>
                  <a:t> function of </a:t>
                </a:r>
                <a:r>
                  <a:rPr lang="en-US" dirty="0" smtClean="0">
                    <a:solidFill>
                      <a:srgbClr val="9933FF"/>
                    </a:solidFill>
                  </a:rPr>
                  <a:t>exponential order</a:t>
                </a:r>
                <a:r>
                  <a:rPr lang="en-US" dirty="0" smtClean="0"/>
                  <a:t> and </a:t>
                </a:r>
                <a:r>
                  <a:rPr lang="en-US" dirty="0">
                    <a:latin typeface="Script MT Bold" panose="03040602040607080904" pitchFamily="66" charset="0"/>
                  </a:rPr>
                  <a:t>L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, then for large values of s, </a:t>
                </a:r>
              </a:p>
              <a:p>
                <a:endParaRPr lang="en-US" dirty="0" smtClean="0"/>
              </a:p>
              <a:p>
                <a:r>
                  <a:rPr lang="en-US" dirty="0">
                    <a:latin typeface="Script MT Bold" panose="03040602040607080904" pitchFamily="66" charset="0"/>
                  </a:rPr>
                  <a:t>	</a:t>
                </a:r>
                <a:r>
                  <a:rPr lang="en-US" dirty="0" smtClean="0">
                    <a:latin typeface="Script MT Bold" panose="03040602040607080904" pitchFamily="66" charset="0"/>
                  </a:rPr>
                  <a:t>	L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 </a:t>
                </a:r>
                <a:r>
                  <a:rPr lang="en-US" i="1" dirty="0">
                    <a:solidFill>
                      <a:srgbClr val="00B050"/>
                    </a:solidFill>
                  </a:rPr>
                  <a:t>Examples</a:t>
                </a:r>
                <a:r>
                  <a:rPr lang="en-US" dirty="0" smtClean="0"/>
                  <a:t>: </a:t>
                </a: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  →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>
                    <a:latin typeface="Script MT Bold" panose="03040602040607080904" pitchFamily="66" charset="0"/>
                  </a:rPr>
                  <a:t>L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dirty="0">
                    <a:latin typeface="Script MT Bold" panose="03040602040607080904" pitchFamily="66" charset="0"/>
                  </a:rPr>
                  <a:t>L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func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den>
                        </m:f>
                      </m:e>
                    </m:func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r>
                  <a:rPr lang="en-US" dirty="0">
                    <a:latin typeface="Script MT Bold" panose="03040602040607080904" pitchFamily="66" charset="0"/>
                  </a:rPr>
                  <a:t>L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dirty="0">
                    <a:latin typeface="Script MT Bold" panose="03040602040607080904" pitchFamily="66" charset="0"/>
                  </a:rPr>
                  <a:t>L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12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914400"/>
                <a:ext cx="8213706" cy="5142690"/>
              </a:xfrm>
              <a:prstGeom prst="rect">
                <a:avLst/>
              </a:prstGeom>
              <a:blipFill rotWithShape="0">
                <a:blip r:embed="rId2"/>
                <a:stretch>
                  <a:fillRect l="-1114" t="-829" b="-23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352800" y="228600"/>
            <a:ext cx="3009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</a:t>
            </a:r>
          </a:p>
        </p:txBody>
      </p:sp>
    </p:spTree>
    <p:extLst>
      <p:ext uri="{BB962C8B-B14F-4D97-AF65-F5344CB8AC3E}">
        <p14:creationId xmlns:p14="http://schemas.microsoft.com/office/powerpoint/2010/main" val="20503478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122" name="Text Box 2"/>
              <p:cNvSpPr txBox="1">
                <a:spLocks noChangeArrowheads="1"/>
              </p:cNvSpPr>
              <p:nvPr/>
            </p:nvSpPr>
            <p:spPr bwMode="auto">
              <a:xfrm>
                <a:off x="457200" y="914400"/>
                <a:ext cx="8213706" cy="37856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i="1" u="sng" dirty="0" smtClean="0">
                    <a:solidFill>
                      <a:srgbClr val="00B050"/>
                    </a:solidFill>
                  </a:rPr>
                  <a:t>Theorem</a:t>
                </a:r>
                <a:r>
                  <a:rPr lang="en-US" i="1" dirty="0" smtClean="0">
                    <a:solidFill>
                      <a:srgbClr val="00B050"/>
                    </a:solidFill>
                  </a:rPr>
                  <a:t>: </a:t>
                </a:r>
              </a:p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and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 smtClean="0"/>
                  <a:t> are both </a:t>
                </a:r>
                <a:r>
                  <a:rPr lang="en-US" dirty="0" smtClean="0">
                    <a:solidFill>
                      <a:srgbClr val="9933FF"/>
                    </a:solidFill>
                  </a:rPr>
                  <a:t>piecewise continuous</a:t>
                </a:r>
                <a:r>
                  <a:rPr lang="en-US" dirty="0" smtClean="0"/>
                  <a:t> functions of </a:t>
                </a:r>
                <a:r>
                  <a:rPr lang="en-US" dirty="0" smtClean="0">
                    <a:solidFill>
                      <a:srgbClr val="9933FF"/>
                    </a:solidFill>
                  </a:rPr>
                  <a:t>exponential order</a:t>
                </a:r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are constants, then</a:t>
                </a:r>
              </a:p>
              <a:p>
                <a:endParaRPr lang="en-US" dirty="0" smtClean="0"/>
              </a:p>
              <a:p>
                <a:r>
                  <a:rPr lang="en-US" dirty="0">
                    <a:latin typeface="Script MT Bold" panose="03040602040607080904" pitchFamily="66" charset="0"/>
                  </a:rPr>
                  <a:t>	</a:t>
                </a:r>
                <a:r>
                  <a:rPr lang="en-US" dirty="0" smtClean="0">
                    <a:latin typeface="Script MT Bold" panose="03040602040607080904" pitchFamily="66" charset="0"/>
                  </a:rPr>
                  <a:t>L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nor/>
                      </m:rPr>
                      <a:rPr lang="en-US" dirty="0">
                        <a:latin typeface="Script MT Bold" panose="03040602040607080904" pitchFamily="66" charset="0"/>
                      </a:rPr>
                      <m:t>L</m:t>
                    </m:r>
                    <m:d>
                      <m:dPr>
                        <m:begChr m:val="{"/>
                        <m:endChr m:val="}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nor/>
                      </m:rPr>
                      <a:rPr lang="en-US" dirty="0">
                        <a:latin typeface="Script MT Bold" panose="03040602040607080904" pitchFamily="66" charset="0"/>
                      </a:rPr>
                      <m:t>L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 </a:t>
                </a:r>
                <a:r>
                  <a:rPr lang="en-US" i="1" dirty="0">
                    <a:solidFill>
                      <a:srgbClr val="00B050"/>
                    </a:solidFill>
                  </a:rPr>
                  <a:t>Examples</a:t>
                </a:r>
                <a:r>
                  <a:rPr lang="en-US" dirty="0" smtClean="0"/>
                  <a:t>: Find the Laplace Transform of</a:t>
                </a: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=6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−8+5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</m:oMath>
                </a14:m>
                <a:endParaRPr lang="en-US" dirty="0" smtClean="0">
                  <a:latin typeface="Script MT Bold" panose="03040602040607080904" pitchFamily="66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′′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dirty="0" smtClean="0">
                  <a:latin typeface="Script MT Bold" panose="03040602040607080904" pitchFamily="66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′′′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12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914400"/>
                <a:ext cx="8213706" cy="3785652"/>
              </a:xfrm>
              <a:prstGeom prst="rect">
                <a:avLst/>
              </a:prstGeom>
              <a:blipFill rotWithShape="0">
                <a:blip r:embed="rId2"/>
                <a:stretch>
                  <a:fillRect l="-1114" t="-1127" r="-520" b="-241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352800" y="228600"/>
            <a:ext cx="3009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</a:t>
            </a:r>
          </a:p>
        </p:txBody>
      </p:sp>
    </p:spTree>
    <p:extLst>
      <p:ext uri="{BB962C8B-B14F-4D97-AF65-F5344CB8AC3E}">
        <p14:creationId xmlns:p14="http://schemas.microsoft.com/office/powerpoint/2010/main" val="291457692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2" name="Text Box 2"/>
              <p:cNvSpPr txBox="1">
                <a:spLocks noChangeArrowheads="1"/>
              </p:cNvSpPr>
              <p:nvPr/>
            </p:nvSpPr>
            <p:spPr bwMode="auto">
              <a:xfrm>
                <a:off x="457200" y="914400"/>
                <a:ext cx="8213706" cy="54179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  If </a:t>
                </a:r>
                <a:r>
                  <a:rPr lang="en-US" dirty="0" smtClean="0">
                    <a:latin typeface="Script MT Bold" panose="03040602040607080904" pitchFamily="66" charset="0"/>
                  </a:rPr>
                  <a:t>L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, then for large values of s, </a:t>
                </a:r>
              </a:p>
              <a:p>
                <a:endParaRPr lang="en-US" dirty="0" smtClean="0"/>
              </a:p>
              <a:p>
                <a:r>
                  <a:rPr lang="en-US" dirty="0" smtClean="0">
                    <a:latin typeface="Script MT Bold" panose="03040602040607080904" pitchFamily="66" charset="0"/>
                  </a:rPr>
                  <a:t>	L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endParaRPr lang="en-US" b="0" dirty="0" smtClean="0">
                  <a:latin typeface="Script MT Bold" panose="03040602040607080904" pitchFamily="66" charset="0"/>
                </a:endParaRPr>
              </a:p>
              <a:p>
                <a:endParaRPr lang="en-US" dirty="0" smtClean="0"/>
              </a:p>
              <a:p>
                <a:r>
                  <a:rPr lang="en-US" dirty="0" smtClean="0">
                    <a:latin typeface="Script MT Bold" panose="03040602040607080904" pitchFamily="66" charset="0"/>
                  </a:rPr>
                  <a:t>	L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′′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(0)−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′(0)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>
                    <a:latin typeface="Script MT Bold" panose="03040602040607080904" pitchFamily="66" charset="0"/>
                  </a:rPr>
                  <a:t>	L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′′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′′(0)</m:t>
                    </m:r>
                  </m:oMath>
                </a14:m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 </a:t>
                </a:r>
                <a:r>
                  <a:rPr lang="en-US" i="1" dirty="0" smtClean="0">
                    <a:solidFill>
                      <a:srgbClr val="00B050"/>
                    </a:solidFill>
                  </a:rPr>
                  <a:t>Example</a:t>
                </a:r>
                <a:r>
                  <a:rPr lang="en-US" dirty="0" smtClean="0"/>
                  <a:t>: Solve the O.D.E.</a:t>
                </a:r>
              </a:p>
              <a:p>
                <a:endParaRPr lang="en-US" dirty="0" smtClean="0"/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+9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=0,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=3,  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r>
                  <a:rPr lang="en-US" b="0" dirty="0" smtClean="0"/>
                  <a:t>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+9</m:t>
                        </m:r>
                      </m:den>
                    </m:f>
                  </m:oMath>
                </a14:m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3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12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914400"/>
                <a:ext cx="8213706" cy="5417958"/>
              </a:xfrm>
              <a:prstGeom prst="rect">
                <a:avLst/>
              </a:prstGeom>
              <a:blipFill rotWithShape="0">
                <a:blip r:embed="rId2"/>
                <a:stretch>
                  <a:fillRect l="-965" t="-9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2514600" y="1524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Formulas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990600" y="1524000"/>
            <a:ext cx="7467600" cy="2209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6396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122" name="Text Box 2"/>
              <p:cNvSpPr txBox="1">
                <a:spLocks noChangeArrowheads="1"/>
              </p:cNvSpPr>
              <p:nvPr/>
            </p:nvSpPr>
            <p:spPr bwMode="auto">
              <a:xfrm>
                <a:off x="457200" y="914400"/>
                <a:ext cx="8213706" cy="52558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i="1" u="sng" dirty="0" smtClean="0">
                    <a:solidFill>
                      <a:srgbClr val="00B050"/>
                    </a:solidFill>
                  </a:rPr>
                  <a:t>Translation Property</a:t>
                </a:r>
                <a:r>
                  <a:rPr lang="en-US" i="1" dirty="0" smtClean="0">
                    <a:solidFill>
                      <a:srgbClr val="00B050"/>
                    </a:solidFill>
                  </a:rPr>
                  <a:t>: </a:t>
                </a:r>
              </a:p>
              <a:p>
                <a:endParaRPr lang="en-US" sz="1000" i="1" dirty="0" smtClean="0">
                  <a:solidFill>
                    <a:srgbClr val="00B050"/>
                  </a:solidFill>
                </a:endParaRPr>
              </a:p>
              <a:p>
                <a:r>
                  <a:rPr lang="en-US" dirty="0" smtClean="0"/>
                  <a:t>	If </a:t>
                </a:r>
                <a:r>
                  <a:rPr lang="en-US" dirty="0" smtClean="0">
                    <a:latin typeface="Script MT Bold" panose="03040602040607080904" pitchFamily="66" charset="0"/>
                  </a:rPr>
                  <a:t>L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, then  </a:t>
                </a:r>
                <a:r>
                  <a:rPr lang="en-US" dirty="0" smtClean="0">
                    <a:latin typeface="Script MT Bold" panose="03040602040607080904" pitchFamily="66" charset="0"/>
                  </a:rPr>
                  <a:t>L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𝑐𝑡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 </a:t>
                </a:r>
                <a:r>
                  <a:rPr lang="en-US" i="1" dirty="0">
                    <a:solidFill>
                      <a:srgbClr val="00B050"/>
                    </a:solidFill>
                  </a:rPr>
                  <a:t>Examples</a:t>
                </a:r>
                <a:r>
                  <a:rPr lang="en-US" dirty="0" smtClean="0"/>
                  <a:t>: </a:t>
                </a: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en-US" dirty="0" smtClean="0">
                    <a:latin typeface="Script MT Bold" panose="03040602040607080904" pitchFamily="66" charset="0"/>
                  </a:rPr>
                  <a:t>L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e>
                    </m:d>
                  </m:oMath>
                </a14:m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en-US" dirty="0" smtClean="0">
                    <a:latin typeface="Script MT Bold" panose="03040602040607080904" pitchFamily="66" charset="0"/>
                  </a:rPr>
                  <a:t>L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p>
                            </m:sSup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func>
                      </m:e>
                    </m:d>
                  </m:oMath>
                </a14:m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en-US" dirty="0">
                    <a:latin typeface="Script MT Bold" panose="03040602040607080904" pitchFamily="66" charset="0"/>
                  </a:rPr>
                  <a:t>L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e>
                    </m:d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endParaRPr lang="en-US" i="1" dirty="0" smtClean="0">
                  <a:solidFill>
                    <a:srgbClr val="00B050"/>
                  </a:solidFill>
                </a:endParaRPr>
              </a:p>
              <a:p>
                <a:r>
                  <a:rPr lang="en-US" i="1" u="sng" dirty="0" smtClean="0">
                    <a:solidFill>
                      <a:srgbClr val="00B050"/>
                    </a:solidFill>
                  </a:rPr>
                  <a:t>Differentiation Principle</a:t>
                </a:r>
                <a:r>
                  <a:rPr lang="en-US" i="1" dirty="0" smtClean="0">
                    <a:solidFill>
                      <a:srgbClr val="00B050"/>
                    </a:solidFill>
                  </a:rPr>
                  <a:t>: </a:t>
                </a:r>
              </a:p>
              <a:p>
                <a:endParaRPr lang="en-US" sz="1100" i="1" dirty="0">
                  <a:solidFill>
                    <a:srgbClr val="00B050"/>
                  </a:solidFill>
                </a:endParaRPr>
              </a:p>
              <a:p>
                <a:r>
                  <a:rPr lang="en-US" dirty="0"/>
                  <a:t>	If </a:t>
                </a:r>
                <a:r>
                  <a:rPr lang="en-US" dirty="0">
                    <a:latin typeface="Script MT Bold" panose="03040602040607080904" pitchFamily="66" charset="0"/>
                  </a:rPr>
                  <a:t>L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then  </a:t>
                </a:r>
                <a:r>
                  <a:rPr lang="en-US" dirty="0">
                    <a:latin typeface="Script MT Bold" panose="03040602040607080904" pitchFamily="66" charset="0"/>
                  </a:rPr>
                  <a:t>L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i="1" dirty="0">
                    <a:solidFill>
                      <a:srgbClr val="00B050"/>
                    </a:solidFill>
                  </a:rPr>
                  <a:t>Examples</a:t>
                </a:r>
                <a:r>
                  <a:rPr lang="en-US" dirty="0"/>
                  <a:t>:</a:t>
                </a:r>
                <a:endParaRPr lang="en-US" dirty="0" smtClean="0"/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en-US" dirty="0" smtClean="0">
                    <a:latin typeface="Script MT Bold" panose="03040602040607080904" pitchFamily="66" charset="0"/>
                  </a:rPr>
                  <a:t>L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e>
                    </m:d>
                  </m:oMath>
                </a14:m>
                <a:endParaRPr lang="en-US" dirty="0" smtClean="0"/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en-US" dirty="0">
                    <a:latin typeface="Script MT Bold" panose="03040602040607080904" pitchFamily="66" charset="0"/>
                  </a:rPr>
                  <a:t>L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𝑡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func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12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914400"/>
                <a:ext cx="8213706" cy="5255862"/>
              </a:xfrm>
              <a:prstGeom prst="rect">
                <a:avLst/>
              </a:prstGeom>
              <a:blipFill rotWithShape="0">
                <a:blip r:embed="rId2"/>
                <a:stretch>
                  <a:fillRect l="-1114" t="-812" b="-150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352800" y="228600"/>
            <a:ext cx="3009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</a:t>
            </a:r>
          </a:p>
        </p:txBody>
      </p:sp>
    </p:spTree>
    <p:extLst>
      <p:ext uri="{BB962C8B-B14F-4D97-AF65-F5344CB8AC3E}">
        <p14:creationId xmlns:p14="http://schemas.microsoft.com/office/powerpoint/2010/main" val="113956114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3671</TotalTime>
  <Words>26</Words>
  <Application>Microsoft Office PowerPoint</Application>
  <PresentationFormat>On-screen Show (4:3)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Cambria Math</vt:lpstr>
      <vt:lpstr>Script MT Bold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Hanford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Vectors in the Plane</dc:title>
  <dc:subject>Cal II</dc:subject>
  <dc:creator>Phong Chau</dc:creator>
  <cp:lastModifiedBy>Chau,Phong Quoc</cp:lastModifiedBy>
  <cp:revision>152</cp:revision>
  <dcterms:created xsi:type="dcterms:W3CDTF">2002-03-20T19:03:20Z</dcterms:created>
  <dcterms:modified xsi:type="dcterms:W3CDTF">2014-02-24T17:05:11Z</dcterms:modified>
</cp:coreProperties>
</file>